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charts/chart57.xml" ContentType="application/vnd.openxmlformats-officedocument.drawingml.chart+xml"/>
  <Override PartName="/ppt/charts/chart68.xml" ContentType="application/vnd.openxmlformats-officedocument.drawingml.chart+xml"/>
  <Override PartName="/ppt/slides/slide36.xml" ContentType="application/vnd.openxmlformats-officedocument.presentationml.slide+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49.xml" ContentType="application/vnd.openxmlformats-officedocument.presentationml.notesSlide+xml"/>
  <Override PartName="/ppt/charts/chart93.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35.xml" ContentType="application/vnd.openxmlformats-officedocument.drawingml.chart+xml"/>
  <Override PartName="/ppt/charts/chart82.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charts/chart60.xml" ContentType="application/vnd.openxmlformats-officedocument.drawingml.chart+xml"/>
  <Override PartName="/ppt/charts/chart71.xml" ContentType="application/vnd.openxmlformats-officedocument.drawingml.chart+xml"/>
  <Override PartName="/ppt/notesSlides/notesSlide63.xml" ContentType="application/vnd.openxmlformats-officedocument.presentationml.notesSlide+xml"/>
  <Override PartName="/ppt/charts/chart108.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theme/themeOverride39.xml" ContentType="application/vnd.openxmlformats-officedocument.themeOverr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theme/themeOverride17.xml" ContentType="application/vnd.openxmlformats-officedocument.themeOverride+xml"/>
  <Override PartName="/ppt/theme/themeOverride28.xml" ContentType="application/vnd.openxmlformats-officedocument.themeOverride+xml"/>
  <Override PartName="/ppt/theme/themeOverride64.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53.xml" ContentType="application/vnd.openxmlformats-officedocument.themeOverride+xml"/>
  <Override PartName="/ppt/charts/chart111.xml" ContentType="application/vnd.openxmlformats-officedocument.drawingml.chart+xml"/>
  <Override PartName="/ppt/slides/slide77.xml" ContentType="application/vnd.openxmlformats-officedocument.presentationml.slide+xml"/>
  <Override PartName="/ppt/theme/themeOverride42.xml" ContentType="application/vnd.openxmlformats-officedocument.themeOverride+xml"/>
  <Override PartName="/ppt/charts/chart98.xml" ContentType="application/vnd.openxmlformats-officedocument.drawingml.chart+xml"/>
  <Override PartName="/ppt/charts/chart100.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theme/themeOverride20.xml" ContentType="application/vnd.openxmlformats-officedocument.themeOverride+xml"/>
  <Override PartName="/ppt/theme/themeOverride31.xml" ContentType="application/vnd.openxmlformats-officedocument.themeOverride+xml"/>
  <Override PartName="/ppt/charts/chart76.xml" ContentType="application/vnd.openxmlformats-officedocument.drawingml.chart+xml"/>
  <Override PartName="/ppt/charts/chart87.xml" ContentType="application/vnd.openxmlformats-officedocument.drawingml.chart+xml"/>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chart65.xml" ContentType="application/vnd.openxmlformats-officedocument.drawingml.char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charts/chart54.xml" ContentType="application/vnd.openxmlformats-officedocument.drawingml.char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charts/chart90.xml" ContentType="application/vnd.openxmlformats-officedocument.drawingml.chart+xml"/>
  <Override PartName="/ppt/theme/themeOverride69.xml" ContentType="application/vnd.openxmlformats-officedocument.themeOverr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theme/themeOverride47.xml" ContentType="application/vnd.openxmlformats-officedocument.themeOverride+xml"/>
  <Override PartName="/ppt/theme/themeOverride58.xml" ContentType="application/vnd.openxmlformats-officedocument.themeOverride+xml"/>
  <Override PartName="/ppt/notesSlides/notesSlide60.xml" ContentType="application/vnd.openxmlformats-officedocument.presentationml.notesSlide+xml"/>
  <Override PartName="/ppt/charts/chart105.xml" ContentType="application/vnd.openxmlformats-officedocument.drawingml.chart+xml"/>
  <Override PartName="/ppt/charts/chart116.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theme/themeOverride36.xml" ContentType="application/vnd.openxmlformats-officedocument.themeOverride+xml"/>
  <Override PartName="/ppt/theme/themeOverride25.xml" ContentType="application/vnd.openxmlformats-officedocument.themeOverride+xml"/>
  <Override PartName="/ppt/drawings/drawing8.xml" ContentType="application/vnd.openxmlformats-officedocument.drawingml.chartshapes+xml"/>
  <Override PartName="/ppt/slides/slide49.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charts/chart59.xml" ContentType="application/vnd.openxmlformats-officedocument.drawingml.chart+xml"/>
  <Override PartName="/ppt/theme/themeOverride61.xml" ContentType="application/vnd.openxmlformats-officedocument.themeOverride+xml"/>
  <Override PartName="/ppt/slides/slide38.xml" ContentType="application/vnd.openxmlformats-officedocument.presentationml.slide+xml"/>
  <Override PartName="/ppt/charts/chart48.xml" ContentType="application/vnd.openxmlformats-officedocument.drawingml.chart+xml"/>
  <Override PartName="/ppt/theme/themeOverride50.xml" ContentType="application/vnd.openxmlformats-officedocument.themeOverride+xml"/>
  <Override PartName="/ppt/charts/chart95.xml" ContentType="application/vnd.openxmlformats-officedocument.drawingml.char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charts/chart37.xml" ContentType="application/vnd.openxmlformats-officedocument.drawingml.chart+xml"/>
  <Override PartName="/ppt/charts/chart84.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charts/chart26.xml" ContentType="application/vnd.openxmlformats-officedocument.drawingml.chart+xml"/>
  <Override PartName="/ppt/charts/chart73.xml" ContentType="application/vnd.openxmlformats-officedocument.drawingml.chart+xml"/>
  <Override PartName="/ppt/notesSlides/notesSlide65.xml" ContentType="application/vnd.openxmlformats-officedocument.presentationml.notesSlide+xml"/>
  <Override PartName="/ppt/slides/slide41.xml" ContentType="application/vnd.openxmlformats-officedocument.presentationml.slide+xml"/>
  <Override PartName="/ppt/charts/chart15.xml" ContentType="application/vnd.openxmlformats-officedocument.drawingml.chart+xml"/>
  <Override PartName="/ppt/charts/chart51.xml" ContentType="application/vnd.openxmlformats-officedocument.drawingml.chart+xml"/>
  <Override PartName="/ppt/notesSlides/notesSlide43.xml" ContentType="application/vnd.openxmlformats-officedocument.presentationml.notesSlide+xml"/>
  <Override PartName="/ppt/charts/chart62.xml" ContentType="application/vnd.openxmlformats-officedocument.drawingml.chart+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charts/chart40.xml" ContentType="application/vnd.openxmlformats-officedocument.drawingml.chart+xml"/>
  <Override PartName="/ppt/theme/themeOverride19.xml" ContentType="application/vnd.openxmlformats-officedocument.themeOverride+xml"/>
  <Override PartName="/ppt/theme/themeOverride66.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55.xml" ContentType="application/vnd.openxmlformats-officedocument.themeOverride+xml"/>
  <Override PartName="/ppt/charts/chart113.xml" ContentType="application/vnd.openxmlformats-officedocument.drawingml.chart+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theme/themeOverride44.xml" ContentType="application/vnd.openxmlformats-officedocument.themeOverride+xml"/>
  <Override PartName="/ppt/drawings/drawing11.xml" ContentType="application/vnd.openxmlformats-officedocument.drawingml.chartshapes+xml"/>
  <Override PartName="/ppt/charts/chart102.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drawings/drawing5.xml" ContentType="application/vnd.openxmlformats-officedocument.drawingml.chartshapes+xml"/>
  <Override PartName="/ppt/charts/chart78.xml" ContentType="application/vnd.openxmlformats-officedocument.drawingml.chart+xml"/>
  <Override PartName="/ppt/charts/chart89.xml" ContentType="application/vnd.openxmlformats-officedocument.drawingml.chart+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charts/chart67.xml" ContentType="application/vnd.openxmlformats-officedocument.drawingml.chart+xml"/>
  <Override PartName="/ppt/notesSlides/notesSlide59.xml" ContentType="application/vnd.openxmlformats-officedocument.presentationml.notesSlide+xml"/>
  <Override PartName="/ppt/slides/slide46.xml" ContentType="application/vnd.openxmlformats-officedocument.presentationml.slide+xml"/>
  <Override PartName="/ppt/charts/chart56.xml" ContentType="application/vnd.openxmlformats-officedocument.drawingml.char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charts/chart3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charts/chart81.xml" ContentType="application/vnd.openxmlformats-officedocument.drawingml.chart+xml"/>
  <Override PartName="/ppt/charts/chart92.xml" ContentType="application/vnd.openxmlformats-officedocument.drawingml.char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charts/chart70.xml" ContentType="application/vnd.openxmlformats-officedocument.drawingml.chart+xml"/>
  <Override PartName="/ppt/notesSlides/notesSlide62.xml" ContentType="application/vnd.openxmlformats-officedocument.presentationml.notesSlide+xml"/>
  <Override PartName="/ppt/charts/chart107.xml" ContentType="application/vnd.openxmlformats-officedocument.drawingml.chart+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charts/chart12.xml" ContentType="application/vnd.openxmlformats-officedocument.drawingml.chart+xml"/>
  <Override PartName="/ppt/theme/themeOverride38.xml" ContentType="application/vnd.openxmlformats-officedocument.themeOverride+xml"/>
  <Override PartName="/ppt/notesSlides/notesSlide51.xml" ContentType="application/vnd.openxmlformats-officedocument.presentationml.notesSlide+xml"/>
  <Override PartName="/ppt/theme/themeOverride49.xml" ContentType="application/vnd.openxmlformats-officedocument.themeOverride+xml"/>
  <Override PartName="/ppt/notesSlides/notesSlide40.xml" ContentType="application/vnd.openxmlformats-officedocument.presentationml.notesSlide+xml"/>
  <Override PartName="/ppt/theme/themeOverride27.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63.xml" ContentType="application/vnd.openxmlformats-officedocument.themeOverride+xml"/>
  <Override PartName="/ppt/charts/chart110.xml" ContentType="application/vnd.openxmlformats-officedocument.drawingml.chart+xml"/>
  <Override PartName="/ppt/charts/chart2.xml" ContentType="application/vnd.openxmlformats-officedocument.drawingml.chart+xml"/>
  <Override PartName="/ppt/theme/themeOverride41.xml" ContentType="application/vnd.openxmlformats-officedocument.themeOverride+xml"/>
  <Override PartName="/ppt/theme/themeOverride52.xml" ContentType="application/vnd.openxmlformats-officedocument.themeOverride+xml"/>
  <Override PartName="/ppt/charts/chart97.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theme/themeOverride30.xml" ContentType="application/vnd.openxmlformats-officedocument.themeOverride+xml"/>
  <Override PartName="/ppt/charts/chart86.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charts/chart28.xml" ContentType="application/vnd.openxmlformats-officedocument.drawingml.chart+xml"/>
  <Override PartName="/ppt/charts/chart75.xml" ContentType="application/vnd.openxmlformats-officedocument.drawingml.char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notesSlides/notesSlide45.xml" ContentType="application/vnd.openxmlformats-officedocument.presentationml.notesSlide+xml"/>
  <Override PartName="/ppt/charts/chart64.xml" ContentType="application/vnd.openxmlformats-officedocument.drawingml.chart+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theme/themeOverride68.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theme/themeOverride57.xml" ContentType="application/vnd.openxmlformats-officedocument.themeOverride+xml"/>
  <Override PartName="/ppt/notesSlides/notesSlide70.xml" ContentType="application/vnd.openxmlformats-officedocument.presentationml.notesSlide+xml"/>
  <Override PartName="/ppt/charts/chart115.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theme/themeOverride46.xml" ContentType="application/vnd.openxmlformats-officedocument.themeOverride+xml"/>
  <Override PartName="/ppt/charts/chart104.xml" ContentType="application/vnd.openxmlformats-officedocument.drawingml.chart+xml"/>
  <Override PartName="/ppt/theme/themeOverride24.xml" ContentType="application/vnd.openxmlformats-officedocument.themeOverride+xml"/>
  <Override PartName="/ppt/theme/themeOverride35.xml" ContentType="application/vnd.openxmlformats-officedocument.themeOverride+xml"/>
  <Override PartName="/ppt/drawings/drawing7.xml" ContentType="application/vnd.openxmlformats-officedocument.drawingml.chartshapes+xml"/>
  <Override PartName="/ppt/theme/themeOverride71.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charts/chart69.xml" ContentType="application/vnd.openxmlformats-officedocument.drawingml.chart+xml"/>
  <Override PartName="/ppt/theme/themeOverride60.xml" ContentType="application/vnd.openxmlformats-officedocument.themeOverride+xml"/>
  <Override PartName="/ppt/slides/slide48.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charts/chart83.xml" ContentType="application/vnd.openxmlformats-officedocument.drawingml.chart+xml"/>
  <Override PartName="/ppt/charts/chart94.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charts/chart72.xml" ContentType="application/vnd.openxmlformats-officedocument.drawingml.chart+xml"/>
  <Override PartName="/ppt/notesSlides/notesSlide64.xml" ContentType="application/vnd.openxmlformats-officedocument.presentationml.notesSlide+xml"/>
  <Override PartName="/ppt/charts/chart109.xml" ContentType="application/vnd.openxmlformats-officedocument.drawingml.chart+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charts/chart61.xml" ContentType="application/vnd.openxmlformats-officedocument.drawingml.char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charts/chart50.xml" ContentType="application/vnd.openxmlformats-officedocument.drawingml.chart+xml"/>
  <Override PartName="/ppt/theme/themeOverride29.xml" ContentType="application/vnd.openxmlformats-officedocument.themeOverr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theme/themeOverride65.xml" ContentType="application/vnd.openxmlformats-officedocument.themeOverride+xml"/>
  <Override PartName="/ppt/charts/chart112.xml" ContentType="application/vnd.openxmlformats-officedocument.drawingml.chart+xml"/>
  <Override PartName="/ppt/charts/chart4.xml" ContentType="application/vnd.openxmlformats-officedocument.drawingml.chart+xml"/>
  <Override PartName="/ppt/theme/themeOverride43.xml" ContentType="application/vnd.openxmlformats-officedocument.themeOverride+xml"/>
  <Override PartName="/ppt/theme/themeOverride54.xml" ContentType="application/vnd.openxmlformats-officedocument.themeOverride+xml"/>
  <Override PartName="/ppt/charts/chart99.xml" ContentType="application/vnd.openxmlformats-officedocument.drawingml.chart+xml"/>
  <Override PartName="/ppt/charts/chart101.xml" ContentType="application/vnd.openxmlformats-officedocument.drawingml.chart+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Override32.xml" ContentType="application/vnd.openxmlformats-officedocument.themeOverride+xml"/>
  <Override PartName="/ppt/charts/chart88.xml" ContentType="application/vnd.openxmlformats-officedocument.drawingml.chart+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drawings/drawing4.xml" ContentType="application/vnd.openxmlformats-officedocument.drawingml.chartshapes+xml"/>
  <Override PartName="/ppt/charts/chart77.xml" ContentType="application/vnd.openxmlformats-officedocument.drawingml.char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charts/chart55.xml" ContentType="application/vnd.openxmlformats-officedocument.drawingml.chart+xml"/>
  <Override PartName="/ppt/notesSlides/notesSlide47.xml" ContentType="application/vnd.openxmlformats-officedocument.presentationml.notesSlide+xml"/>
  <Override PartName="/ppt/charts/chart66.xml" ContentType="application/vnd.openxmlformats-officedocument.drawingml.chart+xml"/>
  <Override PartName="/ppt/notesSlides/notesSlide58.xml" ContentType="application/vnd.openxmlformats-officedocument.presentationml.notesSlide+xml"/>
  <Override PartName="/ppt/slides/slide34.xml" ContentType="application/vnd.openxmlformats-officedocument.presentationml.slide+xml"/>
  <Override PartName="/ppt/notesSlides/notesSlide36.xml" ContentType="application/vnd.openxmlformats-officedocument.presentationml.notesSlide+xml"/>
  <Override PartName="/ppt/charts/chart44.xml" ContentType="application/vnd.openxmlformats-officedocument.drawingml.chart+xml"/>
  <Override PartName="/ppt/charts/chart91.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charts/chart33.xml" ContentType="application/vnd.openxmlformats-officedocument.drawingml.chart+xml"/>
  <Override PartName="/ppt/charts/chart80.xml" ContentType="application/vnd.openxmlformats-officedocument.drawingml.chart+xml"/>
  <Override PartName="/ppt/theme/themeOverride59.xml" ContentType="application/vnd.openxmlformats-officedocument.themeOverr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theme/themeOverride48.xml" ContentType="application/vnd.openxmlformats-officedocument.themeOverride+xml"/>
  <Override PartName="/ppt/notesSlides/notesSlide61.xml" ContentType="application/vnd.openxmlformats-officedocument.presentationml.notesSlide+xml"/>
  <Override PartName="/ppt/charts/chart106.xml" ContentType="application/vnd.openxmlformats-officedocument.drawingml.chart+xml"/>
  <Override PartName="/ppt/theme/themeOverride37.xml" ContentType="application/vnd.openxmlformats-officedocument.themeOverride+xml"/>
  <Override PartName="/ppt/notesSlides/notesSlide50.xml" ContentType="application/vnd.openxmlformats-officedocument.presentationml.notesSlide+xml"/>
  <Override PartName="/ppt/drawings/drawing9.xml" ContentType="application/vnd.openxmlformats-officedocument.drawingml.chartshapes+xml"/>
  <Override PartName="/ppt/theme/themeOverride15.xml" ContentType="application/vnd.openxmlformats-officedocument.themeOverride+xml"/>
  <Override PartName="/ppt/theme/themeOverride26.xml" ContentType="application/vnd.openxmlformats-officedocument.themeOverride+xml"/>
  <Override PartName="/ppt/theme/themeOverride62.xml" ContentType="application/vnd.openxmlformats-officedocument.themeOverride+xml"/>
  <Override PartName="/ppt/notesSlides/notesSlide5.xml" ContentType="application/vnd.openxmlformats-officedocument.presentationml.notesSlide+xml"/>
  <Override PartName="/ppt/charts/chart1.xml" ContentType="application/vnd.openxmlformats-officedocument.drawingml.chart+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charts/chart49.xml" ContentType="application/vnd.openxmlformats-officedocument.drawingml.chart+xml"/>
  <Override PartName="/ppt/theme/themeOverride40.xml" ContentType="application/vnd.openxmlformats-officedocument.themeOverride+xml"/>
  <Override PartName="/ppt/charts/chart96.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charts/chart74.xml" ContentType="application/vnd.openxmlformats-officedocument.drawingml.chart+xml"/>
  <Override PartName="/ppt/charts/chart85.xml" ContentType="application/vnd.openxmlformats-officedocument.drawingml.chart+xml"/>
  <Override PartName="/ppt/notesSlides/notesSlide66.xml" ContentType="application/vnd.openxmlformats-officedocument.presentationml.notes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hart63.xml" ContentType="application/vnd.openxmlformats-officedocument.drawingml.chart+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charts/chart52.xml" ContentType="application/vnd.openxmlformats-officedocument.drawingml.chart+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theme/themeOverride67.xml" ContentType="application/vnd.openxmlformats-officedocument.themeOverride+xml"/>
  <Override PartName="/ppt/charts/chart6.xml" ContentType="application/vnd.openxmlformats-officedocument.drawingml.chart+xml"/>
  <Override PartName="/ppt/notesSlides/notesSlide11.xml" ContentType="application/vnd.openxmlformats-officedocument.presentationml.notesSlide+xml"/>
  <Override PartName="/ppt/theme/themeOverride45.xml" ContentType="application/vnd.openxmlformats-officedocument.themeOverride+xml"/>
  <Override PartName="/ppt/theme/themeOverride56.xml" ContentType="application/vnd.openxmlformats-officedocument.themeOverride+xml"/>
  <Override PartName="/ppt/charts/chart103.xml" ContentType="application/vnd.openxmlformats-officedocument.drawingml.chart+xml"/>
  <Override PartName="/ppt/charts/chart114.xml" ContentType="application/vnd.openxmlformats-officedocument.drawingml.chart+xml"/>
  <Override PartName="/ppt/theme/themeOverride34.xml" ContentType="application/vnd.openxmlformats-officedocument.themeOverride+xml"/>
  <Override PartName="/ppt/drawings/drawing12.xml" ContentType="application/vnd.openxmlformats-officedocument.drawingml.chartshapes+xml"/>
  <Override PartName="/ppt/slides/slide8.xml" ContentType="application/vnd.openxmlformats-officedocument.presentationml.slide+xml"/>
  <Override PartName="/ppt/slides/slide69.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drawings/drawing6.xml" ContentType="application/vnd.openxmlformats-officedocument.drawingml.chartshapes+xml"/>
  <Override PartName="/ppt/charts/chart79.xml" ContentType="application/vnd.openxmlformats-officedocument.drawingml.chart+xml"/>
  <Override PartName="/ppt/theme/themeOverride70.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handoutMasterIdLst>
    <p:handoutMasterId r:id="rId83"/>
  </p:handoutMasterIdLst>
  <p:sldIdLst>
    <p:sldId id="256" r:id="rId2"/>
    <p:sldId id="355" r:id="rId3"/>
    <p:sldId id="263" r:id="rId4"/>
    <p:sldId id="268" r:id="rId5"/>
    <p:sldId id="312" r:id="rId6"/>
    <p:sldId id="273" r:id="rId7"/>
    <p:sldId id="264" r:id="rId8"/>
    <p:sldId id="277" r:id="rId9"/>
    <p:sldId id="359" r:id="rId10"/>
    <p:sldId id="313" r:id="rId11"/>
    <p:sldId id="358" r:id="rId12"/>
    <p:sldId id="278" r:id="rId13"/>
    <p:sldId id="360" r:id="rId14"/>
    <p:sldId id="265" r:id="rId15"/>
    <p:sldId id="274" r:id="rId16"/>
    <p:sldId id="279" r:id="rId17"/>
    <p:sldId id="361" r:id="rId18"/>
    <p:sldId id="362" r:id="rId19"/>
    <p:sldId id="363" r:id="rId20"/>
    <p:sldId id="310" r:id="rId21"/>
    <p:sldId id="271" r:id="rId22"/>
    <p:sldId id="275" r:id="rId23"/>
    <p:sldId id="364" r:id="rId24"/>
    <p:sldId id="365" r:id="rId25"/>
    <p:sldId id="366" r:id="rId26"/>
    <p:sldId id="367" r:id="rId27"/>
    <p:sldId id="368" r:id="rId28"/>
    <p:sldId id="290" r:id="rId29"/>
    <p:sldId id="369" r:id="rId30"/>
    <p:sldId id="370" r:id="rId31"/>
    <p:sldId id="371" r:id="rId32"/>
    <p:sldId id="372" r:id="rId33"/>
    <p:sldId id="373" r:id="rId34"/>
    <p:sldId id="374" r:id="rId35"/>
    <p:sldId id="375" r:id="rId36"/>
    <p:sldId id="378" r:id="rId37"/>
    <p:sldId id="379" r:id="rId38"/>
    <p:sldId id="376" r:id="rId39"/>
    <p:sldId id="299" r:id="rId40"/>
    <p:sldId id="392" r:id="rId41"/>
    <p:sldId id="380" r:id="rId42"/>
    <p:sldId id="382" r:id="rId43"/>
    <p:sldId id="383" r:id="rId44"/>
    <p:sldId id="384" r:id="rId45"/>
    <p:sldId id="385" r:id="rId46"/>
    <p:sldId id="303" r:id="rId47"/>
    <p:sldId id="391" r:id="rId48"/>
    <p:sldId id="289" r:id="rId49"/>
    <p:sldId id="301" r:id="rId50"/>
    <p:sldId id="386" r:id="rId51"/>
    <p:sldId id="302" r:id="rId52"/>
    <p:sldId id="387" r:id="rId53"/>
    <p:sldId id="300" r:id="rId54"/>
    <p:sldId id="388" r:id="rId55"/>
    <p:sldId id="389" r:id="rId56"/>
    <p:sldId id="390" r:id="rId57"/>
    <p:sldId id="393"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 id="415" r:id="rId80"/>
    <p:sldId id="416" r:id="rId81"/>
  </p:sldIdLst>
  <p:sldSz cx="9144000" cy="6858000" type="screen4x3"/>
  <p:notesSz cx="6896100" cy="10033000"/>
  <p:defaultTextStyle>
    <a:defPPr>
      <a:defRPr lang="fr-FR"/>
    </a:defPPr>
    <a:lvl1pPr algn="l" rtl="0" fontAlgn="base">
      <a:spcBef>
        <a:spcPct val="0"/>
      </a:spcBef>
      <a:spcAft>
        <a:spcPct val="0"/>
      </a:spcAft>
      <a:defRPr kern="1200">
        <a:solidFill>
          <a:schemeClr val="accent2"/>
        </a:solidFill>
        <a:latin typeface="Arial Narrow" pitchFamily="34" charset="0"/>
        <a:ea typeface="+mn-ea"/>
        <a:cs typeface="Arial" charset="0"/>
      </a:defRPr>
    </a:lvl1pPr>
    <a:lvl2pPr marL="457200" algn="l" rtl="0" fontAlgn="base">
      <a:spcBef>
        <a:spcPct val="0"/>
      </a:spcBef>
      <a:spcAft>
        <a:spcPct val="0"/>
      </a:spcAft>
      <a:defRPr kern="1200">
        <a:solidFill>
          <a:schemeClr val="accent2"/>
        </a:solidFill>
        <a:latin typeface="Arial Narrow" pitchFamily="34" charset="0"/>
        <a:ea typeface="+mn-ea"/>
        <a:cs typeface="Arial" charset="0"/>
      </a:defRPr>
    </a:lvl2pPr>
    <a:lvl3pPr marL="914400" algn="l" rtl="0" fontAlgn="base">
      <a:spcBef>
        <a:spcPct val="0"/>
      </a:spcBef>
      <a:spcAft>
        <a:spcPct val="0"/>
      </a:spcAft>
      <a:defRPr kern="1200">
        <a:solidFill>
          <a:schemeClr val="accent2"/>
        </a:solidFill>
        <a:latin typeface="Arial Narrow" pitchFamily="34" charset="0"/>
        <a:ea typeface="+mn-ea"/>
        <a:cs typeface="Arial" charset="0"/>
      </a:defRPr>
    </a:lvl3pPr>
    <a:lvl4pPr marL="1371600" algn="l" rtl="0" fontAlgn="base">
      <a:spcBef>
        <a:spcPct val="0"/>
      </a:spcBef>
      <a:spcAft>
        <a:spcPct val="0"/>
      </a:spcAft>
      <a:defRPr kern="1200">
        <a:solidFill>
          <a:schemeClr val="accent2"/>
        </a:solidFill>
        <a:latin typeface="Arial Narrow" pitchFamily="34" charset="0"/>
        <a:ea typeface="+mn-ea"/>
        <a:cs typeface="Arial" charset="0"/>
      </a:defRPr>
    </a:lvl4pPr>
    <a:lvl5pPr marL="1828800" algn="l" rtl="0" fontAlgn="base">
      <a:spcBef>
        <a:spcPct val="0"/>
      </a:spcBef>
      <a:spcAft>
        <a:spcPct val="0"/>
      </a:spcAft>
      <a:defRPr kern="1200">
        <a:solidFill>
          <a:schemeClr val="accent2"/>
        </a:solidFill>
        <a:latin typeface="Arial Narrow" pitchFamily="34" charset="0"/>
        <a:ea typeface="+mn-ea"/>
        <a:cs typeface="Arial" charset="0"/>
      </a:defRPr>
    </a:lvl5pPr>
    <a:lvl6pPr marL="2286000" algn="l" defTabSz="914400" rtl="0" eaLnBrk="1" latinLnBrk="0" hangingPunct="1">
      <a:defRPr kern="1200">
        <a:solidFill>
          <a:schemeClr val="accent2"/>
        </a:solidFill>
        <a:latin typeface="Arial Narrow" pitchFamily="34" charset="0"/>
        <a:ea typeface="+mn-ea"/>
        <a:cs typeface="Arial" charset="0"/>
      </a:defRPr>
    </a:lvl6pPr>
    <a:lvl7pPr marL="2743200" algn="l" defTabSz="914400" rtl="0" eaLnBrk="1" latinLnBrk="0" hangingPunct="1">
      <a:defRPr kern="1200">
        <a:solidFill>
          <a:schemeClr val="accent2"/>
        </a:solidFill>
        <a:latin typeface="Arial Narrow" pitchFamily="34" charset="0"/>
        <a:ea typeface="+mn-ea"/>
        <a:cs typeface="Arial" charset="0"/>
      </a:defRPr>
    </a:lvl7pPr>
    <a:lvl8pPr marL="3200400" algn="l" defTabSz="914400" rtl="0" eaLnBrk="1" latinLnBrk="0" hangingPunct="1">
      <a:defRPr kern="1200">
        <a:solidFill>
          <a:schemeClr val="accent2"/>
        </a:solidFill>
        <a:latin typeface="Arial Narrow" pitchFamily="34" charset="0"/>
        <a:ea typeface="+mn-ea"/>
        <a:cs typeface="Arial" charset="0"/>
      </a:defRPr>
    </a:lvl8pPr>
    <a:lvl9pPr marL="3657600" algn="l" defTabSz="914400" rtl="0" eaLnBrk="1" latinLnBrk="0" hangingPunct="1">
      <a:defRPr kern="1200">
        <a:solidFill>
          <a:schemeClr val="accent2"/>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7874D2"/>
    <a:srgbClr val="FDC703"/>
    <a:srgbClr val="F6C804"/>
    <a:srgbClr val="72C2C6"/>
    <a:srgbClr val="AF2011"/>
    <a:srgbClr val="BA0698"/>
    <a:srgbClr val="9C2438"/>
    <a:srgbClr val="000000"/>
    <a:srgbClr val="9C243E"/>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8" autoAdjust="0"/>
    <p:restoredTop sz="79772" autoAdjust="0"/>
  </p:normalViewPr>
  <p:slideViewPr>
    <p:cSldViewPr>
      <p:cViewPr>
        <p:scale>
          <a:sx n="80" d="100"/>
          <a:sy n="80" d="100"/>
        </p:scale>
        <p:origin x="-7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92" d="100"/>
          <a:sy n="92" d="100"/>
        </p:scale>
        <p:origin x="-3834" y="-126"/>
      </p:cViewPr>
      <p:guideLst>
        <p:guide orient="horz" pos="3159"/>
        <p:guide pos="217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100.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66.xml"/></Relationships>
</file>

<file path=ppt/charts/_rels/chart101.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67.xml"/></Relationships>
</file>

<file path=ppt/charts/_rels/chart102.xml.rels><?xml version="1.0" encoding="UTF-8" standalone="yes"?>
<Relationships xmlns="http://schemas.openxmlformats.org/package/2006/relationships"><Relationship Id="rId2" Type="http://schemas.openxmlformats.org/officeDocument/2006/relationships/oleObject" Target="file:///\\SRVAD01\emploi$\CRET\CRET_2011\BilanSocial2009\Exploitation%20ind%20121.xlsx" TargetMode="External"/><Relationship Id="rId1" Type="http://schemas.openxmlformats.org/officeDocument/2006/relationships/themeOverride" Target="../theme/themeOverride68.xml"/></Relationships>
</file>

<file path=ppt/charts/_rels/chart103.xml.rels><?xml version="1.0" encoding="UTF-8" standalone="yes"?>
<Relationships xmlns="http://schemas.openxmlformats.org/package/2006/relationships"><Relationship Id="rId1" Type="http://schemas.openxmlformats.org/officeDocument/2006/relationships/oleObject" Target="file:///\\srvad02\emploi$\CRET\CRET_2011\BilanSocial2009\Exploitation%20ind%20121.xlsx" TargetMode="External"/></Relationships>
</file>

<file path=ppt/charts/_rels/chart104.xml.rels><?xml version="1.0" encoding="UTF-8" standalone="yes"?>
<Relationships xmlns="http://schemas.openxmlformats.org/package/2006/relationships"><Relationship Id="rId1" Type="http://schemas.openxmlformats.org/officeDocument/2006/relationships/oleObject" Target="file:///C:\Users\n.angomard\Desktop\BS%20non%20tit.xlsx" TargetMode="External"/></Relationships>
</file>

<file path=ppt/charts/_rels/chart105.xml.rels><?xml version="1.0" encoding="UTF-8" standalone="yes"?>
<Relationships xmlns="http://schemas.openxmlformats.org/package/2006/relationships"><Relationship Id="rId2" Type="http://schemas.openxmlformats.org/officeDocument/2006/relationships/oleObject" Target="file:///\\SRVAD01\emploi$\CRET\CRET_2011\BilanSocial2009\Exploitation%20ind%20121.xlsx" TargetMode="External"/><Relationship Id="rId1" Type="http://schemas.openxmlformats.org/officeDocument/2006/relationships/themeOverride" Target="../theme/themeOverride69.xml"/></Relationships>
</file>

<file path=ppt/charts/_rels/chart106.xml.rels><?xml version="1.0" encoding="UTF-8" standalone="yes"?>
<Relationships xmlns="http://schemas.openxmlformats.org/package/2006/relationships"><Relationship Id="rId1" Type="http://schemas.openxmlformats.org/officeDocument/2006/relationships/oleObject" Target="file:///C:\Users\n.angomard\Desktop\BS%20non%20tit.xlsx" TargetMode="External"/></Relationships>
</file>

<file path=ppt/charts/_rels/chart107.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70.xml"/></Relationships>
</file>

<file path=ppt/charts/_rels/chart108.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71.xml"/></Relationships>
</file>

<file path=ppt/charts/_rels/chart109.xml.rels><?xml version="1.0" encoding="UTF-8" standalone="yes"?>
<Relationships xmlns="http://schemas.openxmlformats.org/package/2006/relationships"><Relationship Id="rId1" Type="http://schemas.openxmlformats.org/officeDocument/2006/relationships/oleObject" Target="file:///\\srvad02\emploi$\CRET\CRET_2011\BilanSocial2009\Exploitation%20ind%20131.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y.bonnet\Desktop\Bilan_emploi_r&#233;gion.xls" TargetMode="External"/></Relationships>
</file>

<file path=ppt/charts/_rels/chart110.xml.rels><?xml version="1.0" encoding="UTF-8" standalone="yes"?>
<Relationships xmlns="http://schemas.openxmlformats.org/package/2006/relationships"><Relationship Id="rId1" Type="http://schemas.openxmlformats.org/officeDocument/2006/relationships/oleObject" Target="file:///\\srvad02\emploi$\CRET\CRET_2011\BilanSocial2009\Exploitation%20ind%20131.xlsx" TargetMode="External"/></Relationships>
</file>

<file path=ppt/charts/_rels/chart111.xml.rels><?xml version="1.0" encoding="UTF-8" standalone="yes"?>
<Relationships xmlns="http://schemas.openxmlformats.org/package/2006/relationships"><Relationship Id="rId1" Type="http://schemas.openxmlformats.org/officeDocument/2006/relationships/oleObject" Target="file:///\\srvad02\emploi$\CRET\CRET_2011\BilanSocial2009\Exploitation%20ind%20131.xlsx" TargetMode="External"/></Relationships>
</file>

<file path=ppt/charts/_rels/chart112.xml.rels><?xml version="1.0" encoding="UTF-8" standalone="yes"?>
<Relationships xmlns="http://schemas.openxmlformats.org/package/2006/relationships"><Relationship Id="rId1" Type="http://schemas.openxmlformats.org/officeDocument/2006/relationships/oleObject" Target="file:///\\srvad02\emploi$\CRET\CRET_2011\BilanSocial2009\Exploitation%20ind%20131.xlsx" TargetMode="External"/></Relationships>
</file>

<file path=ppt/charts/_rels/chart113.xml.rels><?xml version="1.0" encoding="UTF-8" standalone="yes"?>
<Relationships xmlns="http://schemas.openxmlformats.org/package/2006/relationships"><Relationship Id="rId1" Type="http://schemas.openxmlformats.org/officeDocument/2006/relationships/oleObject" Target="file:///\\srvad02\emploi$\CRET\CRET_2011\BilanSocial2009\Exploitation%20ind%20131.xlsx" TargetMode="External"/></Relationships>
</file>

<file path=ppt/charts/_rels/chart114.xml.rels><?xml version="1.0" encoding="UTF-8" standalone="yes"?>
<Relationships xmlns="http://schemas.openxmlformats.org/package/2006/relationships"><Relationship Id="rId1" Type="http://schemas.openxmlformats.org/officeDocument/2006/relationships/oleObject" Target="file:///\\srvad02\emploi$\CRET\CRET_2011\BilanSocial2009\Exploitation%20ind%20131.xlsx" TargetMode="External"/></Relationships>
</file>

<file path=ppt/charts/_rels/chart115.xml.rels><?xml version="1.0" encoding="UTF-8" standalone="yes"?>
<Relationships xmlns="http://schemas.openxmlformats.org/package/2006/relationships"><Relationship Id="rId1" Type="http://schemas.openxmlformats.org/officeDocument/2006/relationships/oleObject" Target="file:///\\srvad02\emploi$\CRET\CRET_2011\BilanSocial2009\Exploitation%20ind%20131.xlsx" TargetMode="External"/></Relationships>
</file>

<file path=ppt/charts/_rels/chart116.xml.rels><?xml version="1.0" encoding="UTF-8" standalone="yes"?>
<Relationships xmlns="http://schemas.openxmlformats.org/package/2006/relationships"><Relationship Id="rId1" Type="http://schemas.openxmlformats.org/officeDocument/2006/relationships/oleObject" Target="file:///\\srvad02\emploi$\CRET\CRET_2011\BilanSocial2009\Exploitation%20ind%2013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y.bonnet\AppData\Roaming\Microsoft\Excel\Bilan_emploi_r&#233;gion%20(version%201).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13.xml"/></Relationships>
</file>

<file path=ppt/charts/_rels/chart31.xml.rels><?xml version="1.0" encoding="UTF-8" standalone="yes"?>
<Relationships xmlns="http://schemas.openxmlformats.org/package/2006/relationships"><Relationship Id="rId1" Type="http://schemas.openxmlformats.org/officeDocument/2006/relationships/oleObject" Target="file:///C:\Users\y.bonnet\Desktop\Maquette%20pour%20analyse%20BS%202009%20des%205%20CdG%20pour%20CRET.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y.bonnet\Desktop\Maquette%20pour%20analyse%20BS%202009%20des%205%20CdG%20pour%20CRET.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y.bonnet\Desktop\Maquette%20pour%20analyse%20BS%202009%20des%205%20CdG%20pour%20CRET.xls"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y.bonnet\Desktop\Maquette%20pour%20analyse%20BS%202009%20des%205%20CdG%20pour%20CRET.xls"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y.bonnet\Desktop\Maquette%20pour%20analyse%20BS%202009%20des%205%20CdG%20pour%20CRET.xls"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y.bonnet\Desktop\Maquette%20pour%20analyse%20BS%202009%20des%205%20CdG%20pour%20CRET.xls"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y.bonnet\Desktop\Maquette%20pour%20analyse%20BS%202009%20des%205%20CdG%20pour%20CRET.xls" TargetMode="External"/></Relationships>
</file>

<file path=ppt/charts/_rels/chart38.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14.xml"/></Relationships>
</file>

<file path=ppt/charts/_rels/chart39.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15.xml"/></Relationships>
</file>

<file path=ppt/charts/_rels/chart4.xml.rels><?xml version="1.0" encoding="UTF-8" standalone="yes"?>
<Relationships xmlns="http://schemas.openxmlformats.org/package/2006/relationships"><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16.xml"/></Relationships>
</file>

<file path=ppt/charts/_rels/chart41.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17.xml"/></Relationships>
</file>

<file path=ppt/charts/_rels/chart42.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18.xml"/></Relationships>
</file>

<file path=ppt/charts/_rels/chart43.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21.xml"/></Relationships>
</file>

<file path=ppt/charts/_rels/chart46.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22.xml"/></Relationships>
</file>

<file path=ppt/charts/_rels/chart47.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23.xml"/></Relationships>
</file>

<file path=ppt/charts/_rels/chart48.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24.xml"/></Relationships>
</file>

<file path=ppt/charts/_rels/chart49.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25.xml"/></Relationships>
</file>

<file path=ppt/charts/_rels/chart5.xml.rels><?xml version="1.0" encoding="UTF-8" standalone="yes"?>
<Relationships xmlns="http://schemas.openxmlformats.org/package/2006/relationships"><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26.xml"/></Relationships>
</file>

<file path=ppt/charts/_rels/chart51.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27.xml"/></Relationships>
</file>

<file path=ppt/charts/_rels/chart52.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28.xml"/></Relationships>
</file>

<file path=ppt/charts/_rels/chart53.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29.xml"/></Relationships>
</file>

<file path=ppt/charts/_rels/chart54.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30.xml"/></Relationships>
</file>

<file path=ppt/charts/_rels/chart55.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31.xml"/></Relationships>
</file>

<file path=ppt/charts/_rels/chart56.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32.xml"/></Relationships>
</file>

<file path=ppt/charts/_rels/chart57.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33.xml"/></Relationships>
</file>

<file path=ppt/charts/_rels/chart58.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34.xml"/></Relationships>
</file>

<file path=ppt/charts/_rels/chart59.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3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y.bonnet\Desktop\Bilan_emploi_r&#233;gion.xls" TargetMode="External"/></Relationships>
</file>

<file path=ppt/charts/_rels/chart60.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36.xml"/></Relationships>
</file>

<file path=ppt/charts/_rels/chart61.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37.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38.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39.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40.xml"/></Relationships>
</file>

<file path=ppt/charts/_rels/chart65.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41.xml"/></Relationships>
</file>

<file path=ppt/charts/_rels/chart66.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42.xml"/></Relationships>
</file>

<file path=ppt/charts/_rels/chart67.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43.xml"/></Relationships>
</file>

<file path=ppt/charts/_rels/chart68.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44.xml"/></Relationships>
</file>

<file path=ppt/charts/_rels/chart69.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45.xml"/></Relationships>
</file>

<file path=ppt/charts/_rels/chart7.xml.rels><?xml version="1.0" encoding="UTF-8" standalone="yes"?>
<Relationships xmlns="http://schemas.openxmlformats.org/package/2006/relationships"><Relationship Id="rId1" Type="http://schemas.openxmlformats.org/officeDocument/2006/relationships/oleObject" Target="file:///C:\Users\y.bonnet\Desktop\Bilan_emploi_r&#233;gion.xls" TargetMode="External"/></Relationships>
</file>

<file path=ppt/charts/_rels/chart70.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46.xml"/></Relationships>
</file>

<file path=ppt/charts/_rels/chart71.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47.xml"/></Relationships>
</file>

<file path=ppt/charts/_rels/chart72.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48.xml"/></Relationships>
</file>

<file path=ppt/charts/_rels/chart73.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49.xml"/></Relationships>
</file>

<file path=ppt/charts/_rels/chart74.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50.xml"/></Relationships>
</file>

<file path=ppt/charts/_rels/chart75.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51.xml"/></Relationships>
</file>

<file path=ppt/charts/_rels/chart76.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52.xml"/></Relationships>
</file>

<file path=ppt/charts/_rels/chart77.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53.xml"/></Relationships>
</file>

<file path=ppt/charts/_rels/chart78.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54.xml"/></Relationships>
</file>

<file path=ppt/charts/_rels/chart79.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55.xml"/></Relationships>
</file>

<file path=ppt/charts/_rels/chart8.xml.rels><?xml version="1.0" encoding="UTF-8" standalone="yes"?>
<Relationships xmlns="http://schemas.openxmlformats.org/package/2006/relationships"><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56.xml"/></Relationships>
</file>

<file path=ppt/charts/_rels/chart81.xml.rels><?xml version="1.0" encoding="UTF-8" standalone="yes"?>
<Relationships xmlns="http://schemas.openxmlformats.org/package/2006/relationships"><Relationship Id="rId2" Type="http://schemas.openxmlformats.org/officeDocument/2006/relationships/oleObject" Target="file:///C:\Users\y.bonnet\Desktop\Maquette%20pour%20analyse%20BS%202009%20des%205%20CdG%20pour%20CRET.xls" TargetMode="External"/><Relationship Id="rId1" Type="http://schemas.openxmlformats.org/officeDocument/2006/relationships/themeOverride" Target="../theme/themeOverride57.xml"/></Relationships>
</file>

<file path=ppt/charts/_rels/chart82.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58.xml"/></Relationships>
</file>

<file path=ppt/charts/_rels/chart83.xml.rels><?xml version="1.0" encoding="UTF-8" standalone="yes"?>
<Relationships xmlns="http://schemas.openxmlformats.org/package/2006/relationships"><Relationship Id="rId1" Type="http://schemas.openxmlformats.org/officeDocument/2006/relationships/oleObject" Target="file:///C:\Users\n.angomard\Desktop\Tableaux%20BS%20par%20dep.xlsx" TargetMode="External"/></Relationships>
</file>

<file path=ppt/charts/_rels/chart84.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59.xml"/></Relationships>
</file>

<file path=ppt/charts/_rels/chart8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n.angomard\Desktop\Tableaux%20BS%20par%20dep.xlsx" TargetMode="External"/></Relationships>
</file>

<file path=ppt/charts/_rels/chart8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n.angomard\Desktop\Tableaux%20BS%20par%20dep.xlsx" TargetMode="External"/></Relationships>
</file>

<file path=ppt/charts/_rels/chart8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n.angomard\Desktop\Tableaux%20BS%20par%20dep.xlsx" TargetMode="External"/></Relationships>
</file>

<file path=ppt/charts/_rels/chart8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n.angomard\Desktop\Tableaux%20BS%20par%20dep.xlsx" TargetMode="External"/></Relationships>
</file>

<file path=ppt/charts/_rels/chart89.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n.angomard\Desktop\Tableaux%20BS%20par%20dep.xlsx" TargetMode="Externa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RVAD01\emploi$\CRET\CRET_2011\Donn&#233;es%20quanti%20dt%20BS\Bilan%20d'emploi\Bilan_emploi_r&#233;gion.xls" TargetMode="External"/><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n.angomard\Desktop\Tableaux%20BS%20par%20dep.xlsx" TargetMode="External"/></Relationships>
</file>

<file path=ppt/charts/_rels/chart91.xml.rels><?xml version="1.0" encoding="UTF-8" standalone="yes"?>
<Relationships xmlns="http://schemas.openxmlformats.org/package/2006/relationships"><Relationship Id="rId2" Type="http://schemas.openxmlformats.org/officeDocument/2006/relationships/oleObject" Target="file:///\\SRVAD01\emploi$\CRET\CRET_2011\BilanSocial2009\Exploitation%20ind%20121.xlsx" TargetMode="External"/><Relationship Id="rId1" Type="http://schemas.openxmlformats.org/officeDocument/2006/relationships/themeOverride" Target="../theme/themeOverride60.xml"/></Relationships>
</file>

<file path=ppt/charts/_rels/chart92.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61.xml"/></Relationships>
</file>

<file path=ppt/charts/_rels/chart93.xml.rels><?xml version="1.0" encoding="UTF-8" standalone="yes"?>
<Relationships xmlns="http://schemas.openxmlformats.org/package/2006/relationships"><Relationship Id="rId1" Type="http://schemas.openxmlformats.org/officeDocument/2006/relationships/oleObject" Target="file:///C:\Users\n.angomard\Desktop\BS%20non%20tit.xlsx" TargetMode="External"/></Relationships>
</file>

<file path=ppt/charts/_rels/chart94.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62.xml"/></Relationships>
</file>

<file path=ppt/charts/_rels/chart95.xml.rels><?xml version="1.0" encoding="UTF-8" standalone="yes"?>
<Relationships xmlns="http://schemas.openxmlformats.org/package/2006/relationships"><Relationship Id="rId1" Type="http://schemas.openxmlformats.org/officeDocument/2006/relationships/oleObject" Target="file:///C:\Users\n.angomard\Desktop\BS%20non%20tit.xlsx" TargetMode="External"/></Relationships>
</file>

<file path=ppt/charts/_rels/chart96.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63.xml"/></Relationships>
</file>

<file path=ppt/charts/_rels/chart97.xml.rels><?xml version="1.0" encoding="UTF-8" standalone="yes"?>
<Relationships xmlns="http://schemas.openxmlformats.org/package/2006/relationships"><Relationship Id="rId1" Type="http://schemas.openxmlformats.org/officeDocument/2006/relationships/oleObject" Target="file:///C:\Users\n.angomard\Desktop\BS%20non%20tit.xlsx" TargetMode="External"/></Relationships>
</file>

<file path=ppt/charts/_rels/chart98.xml.rels><?xml version="1.0" encoding="UTF-8" standalone="yes"?>
<Relationships xmlns="http://schemas.openxmlformats.org/package/2006/relationships"><Relationship Id="rId2" Type="http://schemas.openxmlformats.org/officeDocument/2006/relationships/oleObject" Target="file:///\\SRVAD01\emploi$\CRET\CRET_2011\BilanSocial2009\Exploitation%20ind%20121.xlsx" TargetMode="External"/><Relationship Id="rId1" Type="http://schemas.openxmlformats.org/officeDocument/2006/relationships/themeOverride" Target="../theme/themeOverride64.xml"/></Relationships>
</file>

<file path=ppt/charts/_rels/chart99.xml.rels><?xml version="1.0" encoding="UTF-8" standalone="yes"?>
<Relationships xmlns="http://schemas.openxmlformats.org/package/2006/relationships"><Relationship Id="rId2" Type="http://schemas.openxmlformats.org/officeDocument/2006/relationships/oleObject" Target="file:///\\SRVAD01\emploi$\CRET\CRET_2011\BilanSocial2009\Maquette%20pour%20analyse%20BS%202009%20des%205%20CdG%20pour%20CRET.xls" TargetMode="External"/><Relationship Id="rId1" Type="http://schemas.openxmlformats.org/officeDocument/2006/relationships/themeOverride" Target="../theme/themeOverride6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Calibri"/>
                <a:ea typeface="Calibri"/>
                <a:cs typeface="Calibri"/>
              </a:defRPr>
            </a:pPr>
            <a:r>
              <a:rPr lang="fr-FR" sz="1400" dirty="0"/>
              <a:t>Densité de population</a:t>
            </a:r>
          </a:p>
        </c:rich>
      </c:tx>
      <c:layout/>
      <c:spPr>
        <a:ln>
          <a:noFill/>
        </a:ln>
      </c:spPr>
    </c:title>
    <c:view3D>
      <c:depthPercent val="100"/>
      <c:rAngAx val="1"/>
    </c:view3D>
    <c:plotArea>
      <c:layout/>
      <c:bar3DChart>
        <c:barDir val="col"/>
        <c:grouping val="clustered"/>
        <c:ser>
          <c:idx val="1"/>
          <c:order val="0"/>
          <c:tx>
            <c:strRef>
              <c:f>'Analyse YB '!$E$60</c:f>
              <c:strCache>
                <c:ptCount val="1"/>
                <c:pt idx="0">
                  <c:v>Densité de population                         (b/a)</c:v>
                </c:pt>
              </c:strCache>
            </c:strRef>
          </c:tx>
          <c:spPr>
            <a:solidFill>
              <a:srgbClr val="BBE0E3">
                <a:lumMod val="75000"/>
              </a:srgbClr>
            </a:solidFill>
          </c:spPr>
          <c:dPt>
            <c:idx val="0"/>
            <c:spPr>
              <a:solidFill>
                <a:srgbClr val="808080">
                  <a:lumMod val="40000"/>
                  <a:lumOff val="60000"/>
                </a:srgbClr>
              </a:solidFill>
            </c:spPr>
          </c:dPt>
          <c:dPt>
            <c:idx val="1"/>
            <c:spPr>
              <a:solidFill>
                <a:srgbClr val="000000"/>
              </a:solidFill>
            </c:spPr>
          </c:dPt>
          <c:dPt>
            <c:idx val="2"/>
            <c:spPr>
              <a:solidFill>
                <a:srgbClr val="FF0000"/>
              </a:solidFill>
            </c:spPr>
          </c:dPt>
          <c:dPt>
            <c:idx val="3"/>
            <c:spPr>
              <a:solidFill>
                <a:srgbClr val="0070C0"/>
              </a:solidFill>
            </c:spPr>
          </c:dPt>
          <c:dPt>
            <c:idx val="4"/>
            <c:spPr>
              <a:solidFill>
                <a:srgbClr val="92D050"/>
              </a:solidFill>
            </c:spPr>
          </c:dPt>
          <c:dPt>
            <c:idx val="5"/>
            <c:spPr>
              <a:solidFill>
                <a:srgbClr val="000000">
                  <a:lumMod val="50000"/>
                  <a:lumOff val="50000"/>
                </a:srgbClr>
              </a:solidFill>
            </c:spPr>
          </c:dPt>
          <c:dLbls>
            <c:showVal val="1"/>
          </c:dLbls>
          <c:cat>
            <c:strRef>
              <c:f>'Analyse YB '!$B$61:$B$66</c:f>
              <c:strCache>
                <c:ptCount val="6"/>
                <c:pt idx="0">
                  <c:v>44</c:v>
                </c:pt>
                <c:pt idx="1">
                  <c:v>49</c:v>
                </c:pt>
                <c:pt idx="2">
                  <c:v>85</c:v>
                </c:pt>
                <c:pt idx="3">
                  <c:v>72</c:v>
                </c:pt>
                <c:pt idx="4">
                  <c:v>53</c:v>
                </c:pt>
                <c:pt idx="5">
                  <c:v>PdL</c:v>
                </c:pt>
              </c:strCache>
            </c:strRef>
          </c:cat>
          <c:val>
            <c:numRef>
              <c:f>'Analyse YB '!$E$61:$E$66</c:f>
              <c:numCache>
                <c:formatCode>0</c:formatCode>
                <c:ptCount val="6"/>
                <c:pt idx="0">
                  <c:v>184.15260454878944</c:v>
                </c:pt>
                <c:pt idx="1">
                  <c:v>108.14959531119175</c:v>
                </c:pt>
                <c:pt idx="2">
                  <c:v>91.815476190473689</c:v>
                </c:pt>
                <c:pt idx="3">
                  <c:v>90.23525620367387</c:v>
                </c:pt>
                <c:pt idx="4">
                  <c:v>58.550724637680894</c:v>
                </c:pt>
                <c:pt idx="5">
                  <c:v>109.40714419300542</c:v>
                </c:pt>
              </c:numCache>
            </c:numRef>
          </c:val>
        </c:ser>
        <c:shape val="cylinder"/>
        <c:axId val="67679360"/>
        <c:axId val="67680896"/>
        <c:axId val="0"/>
      </c:bar3DChart>
      <c:catAx>
        <c:axId val="67679360"/>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67680896"/>
        <c:crosses val="autoZero"/>
        <c:auto val="1"/>
        <c:lblAlgn val="ctr"/>
        <c:lblOffset val="100"/>
      </c:catAx>
      <c:valAx>
        <c:axId val="67680896"/>
        <c:scaling>
          <c:orientation val="minMax"/>
        </c:scaling>
        <c:axPos val="l"/>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67679360"/>
        <c:crosses val="autoZero"/>
        <c:crossBetween val="between"/>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b="1" i="0" u="none" strike="noStrike" baseline="0">
                <a:solidFill>
                  <a:srgbClr val="000000"/>
                </a:solidFill>
                <a:latin typeface="Calibri"/>
                <a:ea typeface="Calibri"/>
                <a:cs typeface="Calibri"/>
              </a:defRPr>
            </a:pPr>
            <a:r>
              <a:rPr lang="fr-FR" dirty="0"/>
              <a:t>Part fonctionnaires et </a:t>
            </a:r>
            <a:r>
              <a:rPr lang="fr-FR" dirty="0" smtClean="0"/>
              <a:t>non-titulaires par </a:t>
            </a:r>
            <a:r>
              <a:rPr lang="fr-FR" dirty="0"/>
              <a:t>département</a:t>
            </a:r>
          </a:p>
        </c:rich>
      </c:tx>
      <c:layout/>
      <c:spPr>
        <a:ln>
          <a:solidFill>
            <a:schemeClr val="accent1"/>
          </a:solidFill>
        </a:ln>
      </c:spPr>
    </c:title>
    <c:view3D>
      <c:depthPercent val="100"/>
      <c:rAngAx val="1"/>
    </c:view3D>
    <c:plotArea>
      <c:layout>
        <c:manualLayout>
          <c:layoutTarget val="inner"/>
          <c:xMode val="edge"/>
          <c:yMode val="edge"/>
          <c:x val="2.355280092875928E-2"/>
          <c:y val="0.15420542448458521"/>
          <c:w val="0.952894398142485"/>
          <c:h val="0.69223529596048461"/>
        </c:manualLayout>
      </c:layout>
      <c:bar3DChart>
        <c:barDir val="col"/>
        <c:grouping val="clustered"/>
        <c:ser>
          <c:idx val="0"/>
          <c:order val="0"/>
          <c:tx>
            <c:strRef>
              <c:f>'Analyse YB '!$E$109</c:f>
              <c:strCache>
                <c:ptCount val="1"/>
                <c:pt idx="0">
                  <c:v>Part des fonctionnaires</c:v>
                </c:pt>
              </c:strCache>
            </c:strRef>
          </c:tx>
          <c:dLbls>
            <c:txPr>
              <a:bodyPr/>
              <a:lstStyle/>
              <a:p>
                <a:pPr>
                  <a:defRPr b="1">
                    <a:solidFill>
                      <a:srgbClr val="0070C0"/>
                    </a:solidFill>
                  </a:defRPr>
                </a:pPr>
                <a:endParaRPr lang="fr-FR"/>
              </a:p>
            </c:txPr>
            <c:showVal val="1"/>
          </c:dLbls>
          <c:cat>
            <c:strRef>
              <c:f>'Analyse YB '!$B$111:$B$115</c:f>
              <c:strCache>
                <c:ptCount val="5"/>
                <c:pt idx="0">
                  <c:v>44</c:v>
                </c:pt>
                <c:pt idx="1">
                  <c:v>49</c:v>
                </c:pt>
                <c:pt idx="2">
                  <c:v>85</c:v>
                </c:pt>
                <c:pt idx="3">
                  <c:v>72</c:v>
                </c:pt>
                <c:pt idx="4">
                  <c:v>53</c:v>
                </c:pt>
              </c:strCache>
            </c:strRef>
          </c:cat>
          <c:val>
            <c:numRef>
              <c:f>'Analyse YB '!$E$111:$E$115</c:f>
              <c:numCache>
                <c:formatCode>0.0%</c:formatCode>
                <c:ptCount val="5"/>
                <c:pt idx="0">
                  <c:v>0.90493425058144261</c:v>
                </c:pt>
                <c:pt idx="1">
                  <c:v>0.89594098983250259</c:v>
                </c:pt>
                <c:pt idx="2">
                  <c:v>0.88969558989447661</c:v>
                </c:pt>
                <c:pt idx="3">
                  <c:v>0.89381508557678868</c:v>
                </c:pt>
                <c:pt idx="4">
                  <c:v>0.86450683705065368</c:v>
                </c:pt>
              </c:numCache>
            </c:numRef>
          </c:val>
        </c:ser>
        <c:ser>
          <c:idx val="1"/>
          <c:order val="1"/>
          <c:tx>
            <c:strRef>
              <c:f>'Analyse YB '!$F$109</c:f>
              <c:strCache>
                <c:ptCount val="1"/>
                <c:pt idx="0">
                  <c:v>Part de non titulaires</c:v>
                </c:pt>
              </c:strCache>
            </c:strRef>
          </c:tx>
          <c:spPr>
            <a:solidFill>
              <a:schemeClr val="accent2">
                <a:lumMod val="75000"/>
              </a:schemeClr>
            </a:solidFill>
          </c:spPr>
          <c:dLbls>
            <c:dLbl>
              <c:idx val="0"/>
              <c:layout>
                <c:manualLayout>
                  <c:x val="1.2846982324777783E-2"/>
                  <c:y val="0"/>
                </c:manualLayout>
              </c:layout>
              <c:showVal val="1"/>
            </c:dLbl>
            <c:dLbl>
              <c:idx val="1"/>
              <c:layout>
                <c:manualLayout>
                  <c:x val="1.498814604557408E-2"/>
                  <c:y val="0"/>
                </c:manualLayout>
              </c:layout>
              <c:showVal val="1"/>
            </c:dLbl>
            <c:dLbl>
              <c:idx val="2"/>
              <c:layout>
                <c:manualLayout>
                  <c:x val="1.7129309766370383E-2"/>
                  <c:y val="-7.5980979729936144E-17"/>
                </c:manualLayout>
              </c:layout>
              <c:showVal val="1"/>
            </c:dLbl>
            <c:dLbl>
              <c:idx val="3"/>
              <c:layout>
                <c:manualLayout>
                  <c:x val="8.5646548831853561E-3"/>
                  <c:y val="-4.1444649528379375E-3"/>
                </c:manualLayout>
              </c:layout>
              <c:showVal val="1"/>
            </c:dLbl>
            <c:dLbl>
              <c:idx val="4"/>
              <c:layout>
                <c:manualLayout>
                  <c:x val="2.355280092875928E-2"/>
                  <c:y val="0"/>
                </c:manualLayout>
              </c:layout>
              <c:showVal val="1"/>
            </c:dLbl>
            <c:txPr>
              <a:bodyPr/>
              <a:lstStyle/>
              <a:p>
                <a:pPr>
                  <a:defRPr b="1">
                    <a:solidFill>
                      <a:srgbClr val="C00000"/>
                    </a:solidFill>
                  </a:defRPr>
                </a:pPr>
                <a:endParaRPr lang="fr-FR"/>
              </a:p>
            </c:txPr>
            <c:showVal val="1"/>
          </c:dLbls>
          <c:cat>
            <c:strRef>
              <c:f>'Analyse YB '!$B$111:$B$115</c:f>
              <c:strCache>
                <c:ptCount val="5"/>
                <c:pt idx="0">
                  <c:v>44</c:v>
                </c:pt>
                <c:pt idx="1">
                  <c:v>49</c:v>
                </c:pt>
                <c:pt idx="2">
                  <c:v>85</c:v>
                </c:pt>
                <c:pt idx="3">
                  <c:v>72</c:v>
                </c:pt>
                <c:pt idx="4">
                  <c:v>53</c:v>
                </c:pt>
              </c:strCache>
            </c:strRef>
          </c:cat>
          <c:val>
            <c:numRef>
              <c:f>'Analyse YB '!$F$111:$F$115</c:f>
              <c:numCache>
                <c:formatCode>0.0%</c:formatCode>
                <c:ptCount val="5"/>
                <c:pt idx="0">
                  <c:v>9.5065749418558027E-2</c:v>
                </c:pt>
                <c:pt idx="1">
                  <c:v>0.1040590101674963</c:v>
                </c:pt>
                <c:pt idx="2">
                  <c:v>0.11030441010552385</c:v>
                </c:pt>
                <c:pt idx="3">
                  <c:v>0.10618491442321221</c:v>
                </c:pt>
                <c:pt idx="4">
                  <c:v>0.13549316294934624</c:v>
                </c:pt>
              </c:numCache>
            </c:numRef>
          </c:val>
        </c:ser>
        <c:dLbls>
          <c:showVal val="1"/>
        </c:dLbls>
        <c:shape val="box"/>
        <c:axId val="71301760"/>
        <c:axId val="71381376"/>
        <c:axId val="0"/>
      </c:bar3DChart>
      <c:catAx>
        <c:axId val="71301760"/>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71381376"/>
        <c:crosses val="autoZero"/>
        <c:auto val="1"/>
        <c:lblAlgn val="ctr"/>
        <c:lblOffset val="100"/>
      </c:catAx>
      <c:valAx>
        <c:axId val="71381376"/>
        <c:scaling>
          <c:orientation val="minMax"/>
          <c:max val="1"/>
          <c:min val="0"/>
        </c:scaling>
        <c:delete val="1"/>
        <c:axPos val="l"/>
        <c:numFmt formatCode="0%" sourceLinked="0"/>
        <c:majorTickMark val="none"/>
        <c:tickLblPos val="none"/>
        <c:crossAx val="71301760"/>
        <c:crosses val="autoZero"/>
        <c:crossBetween val="between"/>
        <c:majorUnit val="0.1"/>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1"/>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Calibri"/>
                <a:ea typeface="Calibri"/>
                <a:cs typeface="Calibri"/>
              </a:defRPr>
            </a:pPr>
            <a:r>
              <a:rPr lang="fr-FR" sz="1200" u="none" dirty="0"/>
              <a:t>Pyramide des âges des agents </a:t>
            </a:r>
            <a:r>
              <a:rPr lang="fr-FR" sz="1200" u="none" dirty="0" smtClean="0"/>
              <a:t>non-titulaires </a:t>
            </a:r>
            <a:r>
              <a:rPr lang="fr-FR" sz="1200" u="none" dirty="0"/>
              <a:t>sur </a:t>
            </a:r>
            <a:r>
              <a:rPr lang="fr-FR" sz="1200" u="none" dirty="0" smtClean="0"/>
              <a:t>emplois permanents </a:t>
            </a:r>
            <a:r>
              <a:rPr lang="fr-FR" sz="1200" u="none" dirty="0"/>
              <a:t>(superposée H &amp; F) </a:t>
            </a:r>
          </a:p>
        </c:rich>
      </c:tx>
      <c:layout/>
      <c:spPr>
        <a:noFill/>
        <a:ln w="25400">
          <a:noFill/>
        </a:ln>
      </c:spPr>
    </c:title>
    <c:plotArea>
      <c:layout>
        <c:manualLayout>
          <c:layoutTarget val="inner"/>
          <c:xMode val="edge"/>
          <c:yMode val="edge"/>
          <c:x val="0.16582914572864318"/>
          <c:y val="0.17015706806282724"/>
          <c:w val="0.78391959798994959"/>
          <c:h val="0.74607329842932646"/>
        </c:manualLayout>
      </c:layout>
      <c:barChart>
        <c:barDir val="bar"/>
        <c:grouping val="clustered"/>
        <c:ser>
          <c:idx val="0"/>
          <c:order val="0"/>
          <c:tx>
            <c:strRef>
              <c:f>'Analyse préparation'!$B$635:$C$635</c:f>
              <c:strCache>
                <c:ptCount val="1"/>
                <c:pt idx="0">
                  <c:v>Hommes</c:v>
                </c:pt>
              </c:strCache>
            </c:strRef>
          </c:tx>
          <c:spPr>
            <a:solidFill>
              <a:srgbClr val="003366"/>
            </a:solidFill>
          </c:spPr>
          <c:trendline>
            <c:trendlineType val="poly"/>
            <c:order val="2"/>
          </c:trendline>
          <c:cat>
            <c:strRef>
              <c:f>'Analyse préparation'!$A$637:$A$645</c:f>
              <c:strCache>
                <c:ptCount val="9"/>
                <c:pt idx="0">
                  <c:v>Moins de 25 ans</c:v>
                </c:pt>
                <c:pt idx="1">
                  <c:v>25 à 29 ans</c:v>
                </c:pt>
                <c:pt idx="2">
                  <c:v>30 à 34 ans</c:v>
                </c:pt>
                <c:pt idx="3">
                  <c:v>35 à 39 ans</c:v>
                </c:pt>
                <c:pt idx="4">
                  <c:v>40 à 44 ans</c:v>
                </c:pt>
                <c:pt idx="5">
                  <c:v>45 à 49 ans</c:v>
                </c:pt>
                <c:pt idx="6">
                  <c:v>50 à 54 ans</c:v>
                </c:pt>
                <c:pt idx="7">
                  <c:v>55 à 59 ans</c:v>
                </c:pt>
                <c:pt idx="8">
                  <c:v>60 ans et plus</c:v>
                </c:pt>
              </c:strCache>
            </c:strRef>
          </c:cat>
          <c:val>
            <c:numRef>
              <c:f>'Analyse préparation'!$C$637:$C$645</c:f>
              <c:numCache>
                <c:formatCode>#,##0</c:formatCode>
                <c:ptCount val="9"/>
                <c:pt idx="0">
                  <c:v>247</c:v>
                </c:pt>
                <c:pt idx="1">
                  <c:v>357</c:v>
                </c:pt>
                <c:pt idx="2">
                  <c:v>308</c:v>
                </c:pt>
                <c:pt idx="3">
                  <c:v>277</c:v>
                </c:pt>
                <c:pt idx="4">
                  <c:v>225</c:v>
                </c:pt>
                <c:pt idx="5">
                  <c:v>200</c:v>
                </c:pt>
                <c:pt idx="6">
                  <c:v>168</c:v>
                </c:pt>
                <c:pt idx="7">
                  <c:v>169</c:v>
                </c:pt>
                <c:pt idx="8">
                  <c:v>67</c:v>
                </c:pt>
              </c:numCache>
            </c:numRef>
          </c:val>
        </c:ser>
        <c:ser>
          <c:idx val="1"/>
          <c:order val="1"/>
          <c:tx>
            <c:strRef>
              <c:f>'Analyse préparation'!$D$635:$E$635</c:f>
              <c:strCache>
                <c:ptCount val="1"/>
                <c:pt idx="0">
                  <c:v>Femmes</c:v>
                </c:pt>
              </c:strCache>
            </c:strRef>
          </c:tx>
          <c:spPr>
            <a:solidFill>
              <a:srgbClr val="C00000"/>
            </a:solidFill>
          </c:spPr>
          <c:trendline>
            <c:trendlineType val="poly"/>
            <c:order val="2"/>
          </c:trendline>
          <c:cat>
            <c:strRef>
              <c:f>'Analyse préparation'!$A$637:$A$645</c:f>
              <c:strCache>
                <c:ptCount val="9"/>
                <c:pt idx="0">
                  <c:v>Moins de 25 ans</c:v>
                </c:pt>
                <c:pt idx="1">
                  <c:v>25 à 29 ans</c:v>
                </c:pt>
                <c:pt idx="2">
                  <c:v>30 à 34 ans</c:v>
                </c:pt>
                <c:pt idx="3">
                  <c:v>35 à 39 ans</c:v>
                </c:pt>
                <c:pt idx="4">
                  <c:v>40 à 44 ans</c:v>
                </c:pt>
                <c:pt idx="5">
                  <c:v>45 à 49 ans</c:v>
                </c:pt>
                <c:pt idx="6">
                  <c:v>50 à 54 ans</c:v>
                </c:pt>
                <c:pt idx="7">
                  <c:v>55 à 59 ans</c:v>
                </c:pt>
                <c:pt idx="8">
                  <c:v>60 ans et plus</c:v>
                </c:pt>
              </c:strCache>
            </c:strRef>
          </c:cat>
          <c:val>
            <c:numRef>
              <c:f>'Analyse préparation'!$E$637:$E$645</c:f>
              <c:numCache>
                <c:formatCode>#,##0</c:formatCode>
                <c:ptCount val="9"/>
                <c:pt idx="0">
                  <c:v>863</c:v>
                </c:pt>
                <c:pt idx="1">
                  <c:v>866</c:v>
                </c:pt>
                <c:pt idx="2">
                  <c:v>654</c:v>
                </c:pt>
                <c:pt idx="3">
                  <c:v>779</c:v>
                </c:pt>
                <c:pt idx="4">
                  <c:v>646</c:v>
                </c:pt>
                <c:pt idx="5">
                  <c:v>619</c:v>
                </c:pt>
                <c:pt idx="6">
                  <c:v>543</c:v>
                </c:pt>
                <c:pt idx="7">
                  <c:v>404</c:v>
                </c:pt>
                <c:pt idx="8">
                  <c:v>97</c:v>
                </c:pt>
              </c:numCache>
            </c:numRef>
          </c:val>
        </c:ser>
        <c:axId val="97207424"/>
        <c:axId val="97208960"/>
      </c:barChart>
      <c:catAx>
        <c:axId val="97207424"/>
        <c:scaling>
          <c:orientation val="minMax"/>
        </c:scaling>
        <c:axPos val="l"/>
        <c:numFmt formatCode="General" sourceLinked="1"/>
        <c:tickLblPos val="nextTo"/>
        <c:txPr>
          <a:bodyPr rot="0" vert="horz"/>
          <a:lstStyle/>
          <a:p>
            <a:pPr>
              <a:defRPr sz="800" b="1" i="0" u="none" strike="noStrike" baseline="0">
                <a:solidFill>
                  <a:srgbClr val="000000"/>
                </a:solidFill>
                <a:latin typeface="Calibri"/>
                <a:ea typeface="Calibri"/>
                <a:cs typeface="Calibri"/>
              </a:defRPr>
            </a:pPr>
            <a:endParaRPr lang="fr-FR"/>
          </a:p>
        </c:txPr>
        <c:crossAx val="97208960"/>
        <c:crosses val="autoZero"/>
        <c:auto val="1"/>
        <c:lblAlgn val="ctr"/>
        <c:lblOffset val="100"/>
      </c:catAx>
      <c:valAx>
        <c:axId val="97208960"/>
        <c:scaling>
          <c:orientation val="minMax"/>
          <c:max val="900"/>
        </c:scaling>
        <c:axPos val="b"/>
        <c:majorGridlines/>
        <c:numFmt formatCode="#,##0" sourceLinked="1"/>
        <c:tickLblPos val="nextTo"/>
        <c:txPr>
          <a:bodyPr rot="0" vert="horz"/>
          <a:lstStyle/>
          <a:p>
            <a:pPr>
              <a:defRPr sz="900" b="0" i="0" u="none" strike="noStrike" baseline="0">
                <a:solidFill>
                  <a:srgbClr val="000000"/>
                </a:solidFill>
                <a:latin typeface="Calibri"/>
                <a:ea typeface="Calibri"/>
                <a:cs typeface="Calibri"/>
              </a:defRPr>
            </a:pPr>
            <a:endParaRPr lang="fr-FR"/>
          </a:p>
        </c:txPr>
        <c:crossAx val="97207424"/>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10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Calibri"/>
                <a:ea typeface="Calibri"/>
                <a:cs typeface="Calibri"/>
              </a:defRPr>
            </a:pPr>
            <a:r>
              <a:rPr lang="fr-FR" sz="1200" u="none" dirty="0"/>
              <a:t>Pyramide des âges des fonctionnaires (superposée H &amp; F) </a:t>
            </a:r>
          </a:p>
        </c:rich>
      </c:tx>
      <c:layout/>
      <c:spPr>
        <a:noFill/>
        <a:ln w="25400">
          <a:noFill/>
        </a:ln>
      </c:spPr>
    </c:title>
    <c:plotArea>
      <c:layout>
        <c:manualLayout>
          <c:layoutTarget val="inner"/>
          <c:xMode val="edge"/>
          <c:yMode val="edge"/>
          <c:x val="0.17902350813743406"/>
          <c:y val="0.12041884816753927"/>
          <c:w val="0.76853526220614865"/>
          <c:h val="0.79581151832460761"/>
        </c:manualLayout>
      </c:layout>
      <c:barChart>
        <c:barDir val="bar"/>
        <c:grouping val="clustered"/>
        <c:ser>
          <c:idx val="0"/>
          <c:order val="0"/>
          <c:tx>
            <c:strRef>
              <c:f>'Analyse préparation'!$B$635:$C$635</c:f>
              <c:strCache>
                <c:ptCount val="1"/>
                <c:pt idx="0">
                  <c:v>Hommes</c:v>
                </c:pt>
              </c:strCache>
            </c:strRef>
          </c:tx>
          <c:spPr>
            <a:solidFill>
              <a:srgbClr val="003366"/>
            </a:solidFill>
          </c:spPr>
          <c:trendline>
            <c:trendlineType val="poly"/>
            <c:order val="2"/>
          </c:trendline>
          <c:cat>
            <c:strRef>
              <c:f>'Analyse préparation'!$A$637:$A$645</c:f>
              <c:strCache>
                <c:ptCount val="9"/>
                <c:pt idx="0">
                  <c:v>Moins de 25 ans</c:v>
                </c:pt>
                <c:pt idx="1">
                  <c:v>25 à 29 ans</c:v>
                </c:pt>
                <c:pt idx="2">
                  <c:v>30 à 34 ans</c:v>
                </c:pt>
                <c:pt idx="3">
                  <c:v>35 à 39 ans</c:v>
                </c:pt>
                <c:pt idx="4">
                  <c:v>40 à 44 ans</c:v>
                </c:pt>
                <c:pt idx="5">
                  <c:v>45 à 49 ans</c:v>
                </c:pt>
                <c:pt idx="6">
                  <c:v>50 à 54 ans</c:v>
                </c:pt>
                <c:pt idx="7">
                  <c:v>55 à 59 ans</c:v>
                </c:pt>
                <c:pt idx="8">
                  <c:v>60 ans et plus</c:v>
                </c:pt>
              </c:strCache>
            </c:strRef>
          </c:cat>
          <c:val>
            <c:numRef>
              <c:f>'Analyse préparation'!$B$637:$B$645</c:f>
              <c:numCache>
                <c:formatCode>#,##0</c:formatCode>
                <c:ptCount val="9"/>
                <c:pt idx="0">
                  <c:v>406</c:v>
                </c:pt>
                <c:pt idx="1">
                  <c:v>1466</c:v>
                </c:pt>
                <c:pt idx="2">
                  <c:v>2670</c:v>
                </c:pt>
                <c:pt idx="3">
                  <c:v>4040</c:v>
                </c:pt>
                <c:pt idx="4">
                  <c:v>4440</c:v>
                </c:pt>
                <c:pt idx="5">
                  <c:v>4959</c:v>
                </c:pt>
                <c:pt idx="6">
                  <c:v>4978</c:v>
                </c:pt>
                <c:pt idx="7">
                  <c:v>3483</c:v>
                </c:pt>
                <c:pt idx="8">
                  <c:v>376</c:v>
                </c:pt>
              </c:numCache>
            </c:numRef>
          </c:val>
        </c:ser>
        <c:ser>
          <c:idx val="1"/>
          <c:order val="1"/>
          <c:tx>
            <c:strRef>
              <c:f>'Analyse préparation'!$D$635:$E$635</c:f>
              <c:strCache>
                <c:ptCount val="1"/>
                <c:pt idx="0">
                  <c:v>Femmes</c:v>
                </c:pt>
              </c:strCache>
            </c:strRef>
          </c:tx>
          <c:spPr>
            <a:solidFill>
              <a:srgbClr val="C00000"/>
            </a:solidFill>
          </c:spPr>
          <c:trendline>
            <c:trendlineType val="poly"/>
            <c:order val="2"/>
          </c:trendline>
          <c:cat>
            <c:strRef>
              <c:f>'Analyse préparation'!$A$637:$A$645</c:f>
              <c:strCache>
                <c:ptCount val="9"/>
                <c:pt idx="0">
                  <c:v>Moins de 25 ans</c:v>
                </c:pt>
                <c:pt idx="1">
                  <c:v>25 à 29 ans</c:v>
                </c:pt>
                <c:pt idx="2">
                  <c:v>30 à 34 ans</c:v>
                </c:pt>
                <c:pt idx="3">
                  <c:v>35 à 39 ans</c:v>
                </c:pt>
                <c:pt idx="4">
                  <c:v>40 à 44 ans</c:v>
                </c:pt>
                <c:pt idx="5">
                  <c:v>45 à 49 ans</c:v>
                </c:pt>
                <c:pt idx="6">
                  <c:v>50 à 54 ans</c:v>
                </c:pt>
                <c:pt idx="7">
                  <c:v>55 à 59 ans</c:v>
                </c:pt>
                <c:pt idx="8">
                  <c:v>60 ans et plus</c:v>
                </c:pt>
              </c:strCache>
            </c:strRef>
          </c:cat>
          <c:val>
            <c:numRef>
              <c:f>'Analyse préparation'!$D$637:$D$645</c:f>
              <c:numCache>
                <c:formatCode>#,##0</c:formatCode>
                <c:ptCount val="9"/>
                <c:pt idx="0">
                  <c:v>514</c:v>
                </c:pt>
                <c:pt idx="1">
                  <c:v>2480</c:v>
                </c:pt>
                <c:pt idx="2">
                  <c:v>3898</c:v>
                </c:pt>
                <c:pt idx="3">
                  <c:v>5668</c:v>
                </c:pt>
                <c:pt idx="4">
                  <c:v>6649</c:v>
                </c:pt>
                <c:pt idx="5">
                  <c:v>7213</c:v>
                </c:pt>
                <c:pt idx="6">
                  <c:v>6451</c:v>
                </c:pt>
                <c:pt idx="7">
                  <c:v>4857</c:v>
                </c:pt>
                <c:pt idx="8">
                  <c:v>709</c:v>
                </c:pt>
              </c:numCache>
            </c:numRef>
          </c:val>
        </c:ser>
        <c:axId val="97179520"/>
        <c:axId val="97181056"/>
      </c:barChart>
      <c:catAx>
        <c:axId val="97179520"/>
        <c:scaling>
          <c:orientation val="minMax"/>
        </c:scaling>
        <c:axPos val="l"/>
        <c:numFmt formatCode="General" sourceLinked="1"/>
        <c:tickLblPos val="nextTo"/>
        <c:txPr>
          <a:bodyPr rot="0" vert="horz"/>
          <a:lstStyle/>
          <a:p>
            <a:pPr>
              <a:defRPr sz="800" b="1" i="0" u="none" strike="noStrike" baseline="0">
                <a:solidFill>
                  <a:srgbClr val="000000"/>
                </a:solidFill>
                <a:latin typeface="Calibri"/>
                <a:ea typeface="Calibri"/>
                <a:cs typeface="Calibri"/>
              </a:defRPr>
            </a:pPr>
            <a:endParaRPr lang="fr-FR"/>
          </a:p>
        </c:txPr>
        <c:crossAx val="97181056"/>
        <c:crosses val="autoZero"/>
        <c:auto val="1"/>
        <c:lblAlgn val="ctr"/>
        <c:lblOffset val="100"/>
      </c:catAx>
      <c:valAx>
        <c:axId val="97181056"/>
        <c:scaling>
          <c:orientation val="minMax"/>
          <c:max val="7500"/>
          <c:min val="0"/>
        </c:scaling>
        <c:axPos val="b"/>
        <c:majorGridlines/>
        <c:numFmt formatCode="#,##0" sourceLinked="1"/>
        <c:tickLblPos val="nextTo"/>
        <c:txPr>
          <a:bodyPr rot="0" vert="horz"/>
          <a:lstStyle/>
          <a:p>
            <a:pPr>
              <a:defRPr sz="800" b="0" i="0" u="none" strike="noStrike" baseline="0">
                <a:solidFill>
                  <a:srgbClr val="000000"/>
                </a:solidFill>
                <a:latin typeface="Calibri"/>
                <a:ea typeface="Calibri"/>
                <a:cs typeface="Calibri"/>
              </a:defRPr>
            </a:pPr>
            <a:endParaRPr lang="fr-FR"/>
          </a:p>
        </c:txPr>
        <c:crossAx val="97179520"/>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latin typeface="Arial Narrow" pitchFamily="34" charset="0"/>
              </a:defRPr>
            </a:pPr>
            <a:r>
              <a:rPr lang="fr-FR" sz="1600" b="1" i="0" baseline="0" dirty="0">
                <a:latin typeface="Arial Narrow" pitchFamily="34" charset="0"/>
              </a:rPr>
              <a:t>Répartition des agents non-titulaires sur </a:t>
            </a:r>
            <a:r>
              <a:rPr lang="fr-FR" sz="1600" b="1" i="0" baseline="0" dirty="0" smtClean="0">
                <a:latin typeface="Arial Narrow" pitchFamily="34" charset="0"/>
              </a:rPr>
              <a:t>emplois permanents </a:t>
            </a:r>
            <a:r>
              <a:rPr lang="fr-FR" sz="1600" b="1" i="0" baseline="0" dirty="0">
                <a:latin typeface="Arial Narrow" pitchFamily="34" charset="0"/>
              </a:rPr>
              <a:t>par ancienneté dans les collectivités</a:t>
            </a:r>
          </a:p>
        </c:rich>
      </c:tx>
      <c:layout>
        <c:manualLayout>
          <c:xMode val="edge"/>
          <c:yMode val="edge"/>
          <c:x val="0.10406933508311469"/>
          <c:y val="1.8518518518518583E-2"/>
        </c:manualLayout>
      </c:layout>
    </c:title>
    <c:view3D>
      <c:rAngAx val="1"/>
    </c:view3D>
    <c:plotArea>
      <c:layout>
        <c:manualLayout>
          <c:layoutTarget val="inner"/>
          <c:xMode val="edge"/>
          <c:yMode val="edge"/>
          <c:x val="0.12116883766393266"/>
          <c:y val="0.20216044371138439"/>
          <c:w val="0.58141838859160511"/>
          <c:h val="0.57462156161697764"/>
        </c:manualLayout>
      </c:layout>
      <c:bar3DChart>
        <c:barDir val="col"/>
        <c:grouping val="stacked"/>
        <c:ser>
          <c:idx val="0"/>
          <c:order val="0"/>
          <c:tx>
            <c:strRef>
              <c:f>'121 all Ancienneté'!$AF$158</c:f>
              <c:strCache>
                <c:ptCount val="1"/>
                <c:pt idx="0">
                  <c:v>Moins de 3 ans</c:v>
                </c:pt>
              </c:strCache>
            </c:strRef>
          </c:tx>
          <c:spPr>
            <a:solidFill>
              <a:srgbClr val="003366"/>
            </a:solidFill>
          </c:spPr>
          <c:dLbls>
            <c:txPr>
              <a:bodyPr/>
              <a:lstStyle/>
              <a:p>
                <a:pPr>
                  <a:defRPr sz="1200" b="1">
                    <a:solidFill>
                      <a:schemeClr val="bg1"/>
                    </a:solidFill>
                  </a:defRPr>
                </a:pPr>
                <a:endParaRPr lang="fr-FR"/>
              </a:p>
            </c:txPr>
            <c:showVal val="1"/>
          </c:dLbls>
          <c:val>
            <c:numRef>
              <c:f>'121 all Ancienneté'!$AF$159:$AF$163</c:f>
              <c:numCache>
                <c:formatCode>0.0%</c:formatCode>
                <c:ptCount val="1"/>
                <c:pt idx="0">
                  <c:v>0.66228256257955065</c:v>
                </c:pt>
              </c:numCache>
            </c:numRef>
          </c:val>
        </c:ser>
        <c:ser>
          <c:idx val="1"/>
          <c:order val="1"/>
          <c:tx>
            <c:strRef>
              <c:f>'121 all Ancienneté'!$AG$158</c:f>
              <c:strCache>
                <c:ptCount val="1"/>
                <c:pt idx="0">
                  <c:v>De 3 à 6 ans</c:v>
                </c:pt>
              </c:strCache>
            </c:strRef>
          </c:tx>
          <c:spPr>
            <a:solidFill>
              <a:srgbClr val="88C050"/>
            </a:solidFill>
          </c:spPr>
          <c:dLbls>
            <c:txPr>
              <a:bodyPr/>
              <a:lstStyle/>
              <a:p>
                <a:pPr algn="ctr">
                  <a:defRPr lang="fr-FR" sz="1200" b="1" i="0" u="none" strike="noStrike" kern="1200" baseline="0">
                    <a:solidFill>
                      <a:srgbClr val="FFFFFF"/>
                    </a:solidFill>
                    <a:latin typeface="+mn-lt"/>
                    <a:ea typeface="+mn-ea"/>
                    <a:cs typeface="+mn-cs"/>
                  </a:defRPr>
                </a:pPr>
                <a:endParaRPr lang="fr-FR"/>
              </a:p>
            </c:txPr>
            <c:showVal val="1"/>
          </c:dLbls>
          <c:val>
            <c:numRef>
              <c:f>'121 all Ancienneté'!$AG$159:$AG$163</c:f>
              <c:numCache>
                <c:formatCode>0.0%</c:formatCode>
                <c:ptCount val="1"/>
                <c:pt idx="0">
                  <c:v>0.16984867769763823</c:v>
                </c:pt>
              </c:numCache>
            </c:numRef>
          </c:val>
        </c:ser>
        <c:ser>
          <c:idx val="2"/>
          <c:order val="2"/>
          <c:tx>
            <c:strRef>
              <c:f>'121 all Ancienneté'!$AH$158</c:f>
              <c:strCache>
                <c:ptCount val="1"/>
                <c:pt idx="0">
                  <c:v>Plus de 6 ans</c:v>
                </c:pt>
              </c:strCache>
            </c:strRef>
          </c:tx>
          <c:spPr>
            <a:solidFill>
              <a:srgbClr val="AF2011"/>
            </a:solidFill>
          </c:spPr>
          <c:dLbls>
            <c:txPr>
              <a:bodyPr/>
              <a:lstStyle/>
              <a:p>
                <a:pPr algn="ctr">
                  <a:defRPr lang="fr-FR" sz="1200" b="1" i="0" u="none" strike="noStrike" kern="1200" baseline="0">
                    <a:solidFill>
                      <a:srgbClr val="FFFFFF"/>
                    </a:solidFill>
                    <a:latin typeface="+mn-lt"/>
                    <a:ea typeface="+mn-ea"/>
                    <a:cs typeface="+mn-cs"/>
                  </a:defRPr>
                </a:pPr>
                <a:endParaRPr lang="fr-FR"/>
              </a:p>
            </c:txPr>
            <c:showVal val="1"/>
          </c:dLbls>
          <c:val>
            <c:numRef>
              <c:f>'121 all Ancienneté'!$AH$159:$AH$163</c:f>
              <c:numCache>
                <c:formatCode>0.0%</c:formatCode>
                <c:ptCount val="1"/>
                <c:pt idx="0">
                  <c:v>0.16786875972281148</c:v>
                </c:pt>
              </c:numCache>
            </c:numRef>
          </c:val>
        </c:ser>
        <c:gapWidth val="55"/>
        <c:gapDepth val="55"/>
        <c:shape val="box"/>
        <c:axId val="97387648"/>
        <c:axId val="97389184"/>
        <c:axId val="0"/>
      </c:bar3DChart>
      <c:catAx>
        <c:axId val="97387648"/>
        <c:scaling>
          <c:orientation val="minMax"/>
        </c:scaling>
        <c:delete val="1"/>
        <c:axPos val="b"/>
        <c:majorTickMark val="none"/>
        <c:tickLblPos val="none"/>
        <c:crossAx val="97389184"/>
        <c:crosses val="autoZero"/>
        <c:auto val="1"/>
        <c:lblAlgn val="ctr"/>
        <c:lblOffset val="100"/>
      </c:catAx>
      <c:valAx>
        <c:axId val="97389184"/>
        <c:scaling>
          <c:orientation val="minMax"/>
        </c:scaling>
        <c:delete val="1"/>
        <c:axPos val="l"/>
        <c:numFmt formatCode="0.0%" sourceLinked="1"/>
        <c:majorTickMark val="none"/>
        <c:tickLblPos val="none"/>
        <c:crossAx val="97387648"/>
        <c:crosses val="autoZero"/>
        <c:crossBetween val="between"/>
      </c:valAx>
    </c:plotArea>
    <c:legend>
      <c:legendPos val="r"/>
      <c:layout>
        <c:manualLayout>
          <c:xMode val="edge"/>
          <c:yMode val="edge"/>
          <c:x val="0.82239617229493578"/>
          <c:y val="0.49029251484920183"/>
          <c:w val="0.17081077505108838"/>
          <c:h val="0.40846945101205301"/>
        </c:manualLayout>
      </c:layout>
      <c:txPr>
        <a:bodyPr/>
        <a:lstStyle/>
        <a:p>
          <a:pPr>
            <a:defRPr sz="1200" b="1">
              <a:latin typeface="Arial Narrow" pitchFamily="34" charset="0"/>
            </a:defRPr>
          </a:pPr>
          <a:endParaRPr lang="fr-FR"/>
        </a:p>
      </c:txPr>
    </c:legend>
    <c:plotVisOnly val="1"/>
  </c:chart>
  <c:spPr>
    <a:noFill/>
    <a:ln>
      <a:noFill/>
    </a:ln>
  </c:spPr>
  <c:externalData r:id="rId2"/>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stacked"/>
        <c:ser>
          <c:idx val="0"/>
          <c:order val="0"/>
          <c:tx>
            <c:strRef>
              <c:f>'121 all ancienneté par cat'!$AD$33</c:f>
              <c:strCache>
                <c:ptCount val="1"/>
                <c:pt idx="0">
                  <c:v>moins de 3 ans</c:v>
                </c:pt>
              </c:strCache>
            </c:strRef>
          </c:tx>
          <c:spPr>
            <a:solidFill>
              <a:srgbClr val="003366"/>
            </a:solidFill>
          </c:spPr>
          <c:dLbls>
            <c:txPr>
              <a:bodyPr/>
              <a:lstStyle/>
              <a:p>
                <a:pPr>
                  <a:defRPr sz="1200" b="1">
                    <a:solidFill>
                      <a:schemeClr val="bg1"/>
                    </a:solidFill>
                    <a:latin typeface="Arial Narrow" pitchFamily="34" charset="0"/>
                  </a:defRPr>
                </a:pPr>
                <a:endParaRPr lang="fr-FR"/>
              </a:p>
            </c:txPr>
            <c:showVal val="1"/>
          </c:dLbls>
          <c:cat>
            <c:strRef>
              <c:f>'121 all ancienneté par cat'!$AC$34:$AC$36</c:f>
              <c:strCache>
                <c:ptCount val="3"/>
                <c:pt idx="0">
                  <c:v>A</c:v>
                </c:pt>
                <c:pt idx="1">
                  <c:v>B</c:v>
                </c:pt>
                <c:pt idx="2">
                  <c:v>C</c:v>
                </c:pt>
              </c:strCache>
            </c:strRef>
          </c:cat>
          <c:val>
            <c:numRef>
              <c:f>'121 all ancienneté par cat'!$AD$34:$AD$36</c:f>
              <c:numCache>
                <c:formatCode>0%</c:formatCode>
                <c:ptCount val="3"/>
                <c:pt idx="0">
                  <c:v>0.49859154929577482</c:v>
                </c:pt>
                <c:pt idx="1">
                  <c:v>0.67045454545454564</c:v>
                </c:pt>
                <c:pt idx="2">
                  <c:v>0.72836250299688321</c:v>
                </c:pt>
              </c:numCache>
            </c:numRef>
          </c:val>
        </c:ser>
        <c:ser>
          <c:idx val="1"/>
          <c:order val="1"/>
          <c:tx>
            <c:strRef>
              <c:f>'121 all ancienneté par cat'!$AE$33</c:f>
              <c:strCache>
                <c:ptCount val="1"/>
                <c:pt idx="0">
                  <c:v>de 3 à 6 ans</c:v>
                </c:pt>
              </c:strCache>
            </c:strRef>
          </c:tx>
          <c:spPr>
            <a:solidFill>
              <a:srgbClr val="88C050"/>
            </a:solidFill>
          </c:spPr>
          <c:dLbls>
            <c:txPr>
              <a:bodyPr/>
              <a:lstStyle/>
              <a:p>
                <a:pPr algn="ctr">
                  <a:defRPr lang="fr-FR" sz="1200" b="1" i="0" u="none" strike="noStrike" kern="1200" baseline="0">
                    <a:solidFill>
                      <a:srgbClr val="FFFFFF"/>
                    </a:solidFill>
                    <a:latin typeface="Arial Narrow" pitchFamily="34" charset="0"/>
                    <a:ea typeface="+mn-ea"/>
                    <a:cs typeface="+mn-cs"/>
                  </a:defRPr>
                </a:pPr>
                <a:endParaRPr lang="fr-FR"/>
              </a:p>
            </c:txPr>
            <c:showVal val="1"/>
          </c:dLbls>
          <c:cat>
            <c:strRef>
              <c:f>'121 all ancienneté par cat'!$AC$34:$AC$36</c:f>
              <c:strCache>
                <c:ptCount val="3"/>
                <c:pt idx="0">
                  <c:v>A</c:v>
                </c:pt>
                <c:pt idx="1">
                  <c:v>B</c:v>
                </c:pt>
                <c:pt idx="2">
                  <c:v>C</c:v>
                </c:pt>
              </c:strCache>
            </c:strRef>
          </c:cat>
          <c:val>
            <c:numRef>
              <c:f>'121 all ancienneté par cat'!$AE$34:$AE$36</c:f>
              <c:numCache>
                <c:formatCode>0%</c:formatCode>
                <c:ptCount val="3"/>
                <c:pt idx="0">
                  <c:v>0.22347417840375561</c:v>
                </c:pt>
                <c:pt idx="1">
                  <c:v>0.19034090909090909</c:v>
                </c:pt>
                <c:pt idx="2">
                  <c:v>0.14624790218173156</c:v>
                </c:pt>
              </c:numCache>
            </c:numRef>
          </c:val>
        </c:ser>
        <c:ser>
          <c:idx val="2"/>
          <c:order val="2"/>
          <c:tx>
            <c:strRef>
              <c:f>'121 all ancienneté par cat'!$AF$33</c:f>
              <c:strCache>
                <c:ptCount val="1"/>
                <c:pt idx="0">
                  <c:v>6 ans et plus</c:v>
                </c:pt>
              </c:strCache>
            </c:strRef>
          </c:tx>
          <c:spPr>
            <a:solidFill>
              <a:srgbClr val="C00000"/>
            </a:solidFill>
          </c:spPr>
          <c:dLbls>
            <c:txPr>
              <a:bodyPr/>
              <a:lstStyle/>
              <a:p>
                <a:pPr algn="ctr">
                  <a:defRPr lang="fr-FR" sz="1200" b="1" i="0" u="none" strike="noStrike" kern="1200" baseline="0">
                    <a:solidFill>
                      <a:srgbClr val="FFFFFF"/>
                    </a:solidFill>
                    <a:latin typeface="Arial Narrow" pitchFamily="34" charset="0"/>
                    <a:ea typeface="+mn-ea"/>
                    <a:cs typeface="+mn-cs"/>
                  </a:defRPr>
                </a:pPr>
                <a:endParaRPr lang="fr-FR"/>
              </a:p>
            </c:txPr>
            <c:showVal val="1"/>
          </c:dLbls>
          <c:cat>
            <c:strRef>
              <c:f>'121 all ancienneté par cat'!$AC$34:$AC$36</c:f>
              <c:strCache>
                <c:ptCount val="3"/>
                <c:pt idx="0">
                  <c:v>A</c:v>
                </c:pt>
                <c:pt idx="1">
                  <c:v>B</c:v>
                </c:pt>
                <c:pt idx="2">
                  <c:v>C</c:v>
                </c:pt>
              </c:strCache>
            </c:strRef>
          </c:cat>
          <c:val>
            <c:numRef>
              <c:f>'121 all ancienneté par cat'!$AF$34:$AF$36</c:f>
              <c:numCache>
                <c:formatCode>0%</c:formatCode>
                <c:ptCount val="3"/>
                <c:pt idx="0">
                  <c:v>0.27793427230047008</c:v>
                </c:pt>
                <c:pt idx="1">
                  <c:v>0.13920454545454539</c:v>
                </c:pt>
                <c:pt idx="2">
                  <c:v>0.12538959482138576</c:v>
                </c:pt>
              </c:numCache>
            </c:numRef>
          </c:val>
        </c:ser>
        <c:shape val="box"/>
        <c:axId val="97424896"/>
        <c:axId val="97426432"/>
        <c:axId val="0"/>
      </c:bar3DChart>
      <c:catAx>
        <c:axId val="97424896"/>
        <c:scaling>
          <c:orientation val="minMax"/>
        </c:scaling>
        <c:axPos val="b"/>
        <c:tickLblPos val="nextTo"/>
        <c:txPr>
          <a:bodyPr/>
          <a:lstStyle/>
          <a:p>
            <a:pPr>
              <a:defRPr sz="1600" b="1">
                <a:latin typeface="Arial Narrow" pitchFamily="34" charset="0"/>
              </a:defRPr>
            </a:pPr>
            <a:endParaRPr lang="fr-FR"/>
          </a:p>
        </c:txPr>
        <c:crossAx val="97426432"/>
        <c:crosses val="autoZero"/>
        <c:auto val="1"/>
        <c:lblAlgn val="ctr"/>
        <c:lblOffset val="100"/>
      </c:catAx>
      <c:valAx>
        <c:axId val="97426432"/>
        <c:scaling>
          <c:orientation val="minMax"/>
        </c:scaling>
        <c:delete val="1"/>
        <c:axPos val="l"/>
        <c:numFmt formatCode="0%" sourceLinked="1"/>
        <c:tickLblPos val="none"/>
        <c:crossAx val="97424896"/>
        <c:crosses val="autoZero"/>
        <c:crossBetween val="between"/>
      </c:valAx>
    </c:plotArea>
    <c:plotVisOnly val="1"/>
  </c:chart>
  <c:externalData r:id="rId1"/>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4.3618212074405111E-2"/>
          <c:y val="3.1779352565642446E-2"/>
          <c:w val="0.78400742211438867"/>
          <c:h val="0.87789995122767939"/>
        </c:manualLayout>
      </c:layout>
      <c:bar3DChart>
        <c:barDir val="col"/>
        <c:grouping val="stacked"/>
        <c:ser>
          <c:idx val="0"/>
          <c:order val="0"/>
          <c:tx>
            <c:strRef>
              <c:f>Ancienneté!$B$12</c:f>
              <c:strCache>
                <c:ptCount val="1"/>
                <c:pt idx="0">
                  <c:v>Moins de 3 ans</c:v>
                </c:pt>
              </c:strCache>
            </c:strRef>
          </c:tx>
          <c:spPr>
            <a:solidFill>
              <a:srgbClr val="003366"/>
            </a:solidFill>
          </c:spPr>
          <c:dLbls>
            <c:txPr>
              <a:bodyPr/>
              <a:lstStyle/>
              <a:p>
                <a:pPr algn="ctr">
                  <a:defRPr lang="fr-FR" sz="1100" b="1" i="0" u="none" strike="noStrike" kern="1200" baseline="0">
                    <a:solidFill>
                      <a:srgbClr val="FFFFFF"/>
                    </a:solidFill>
                    <a:latin typeface="Arial Narrow" pitchFamily="34" charset="0"/>
                    <a:ea typeface="+mn-ea"/>
                    <a:cs typeface="+mn-cs"/>
                  </a:defRPr>
                </a:pPr>
                <a:endParaRPr lang="fr-FR"/>
              </a:p>
            </c:txPr>
            <c:showVal val="1"/>
          </c:dLbls>
          <c:cat>
            <c:numRef>
              <c:f>Ancienneté!$C$11:$G$11</c:f>
              <c:numCache>
                <c:formatCode>General</c:formatCode>
                <c:ptCount val="5"/>
                <c:pt idx="0">
                  <c:v>44</c:v>
                </c:pt>
                <c:pt idx="1">
                  <c:v>49</c:v>
                </c:pt>
                <c:pt idx="2">
                  <c:v>53</c:v>
                </c:pt>
                <c:pt idx="3">
                  <c:v>72</c:v>
                </c:pt>
                <c:pt idx="4">
                  <c:v>85</c:v>
                </c:pt>
              </c:numCache>
            </c:numRef>
          </c:cat>
          <c:val>
            <c:numRef>
              <c:f>Ancienneté!$C$12:$G$12</c:f>
              <c:numCache>
                <c:formatCode>0%</c:formatCode>
                <c:ptCount val="5"/>
                <c:pt idx="0">
                  <c:v>0.66932962834317766</c:v>
                </c:pt>
                <c:pt idx="1">
                  <c:v>0.64606376057254389</c:v>
                </c:pt>
                <c:pt idx="2">
                  <c:v>0.6527777777777789</c:v>
                </c:pt>
                <c:pt idx="3">
                  <c:v>0.55906148867313965</c:v>
                </c:pt>
                <c:pt idx="4">
                  <c:v>0.71957295373665353</c:v>
                </c:pt>
              </c:numCache>
            </c:numRef>
          </c:val>
        </c:ser>
        <c:ser>
          <c:idx val="1"/>
          <c:order val="1"/>
          <c:tx>
            <c:strRef>
              <c:f>Ancienneté!$B$13</c:f>
              <c:strCache>
                <c:ptCount val="1"/>
                <c:pt idx="0">
                  <c:v>de 3 à 6 ans</c:v>
                </c:pt>
              </c:strCache>
            </c:strRef>
          </c:tx>
          <c:spPr>
            <a:solidFill>
              <a:srgbClr val="88C050"/>
            </a:solidFill>
          </c:spPr>
          <c:dLbls>
            <c:txPr>
              <a:bodyPr/>
              <a:lstStyle/>
              <a:p>
                <a:pPr algn="ctr">
                  <a:defRPr lang="fr-FR" sz="1100" b="1" i="0" u="none" strike="noStrike" kern="1200" baseline="0">
                    <a:solidFill>
                      <a:srgbClr val="FFFFFF"/>
                    </a:solidFill>
                    <a:latin typeface="Arial Narrow" pitchFamily="34" charset="0"/>
                    <a:ea typeface="+mn-ea"/>
                    <a:cs typeface="+mn-cs"/>
                  </a:defRPr>
                </a:pPr>
                <a:endParaRPr lang="fr-FR"/>
              </a:p>
            </c:txPr>
            <c:showVal val="1"/>
          </c:dLbls>
          <c:cat>
            <c:numRef>
              <c:f>Ancienneté!$C$11:$G$11</c:f>
              <c:numCache>
                <c:formatCode>General</c:formatCode>
                <c:ptCount val="5"/>
                <c:pt idx="0">
                  <c:v>44</c:v>
                </c:pt>
                <c:pt idx="1">
                  <c:v>49</c:v>
                </c:pt>
                <c:pt idx="2">
                  <c:v>53</c:v>
                </c:pt>
                <c:pt idx="3">
                  <c:v>72</c:v>
                </c:pt>
                <c:pt idx="4">
                  <c:v>85</c:v>
                </c:pt>
              </c:numCache>
            </c:numRef>
          </c:cat>
          <c:val>
            <c:numRef>
              <c:f>Ancienneté!$C$13:$G$13</c:f>
              <c:numCache>
                <c:formatCode>0%</c:formatCode>
                <c:ptCount val="5"/>
                <c:pt idx="0">
                  <c:v>0.16776658562000696</c:v>
                </c:pt>
                <c:pt idx="1">
                  <c:v>0.16005204944697471</c:v>
                </c:pt>
                <c:pt idx="2">
                  <c:v>0.2013888888888889</c:v>
                </c:pt>
                <c:pt idx="3">
                  <c:v>0.20307443365695793</c:v>
                </c:pt>
                <c:pt idx="4">
                  <c:v>0.14163701067615658</c:v>
                </c:pt>
              </c:numCache>
            </c:numRef>
          </c:val>
        </c:ser>
        <c:ser>
          <c:idx val="2"/>
          <c:order val="2"/>
          <c:tx>
            <c:strRef>
              <c:f>Ancienneté!$B$14</c:f>
              <c:strCache>
                <c:ptCount val="1"/>
                <c:pt idx="0">
                  <c:v>Plus de 6 ans</c:v>
                </c:pt>
              </c:strCache>
            </c:strRef>
          </c:tx>
          <c:spPr>
            <a:solidFill>
              <a:srgbClr val="C00000"/>
            </a:solidFill>
          </c:spPr>
          <c:dLbls>
            <c:txPr>
              <a:bodyPr/>
              <a:lstStyle/>
              <a:p>
                <a:pPr>
                  <a:defRPr sz="1100" b="1">
                    <a:solidFill>
                      <a:schemeClr val="bg1"/>
                    </a:solidFill>
                    <a:latin typeface="Arial Narrow" pitchFamily="34" charset="0"/>
                  </a:defRPr>
                </a:pPr>
                <a:endParaRPr lang="fr-FR"/>
              </a:p>
            </c:txPr>
            <c:showVal val="1"/>
          </c:dLbls>
          <c:cat>
            <c:numRef>
              <c:f>Ancienneté!$C$11:$G$11</c:f>
              <c:numCache>
                <c:formatCode>General</c:formatCode>
                <c:ptCount val="5"/>
                <c:pt idx="0">
                  <c:v>44</c:v>
                </c:pt>
                <c:pt idx="1">
                  <c:v>49</c:v>
                </c:pt>
                <c:pt idx="2">
                  <c:v>53</c:v>
                </c:pt>
                <c:pt idx="3">
                  <c:v>72</c:v>
                </c:pt>
                <c:pt idx="4">
                  <c:v>85</c:v>
                </c:pt>
              </c:numCache>
            </c:numRef>
          </c:cat>
          <c:val>
            <c:numRef>
              <c:f>Ancienneté!$C$14:$G$14</c:f>
              <c:numCache>
                <c:formatCode>0%</c:formatCode>
                <c:ptCount val="5"/>
                <c:pt idx="0">
                  <c:v>0.1629037860368184</c:v>
                </c:pt>
                <c:pt idx="1">
                  <c:v>0.19388418998048146</c:v>
                </c:pt>
                <c:pt idx="2">
                  <c:v>0.14583333333333362</c:v>
                </c:pt>
                <c:pt idx="3">
                  <c:v>0.23786407766990292</c:v>
                </c:pt>
                <c:pt idx="4">
                  <c:v>0.13879003558718908</c:v>
                </c:pt>
              </c:numCache>
            </c:numRef>
          </c:val>
        </c:ser>
        <c:shape val="box"/>
        <c:axId val="97340416"/>
        <c:axId val="97354496"/>
        <c:axId val="0"/>
      </c:bar3DChart>
      <c:catAx>
        <c:axId val="97340416"/>
        <c:scaling>
          <c:orientation val="minMax"/>
        </c:scaling>
        <c:axPos val="b"/>
        <c:numFmt formatCode="General" sourceLinked="1"/>
        <c:tickLblPos val="nextTo"/>
        <c:txPr>
          <a:bodyPr/>
          <a:lstStyle/>
          <a:p>
            <a:pPr>
              <a:defRPr sz="1400" b="1">
                <a:latin typeface="Arial Narrow" pitchFamily="34" charset="0"/>
              </a:defRPr>
            </a:pPr>
            <a:endParaRPr lang="fr-FR"/>
          </a:p>
        </c:txPr>
        <c:crossAx val="97354496"/>
        <c:crosses val="autoZero"/>
        <c:auto val="1"/>
        <c:lblAlgn val="ctr"/>
        <c:lblOffset val="100"/>
      </c:catAx>
      <c:valAx>
        <c:axId val="97354496"/>
        <c:scaling>
          <c:orientation val="minMax"/>
        </c:scaling>
        <c:delete val="1"/>
        <c:axPos val="l"/>
        <c:numFmt formatCode="0%" sourceLinked="1"/>
        <c:tickLblPos val="none"/>
        <c:crossAx val="97340416"/>
        <c:crosses val="autoZero"/>
        <c:crossBetween val="between"/>
      </c:valAx>
    </c:plotArea>
    <c:legend>
      <c:legendPos val="r"/>
      <c:layout/>
      <c:txPr>
        <a:bodyPr/>
        <a:lstStyle/>
        <a:p>
          <a:pPr>
            <a:defRPr sz="1200" b="1">
              <a:latin typeface="Arial Narrow" pitchFamily="34" charset="0"/>
            </a:defRPr>
          </a:pPr>
          <a:endParaRPr lang="fr-FR"/>
        </a:p>
      </c:txPr>
    </c:legend>
    <c:plotVisOnly val="1"/>
  </c:chart>
  <c:externalData r:id="rId1"/>
</c:chartSpace>
</file>

<file path=ppt/charts/chart105.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latin typeface="Arial Narrow" pitchFamily="34" charset="0"/>
              </a:defRPr>
            </a:pPr>
            <a:r>
              <a:rPr lang="en-US" sz="1600" b="1" i="0" baseline="0" dirty="0">
                <a:latin typeface="Arial Narrow" pitchFamily="34" charset="0"/>
              </a:rPr>
              <a:t>Répartition par département, des types de contrats de non-titulaires sur </a:t>
            </a:r>
            <a:r>
              <a:rPr lang="en-US" sz="1600" b="1" i="0" baseline="0" dirty="0" err="1" smtClean="0">
                <a:latin typeface="Arial Narrow" pitchFamily="34" charset="0"/>
              </a:rPr>
              <a:t>emplois</a:t>
            </a:r>
            <a:r>
              <a:rPr lang="en-US" sz="1600" b="1" i="0" baseline="0" dirty="0" smtClean="0">
                <a:latin typeface="Arial Narrow" pitchFamily="34" charset="0"/>
              </a:rPr>
              <a:t> permanents</a:t>
            </a:r>
            <a:endParaRPr lang="en-US" sz="1600" b="1" i="0" baseline="0" dirty="0">
              <a:latin typeface="Arial Narrow" pitchFamily="34" charset="0"/>
            </a:endParaRPr>
          </a:p>
        </c:rich>
      </c:tx>
      <c:layout/>
    </c:title>
    <c:view3D>
      <c:rAngAx val="1"/>
    </c:view3D>
    <c:plotArea>
      <c:layout>
        <c:manualLayout>
          <c:layoutTarget val="inner"/>
          <c:xMode val="edge"/>
          <c:yMode val="edge"/>
          <c:x val="7.1988407699037624E-2"/>
          <c:y val="0.25350415452211733"/>
          <c:w val="0.7176813040164296"/>
          <c:h val="0.67264076797031136"/>
        </c:manualLayout>
      </c:layout>
      <c:bar3DChart>
        <c:barDir val="bar"/>
        <c:grouping val="stacked"/>
        <c:ser>
          <c:idx val="0"/>
          <c:order val="0"/>
          <c:tx>
            <c:strRef>
              <c:f>'121 all type contrat'!$U$130</c:f>
              <c:strCache>
                <c:ptCount val="1"/>
                <c:pt idx="0">
                  <c:v>Remplaçants</c:v>
                </c:pt>
              </c:strCache>
            </c:strRef>
          </c:tx>
          <c:spPr>
            <a:solidFill>
              <a:srgbClr val="AF2011"/>
            </a:solidFill>
          </c:spPr>
          <c:dLbls>
            <c:txPr>
              <a:bodyPr/>
              <a:lstStyle/>
              <a:p>
                <a:pPr>
                  <a:defRPr sz="1200" b="1">
                    <a:solidFill>
                      <a:schemeClr val="bg1"/>
                    </a:solidFill>
                    <a:latin typeface="Arial Narrow" pitchFamily="34" charset="0"/>
                  </a:defRPr>
                </a:pPr>
                <a:endParaRPr lang="fr-FR"/>
              </a:p>
            </c:txPr>
            <c:showVal val="1"/>
          </c:dLbls>
          <c:cat>
            <c:numRef>
              <c:f>'121 all type contrat'!$T$131:$T$135</c:f>
              <c:numCache>
                <c:formatCode>General</c:formatCode>
                <c:ptCount val="5"/>
                <c:pt idx="0">
                  <c:v>44</c:v>
                </c:pt>
                <c:pt idx="1">
                  <c:v>49</c:v>
                </c:pt>
                <c:pt idx="2">
                  <c:v>53</c:v>
                </c:pt>
                <c:pt idx="3">
                  <c:v>72</c:v>
                </c:pt>
                <c:pt idx="4">
                  <c:v>85</c:v>
                </c:pt>
              </c:numCache>
            </c:numRef>
          </c:cat>
          <c:val>
            <c:numRef>
              <c:f>'121 all type contrat'!$U$131:$U$135</c:f>
              <c:numCache>
                <c:formatCode>0.0%</c:formatCode>
                <c:ptCount val="5"/>
                <c:pt idx="0">
                  <c:v>0.38832928100035535</c:v>
                </c:pt>
                <c:pt idx="1">
                  <c:v>0.24658425504229417</c:v>
                </c:pt>
                <c:pt idx="2">
                  <c:v>0.23148148148148545</c:v>
                </c:pt>
                <c:pt idx="3">
                  <c:v>0.26456310679611295</c:v>
                </c:pt>
                <c:pt idx="4">
                  <c:v>0.26263345195729526</c:v>
                </c:pt>
              </c:numCache>
            </c:numRef>
          </c:val>
        </c:ser>
        <c:ser>
          <c:idx val="1"/>
          <c:order val="1"/>
          <c:tx>
            <c:strRef>
              <c:f>'121 all type contrat'!$V$130</c:f>
              <c:strCache>
                <c:ptCount val="1"/>
                <c:pt idx="0">
                  <c:v>Affectations sur postes vacants et contractuels</c:v>
                </c:pt>
              </c:strCache>
            </c:strRef>
          </c:tx>
          <c:spPr>
            <a:solidFill>
              <a:srgbClr val="88C050"/>
            </a:solidFill>
          </c:spPr>
          <c:dLbls>
            <c:txPr>
              <a:bodyPr/>
              <a:lstStyle/>
              <a:p>
                <a:pPr>
                  <a:defRPr sz="1200" b="1">
                    <a:solidFill>
                      <a:schemeClr val="bg1"/>
                    </a:solidFill>
                    <a:latin typeface="Arial Narrow" pitchFamily="34" charset="0"/>
                  </a:defRPr>
                </a:pPr>
                <a:endParaRPr lang="fr-FR"/>
              </a:p>
            </c:txPr>
            <c:showVal val="1"/>
          </c:dLbls>
          <c:cat>
            <c:numRef>
              <c:f>'121 all type contrat'!$T$131:$T$135</c:f>
              <c:numCache>
                <c:formatCode>General</c:formatCode>
                <c:ptCount val="5"/>
                <c:pt idx="0">
                  <c:v>44</c:v>
                </c:pt>
                <c:pt idx="1">
                  <c:v>49</c:v>
                </c:pt>
                <c:pt idx="2">
                  <c:v>53</c:v>
                </c:pt>
                <c:pt idx="3">
                  <c:v>72</c:v>
                </c:pt>
                <c:pt idx="4">
                  <c:v>85</c:v>
                </c:pt>
              </c:numCache>
            </c:numRef>
          </c:cat>
          <c:val>
            <c:numRef>
              <c:f>'121 all type contrat'!$V$131:$V$135</c:f>
              <c:numCache>
                <c:formatCode>0.0%</c:formatCode>
                <c:ptCount val="5"/>
                <c:pt idx="0">
                  <c:v>0.47099687391456169</c:v>
                </c:pt>
                <c:pt idx="1">
                  <c:v>0.63760572543918115</c:v>
                </c:pt>
                <c:pt idx="2">
                  <c:v>0.54629629629629661</c:v>
                </c:pt>
                <c:pt idx="3">
                  <c:v>0.61084142394822916</c:v>
                </c:pt>
                <c:pt idx="4">
                  <c:v>0.52313167259786475</c:v>
                </c:pt>
              </c:numCache>
            </c:numRef>
          </c:val>
        </c:ser>
        <c:ser>
          <c:idx val="2"/>
          <c:order val="2"/>
          <c:tx>
            <c:strRef>
              <c:f>'121 all type contrat'!$W$130</c:f>
              <c:strCache>
                <c:ptCount val="1"/>
                <c:pt idx="0">
                  <c:v>Autres non titulaires *</c:v>
                </c:pt>
              </c:strCache>
            </c:strRef>
          </c:tx>
          <c:spPr>
            <a:solidFill>
              <a:srgbClr val="003366"/>
            </a:solidFill>
          </c:spPr>
          <c:dLbls>
            <c:txPr>
              <a:bodyPr/>
              <a:lstStyle/>
              <a:p>
                <a:pPr>
                  <a:defRPr sz="1200" b="1">
                    <a:solidFill>
                      <a:schemeClr val="bg1"/>
                    </a:solidFill>
                    <a:latin typeface="Arial Narrow" pitchFamily="34" charset="0"/>
                  </a:defRPr>
                </a:pPr>
                <a:endParaRPr lang="fr-FR"/>
              </a:p>
            </c:txPr>
            <c:showVal val="1"/>
          </c:dLbls>
          <c:cat>
            <c:numRef>
              <c:f>'121 all type contrat'!$T$131:$T$135</c:f>
              <c:numCache>
                <c:formatCode>General</c:formatCode>
                <c:ptCount val="5"/>
                <c:pt idx="0">
                  <c:v>44</c:v>
                </c:pt>
                <c:pt idx="1">
                  <c:v>49</c:v>
                </c:pt>
                <c:pt idx="2">
                  <c:v>53</c:v>
                </c:pt>
                <c:pt idx="3">
                  <c:v>72</c:v>
                </c:pt>
                <c:pt idx="4">
                  <c:v>85</c:v>
                </c:pt>
              </c:numCache>
            </c:numRef>
          </c:cat>
          <c:val>
            <c:numRef>
              <c:f>'121 all type contrat'!$W$131:$W$135</c:f>
              <c:numCache>
                <c:formatCode>0.0%</c:formatCode>
                <c:ptCount val="5"/>
                <c:pt idx="0">
                  <c:v>0.14100000000000001</c:v>
                </c:pt>
                <c:pt idx="1">
                  <c:v>0.11600000000000002</c:v>
                </c:pt>
                <c:pt idx="2">
                  <c:v>0.222</c:v>
                </c:pt>
                <c:pt idx="3">
                  <c:v>0.125</c:v>
                </c:pt>
                <c:pt idx="4">
                  <c:v>0.21400000000000041</c:v>
                </c:pt>
              </c:numCache>
            </c:numRef>
          </c:val>
        </c:ser>
        <c:shape val="box"/>
        <c:axId val="95467392"/>
        <c:axId val="95468928"/>
        <c:axId val="0"/>
      </c:bar3DChart>
      <c:catAx>
        <c:axId val="95467392"/>
        <c:scaling>
          <c:orientation val="minMax"/>
        </c:scaling>
        <c:axPos val="l"/>
        <c:numFmt formatCode="General" sourceLinked="1"/>
        <c:tickLblPos val="nextTo"/>
        <c:txPr>
          <a:bodyPr/>
          <a:lstStyle/>
          <a:p>
            <a:pPr>
              <a:defRPr sz="1200" b="1">
                <a:latin typeface="Arial Narrow" pitchFamily="34" charset="0"/>
              </a:defRPr>
            </a:pPr>
            <a:endParaRPr lang="fr-FR"/>
          </a:p>
        </c:txPr>
        <c:crossAx val="95468928"/>
        <c:crosses val="autoZero"/>
        <c:auto val="1"/>
        <c:lblAlgn val="ctr"/>
        <c:lblOffset val="100"/>
      </c:catAx>
      <c:valAx>
        <c:axId val="95468928"/>
        <c:scaling>
          <c:orientation val="minMax"/>
          <c:max val="1"/>
        </c:scaling>
        <c:axPos val="b"/>
        <c:majorGridlines/>
        <c:numFmt formatCode="0.0%" sourceLinked="1"/>
        <c:tickLblPos val="nextTo"/>
        <c:txPr>
          <a:bodyPr/>
          <a:lstStyle/>
          <a:p>
            <a:pPr>
              <a:defRPr>
                <a:latin typeface="Arial Narrow" pitchFamily="34" charset="0"/>
              </a:defRPr>
            </a:pPr>
            <a:endParaRPr lang="fr-FR"/>
          </a:p>
        </c:txPr>
        <c:crossAx val="95467392"/>
        <c:crosses val="autoZero"/>
        <c:crossBetween val="between"/>
      </c:valAx>
    </c:plotArea>
    <c:legend>
      <c:legendPos val="r"/>
      <c:layout>
        <c:manualLayout>
          <c:xMode val="edge"/>
          <c:yMode val="edge"/>
          <c:x val="0.83989422718996865"/>
          <c:y val="0.16551509186351709"/>
          <c:w val="0.14343902173445144"/>
          <c:h val="0.74304389034704565"/>
        </c:manualLayout>
      </c:layout>
      <c:txPr>
        <a:bodyPr/>
        <a:lstStyle/>
        <a:p>
          <a:pPr>
            <a:defRPr sz="1200">
              <a:latin typeface="Arial Narrow" pitchFamily="34" charset="0"/>
            </a:defRPr>
          </a:pPr>
          <a:endParaRPr lang="fr-FR"/>
        </a:p>
      </c:txPr>
    </c:legend>
    <c:plotVisOnly val="1"/>
  </c:chart>
  <c:spPr>
    <a:noFill/>
    <a:ln>
      <a:noFill/>
    </a:ln>
  </c:spPr>
  <c:externalData r:id="rId2"/>
</c:chartSpace>
</file>

<file path=ppt/charts/chart106.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0.14959150160173412"/>
          <c:y val="0"/>
          <c:w val="0.69825976005324675"/>
          <c:h val="0.93767939846680182"/>
        </c:manualLayout>
      </c:layout>
      <c:bar3DChart>
        <c:barDir val="bar"/>
        <c:grouping val="stacked"/>
        <c:ser>
          <c:idx val="0"/>
          <c:order val="0"/>
          <c:tx>
            <c:strRef>
              <c:f>Feuil1!$C$29</c:f>
              <c:strCache>
                <c:ptCount val="1"/>
                <c:pt idx="0">
                  <c:v>Remplaçants</c:v>
                </c:pt>
              </c:strCache>
            </c:strRef>
          </c:tx>
          <c:spPr>
            <a:solidFill>
              <a:srgbClr val="003366"/>
            </a:solidFill>
          </c:spPr>
          <c:dLbls>
            <c:txPr>
              <a:bodyPr/>
              <a:lstStyle/>
              <a:p>
                <a:pPr>
                  <a:defRPr b="1">
                    <a:solidFill>
                      <a:schemeClr val="bg1"/>
                    </a:solidFill>
                    <a:latin typeface="Arial Narrow" pitchFamily="34" charset="0"/>
                  </a:defRPr>
                </a:pPr>
                <a:endParaRPr lang="fr-FR"/>
              </a:p>
            </c:txPr>
            <c:showVal val="1"/>
          </c:dLbls>
          <c:cat>
            <c:strRef>
              <c:f>Feuil1!$B$30:$B$37</c:f>
              <c:strCache>
                <c:ptCount val="8"/>
                <c:pt idx="0">
                  <c:v>Région &amp; departements</c:v>
                </c:pt>
                <c:pt idx="1">
                  <c:v>Communautés urbaines</c:v>
                </c:pt>
                <c:pt idx="2">
                  <c:v>Communautés d'agglomérations</c:v>
                </c:pt>
                <c:pt idx="3">
                  <c:v>Communautés de communes</c:v>
                </c:pt>
                <c:pt idx="4">
                  <c:v>Communes et 
Etablissements
communaux</c:v>
                </c:pt>
                <c:pt idx="5">
                  <c:v>Syndicats</c:v>
                </c:pt>
                <c:pt idx="6">
                  <c:v>SDIS</c:v>
                </c:pt>
                <c:pt idx="7">
                  <c:v>CDG</c:v>
                </c:pt>
              </c:strCache>
            </c:strRef>
          </c:cat>
          <c:val>
            <c:numRef>
              <c:f>Feuil1!$C$30:$C$37</c:f>
              <c:numCache>
                <c:formatCode>0.0%</c:formatCode>
                <c:ptCount val="8"/>
                <c:pt idx="0">
                  <c:v>0.32754880694143224</c:v>
                </c:pt>
                <c:pt idx="1">
                  <c:v>0.42023346303501946</c:v>
                </c:pt>
                <c:pt idx="2">
                  <c:v>0.3485477178423238</c:v>
                </c:pt>
                <c:pt idx="3">
                  <c:v>0.17115689381933441</c:v>
                </c:pt>
                <c:pt idx="4">
                  <c:v>0.33126293995859285</c:v>
                </c:pt>
                <c:pt idx="5">
                  <c:v>0.14790286975717473</c:v>
                </c:pt>
                <c:pt idx="6">
                  <c:v>0.63333333333333364</c:v>
                </c:pt>
                <c:pt idx="7">
                  <c:v>0.23809523809523858</c:v>
                </c:pt>
              </c:numCache>
            </c:numRef>
          </c:val>
        </c:ser>
        <c:ser>
          <c:idx val="1"/>
          <c:order val="1"/>
          <c:tx>
            <c:strRef>
              <c:f>Feuil1!$D$29</c:f>
              <c:strCache>
                <c:ptCount val="1"/>
                <c:pt idx="0">
                  <c:v>Postes vacants &amp; contractuels</c:v>
                </c:pt>
              </c:strCache>
            </c:strRef>
          </c:tx>
          <c:spPr>
            <a:solidFill>
              <a:srgbClr val="C00000"/>
            </a:solidFill>
          </c:spPr>
          <c:dLbls>
            <c:txPr>
              <a:bodyPr/>
              <a:lstStyle/>
              <a:p>
                <a:pPr>
                  <a:defRPr b="1">
                    <a:solidFill>
                      <a:schemeClr val="bg1"/>
                    </a:solidFill>
                    <a:latin typeface="Arial Narrow" pitchFamily="34" charset="0"/>
                  </a:defRPr>
                </a:pPr>
                <a:endParaRPr lang="fr-FR"/>
              </a:p>
            </c:txPr>
            <c:showVal val="1"/>
          </c:dLbls>
          <c:cat>
            <c:strRef>
              <c:f>Feuil1!$B$30:$B$37</c:f>
              <c:strCache>
                <c:ptCount val="8"/>
                <c:pt idx="0">
                  <c:v>Région &amp; departements</c:v>
                </c:pt>
                <c:pt idx="1">
                  <c:v>Communautés urbaines</c:v>
                </c:pt>
                <c:pt idx="2">
                  <c:v>Communautés d'agglomérations</c:v>
                </c:pt>
                <c:pt idx="3">
                  <c:v>Communautés de communes</c:v>
                </c:pt>
                <c:pt idx="4">
                  <c:v>Communes et 
Etablissements
communaux</c:v>
                </c:pt>
                <c:pt idx="5">
                  <c:v>Syndicats</c:v>
                </c:pt>
                <c:pt idx="6">
                  <c:v>SDIS</c:v>
                </c:pt>
                <c:pt idx="7">
                  <c:v>CDG</c:v>
                </c:pt>
              </c:strCache>
            </c:strRef>
          </c:cat>
          <c:val>
            <c:numRef>
              <c:f>Feuil1!$D$30:$D$37</c:f>
              <c:numCache>
                <c:formatCode>0.0%</c:formatCode>
                <c:ptCount val="8"/>
                <c:pt idx="0">
                  <c:v>0.56832971800433862</c:v>
                </c:pt>
                <c:pt idx="1">
                  <c:v>0.24902723735408586</c:v>
                </c:pt>
                <c:pt idx="2">
                  <c:v>0.5435684647302893</c:v>
                </c:pt>
                <c:pt idx="3">
                  <c:v>0.62282091917591165</c:v>
                </c:pt>
                <c:pt idx="4">
                  <c:v>0.54409937888198767</c:v>
                </c:pt>
                <c:pt idx="5">
                  <c:v>0.653421633554087</c:v>
                </c:pt>
                <c:pt idx="6">
                  <c:v>0.36666666666666742</c:v>
                </c:pt>
                <c:pt idx="7">
                  <c:v>0.19047619047619094</c:v>
                </c:pt>
              </c:numCache>
            </c:numRef>
          </c:val>
        </c:ser>
        <c:ser>
          <c:idx val="2"/>
          <c:order val="2"/>
          <c:tx>
            <c:strRef>
              <c:f>Feuil1!$E$29</c:f>
              <c:strCache>
                <c:ptCount val="1"/>
                <c:pt idx="0">
                  <c:v>Autres</c:v>
                </c:pt>
              </c:strCache>
            </c:strRef>
          </c:tx>
          <c:spPr>
            <a:solidFill>
              <a:srgbClr val="92D050"/>
            </a:solidFill>
          </c:spPr>
          <c:dLbls>
            <c:txPr>
              <a:bodyPr/>
              <a:lstStyle/>
              <a:p>
                <a:pPr>
                  <a:defRPr b="1">
                    <a:latin typeface="Arial Narrow" pitchFamily="34" charset="0"/>
                  </a:defRPr>
                </a:pPr>
                <a:endParaRPr lang="fr-FR"/>
              </a:p>
            </c:txPr>
            <c:showVal val="1"/>
          </c:dLbls>
          <c:cat>
            <c:strRef>
              <c:f>Feuil1!$B$30:$B$37</c:f>
              <c:strCache>
                <c:ptCount val="8"/>
                <c:pt idx="0">
                  <c:v>Région &amp; departements</c:v>
                </c:pt>
                <c:pt idx="1">
                  <c:v>Communautés urbaines</c:v>
                </c:pt>
                <c:pt idx="2">
                  <c:v>Communautés d'agglomérations</c:v>
                </c:pt>
                <c:pt idx="3">
                  <c:v>Communautés de communes</c:v>
                </c:pt>
                <c:pt idx="4">
                  <c:v>Communes et 
Etablissements
communaux</c:v>
                </c:pt>
                <c:pt idx="5">
                  <c:v>Syndicats</c:v>
                </c:pt>
                <c:pt idx="6">
                  <c:v>SDIS</c:v>
                </c:pt>
                <c:pt idx="7">
                  <c:v>CDG</c:v>
                </c:pt>
              </c:strCache>
            </c:strRef>
          </c:cat>
          <c:val>
            <c:numRef>
              <c:f>Feuil1!$E$30:$E$37</c:f>
              <c:numCache>
                <c:formatCode>0.0%</c:formatCode>
                <c:ptCount val="8"/>
                <c:pt idx="0">
                  <c:v>0.10412147505423018</c:v>
                </c:pt>
                <c:pt idx="1">
                  <c:v>0.33073929961089532</c:v>
                </c:pt>
                <c:pt idx="2">
                  <c:v>0.1078838174273859</c:v>
                </c:pt>
                <c:pt idx="3">
                  <c:v>0.20602218700475436</c:v>
                </c:pt>
                <c:pt idx="4">
                  <c:v>0.12463768115942032</c:v>
                </c:pt>
                <c:pt idx="5">
                  <c:v>0.19867549668874168</c:v>
                </c:pt>
                <c:pt idx="6">
                  <c:v>0</c:v>
                </c:pt>
                <c:pt idx="7">
                  <c:v>0.57142857142857284</c:v>
                </c:pt>
              </c:numCache>
            </c:numRef>
          </c:val>
        </c:ser>
        <c:shape val="box"/>
        <c:axId val="97458048"/>
        <c:axId val="97459584"/>
        <c:axId val="0"/>
      </c:bar3DChart>
      <c:catAx>
        <c:axId val="97458048"/>
        <c:scaling>
          <c:orientation val="minMax"/>
        </c:scaling>
        <c:axPos val="l"/>
        <c:tickLblPos val="nextTo"/>
        <c:txPr>
          <a:bodyPr/>
          <a:lstStyle/>
          <a:p>
            <a:pPr>
              <a:defRPr sz="1000" b="1">
                <a:latin typeface="Arial Narrow" pitchFamily="34" charset="0"/>
              </a:defRPr>
            </a:pPr>
            <a:endParaRPr lang="fr-FR"/>
          </a:p>
        </c:txPr>
        <c:crossAx val="97459584"/>
        <c:crossesAt val="0"/>
        <c:auto val="1"/>
        <c:lblAlgn val="ctr"/>
        <c:lblOffset val="100"/>
      </c:catAx>
      <c:valAx>
        <c:axId val="97459584"/>
        <c:scaling>
          <c:orientation val="minMax"/>
          <c:min val="0"/>
        </c:scaling>
        <c:axPos val="b"/>
        <c:majorGridlines/>
        <c:numFmt formatCode="0.0%" sourceLinked="1"/>
        <c:tickLblPos val="nextTo"/>
        <c:txPr>
          <a:bodyPr/>
          <a:lstStyle/>
          <a:p>
            <a:pPr>
              <a:defRPr b="1">
                <a:latin typeface="Arial Narrow" pitchFamily="34" charset="0"/>
              </a:defRPr>
            </a:pPr>
            <a:endParaRPr lang="fr-FR"/>
          </a:p>
        </c:txPr>
        <c:crossAx val="97458048"/>
        <c:crosses val="autoZero"/>
        <c:crossBetween val="between"/>
      </c:valAx>
    </c:plotArea>
    <c:legend>
      <c:legendPos val="r"/>
      <c:layout>
        <c:manualLayout>
          <c:xMode val="edge"/>
          <c:yMode val="edge"/>
          <c:x val="0.83128982210557312"/>
          <c:y val="0.41569737349264985"/>
          <c:w val="0.15685832604257799"/>
          <c:h val="0.39859748300693182"/>
        </c:manualLayout>
      </c:layout>
      <c:txPr>
        <a:bodyPr/>
        <a:lstStyle/>
        <a:p>
          <a:pPr>
            <a:defRPr sz="1100" b="1">
              <a:latin typeface="Arial Narrow" pitchFamily="34" charset="0"/>
            </a:defRPr>
          </a:pPr>
          <a:endParaRPr lang="fr-FR"/>
        </a:p>
      </c:txPr>
    </c:legend>
    <c:plotVisOnly val="1"/>
  </c:chart>
  <c:spPr>
    <a:noFill/>
    <a:ln>
      <a:noFill/>
    </a:ln>
  </c:spPr>
  <c:externalData r:id="rId1"/>
</c:chartSpace>
</file>

<file path=ppt/charts/chart107.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Narrow" pitchFamily="34" charset="0"/>
                <a:ea typeface="Calibri"/>
                <a:cs typeface="Calibri"/>
              </a:defRPr>
            </a:pPr>
            <a:r>
              <a:rPr lang="fr-FR" sz="1200" u="none" dirty="0">
                <a:latin typeface="Arial Narrow" pitchFamily="34" charset="0"/>
              </a:rPr>
              <a:t>Répartition des fonctionnaires TNC par quotité de travail (PdL)</a:t>
            </a:r>
          </a:p>
        </c:rich>
      </c:tx>
      <c:layout>
        <c:manualLayout>
          <c:xMode val="edge"/>
          <c:yMode val="edge"/>
          <c:x val="0.11778365392833628"/>
          <c:y val="3.3114509151384565E-2"/>
        </c:manualLayout>
      </c:layout>
      <c:spPr>
        <a:noFill/>
        <a:ln w="25400">
          <a:noFill/>
        </a:ln>
      </c:spPr>
    </c:title>
    <c:view3D>
      <c:rotX val="30"/>
      <c:perspective val="30"/>
    </c:view3D>
    <c:plotArea>
      <c:layout>
        <c:manualLayout>
          <c:layoutTarget val="inner"/>
          <c:xMode val="edge"/>
          <c:yMode val="edge"/>
          <c:x val="4.6434117497005316E-2"/>
          <c:y val="0.2468630782003037"/>
          <c:w val="0.87141311193891458"/>
          <c:h val="0.71147781389101661"/>
        </c:manualLayout>
      </c:layout>
      <c:pie3DChart>
        <c:varyColors val="1"/>
        <c:ser>
          <c:idx val="0"/>
          <c:order val="0"/>
          <c:explosion val="25"/>
          <c:dPt>
            <c:idx val="0"/>
            <c:spPr>
              <a:solidFill>
                <a:srgbClr val="88C050"/>
              </a:solidFill>
            </c:spPr>
          </c:dPt>
          <c:dPt>
            <c:idx val="1"/>
            <c:spPr>
              <a:solidFill>
                <a:srgbClr val="C00000"/>
              </a:solidFill>
            </c:spPr>
          </c:dPt>
          <c:dPt>
            <c:idx val="2"/>
            <c:spPr>
              <a:solidFill>
                <a:srgbClr val="5B4874"/>
              </a:solidFill>
            </c:spPr>
          </c:dPt>
          <c:dLbls>
            <c:dLbl>
              <c:idx val="0"/>
              <c:layout>
                <c:manualLayout>
                  <c:x val="-0.15922364434500474"/>
                  <c:y val="0.12853103390352472"/>
                </c:manualLayout>
              </c:layout>
              <c:spPr>
                <a:noFill/>
                <a:ln w="25400">
                  <a:noFill/>
                </a:ln>
              </c:spPr>
              <c:txPr>
                <a:bodyPr/>
                <a:lstStyle/>
                <a:p>
                  <a:pPr>
                    <a:defRPr sz="900" b="1">
                      <a:solidFill>
                        <a:schemeClr val="bg1"/>
                      </a:solidFill>
                    </a:defRPr>
                  </a:pPr>
                  <a:endParaRPr lang="fr-FR"/>
                </a:p>
              </c:txPr>
              <c:dLblPos val="bestFit"/>
              <c:showCatName val="1"/>
              <c:showPercent val="1"/>
            </c:dLbl>
            <c:dLbl>
              <c:idx val="1"/>
              <c:layout>
                <c:manualLayout>
                  <c:x val="-0.20250473945572275"/>
                  <c:y val="-0.20575084088900289"/>
                </c:manualLayout>
              </c:layout>
              <c:tx>
                <c:rich>
                  <a:bodyPr/>
                  <a:lstStyle/>
                  <a:p>
                    <a:r>
                      <a:rPr lang="en-US" sz="900" dirty="0">
                        <a:solidFill>
                          <a:schemeClr val="bg1"/>
                        </a:solidFill>
                      </a:rPr>
                      <a:t>De 17h30 à moins de 28h00
42%</a:t>
                    </a:r>
                  </a:p>
                </c:rich>
              </c:tx>
              <c:dLblPos val="bestFit"/>
            </c:dLbl>
            <c:dLbl>
              <c:idx val="2"/>
              <c:layout>
                <c:manualLayout>
                  <c:x val="0.16520723511629976"/>
                  <c:y val="5.6223754726271682E-2"/>
                </c:manualLayout>
              </c:layout>
              <c:spPr>
                <a:noFill/>
                <a:ln w="25400">
                  <a:noFill/>
                </a:ln>
              </c:spPr>
              <c:txPr>
                <a:bodyPr/>
                <a:lstStyle/>
                <a:p>
                  <a:pPr>
                    <a:defRPr sz="900" b="1">
                      <a:solidFill>
                        <a:schemeClr val="bg1"/>
                      </a:solidFill>
                    </a:defRPr>
                  </a:pPr>
                  <a:endParaRPr lang="fr-FR"/>
                </a:p>
              </c:txPr>
              <c:dLblPos val="bestFit"/>
              <c:showCatName val="1"/>
              <c:showPercent val="1"/>
            </c:dLbl>
            <c:spPr>
              <a:noFill/>
              <a:ln w="25400">
                <a:noFill/>
              </a:ln>
            </c:spPr>
            <c:txPr>
              <a:bodyPr/>
              <a:lstStyle/>
              <a:p>
                <a:pPr>
                  <a:defRPr sz="900" b="1"/>
                </a:pPr>
                <a:endParaRPr lang="fr-FR"/>
              </a:p>
            </c:txPr>
            <c:showCatName val="1"/>
            <c:showPercent val="1"/>
            <c:showLeaderLines val="1"/>
          </c:dLbls>
          <c:cat>
            <c:strRef>
              <c:f>'Analyse préparation'!$A$480:$A$482</c:f>
              <c:strCache>
                <c:ptCount val="3"/>
                <c:pt idx="0">
                  <c:v>Moins de 17h30</c:v>
                </c:pt>
                <c:pt idx="1">
                  <c:v>De 17h30 à moins de 28h00</c:v>
                </c:pt>
                <c:pt idx="2">
                  <c:v>28h00 et plus</c:v>
                </c:pt>
              </c:strCache>
            </c:strRef>
          </c:cat>
          <c:val>
            <c:numRef>
              <c:f>'Analyse préparation'!$B$480:$B$482</c:f>
              <c:numCache>
                <c:formatCode>General</c:formatCode>
                <c:ptCount val="3"/>
                <c:pt idx="0">
                  <c:v>2011</c:v>
                </c:pt>
                <c:pt idx="1">
                  <c:v>4389</c:v>
                </c:pt>
                <c:pt idx="2">
                  <c:v>3985</c:v>
                </c:pt>
              </c:numCache>
            </c:numRef>
          </c:val>
        </c:ser>
        <c:dLbls>
          <c:showCatName val="1"/>
          <c:showPercent val="1"/>
        </c:dLbls>
      </c:pie3DChart>
      <c:spPr>
        <a:noFill/>
        <a:ln w="25400">
          <a:noFill/>
        </a:ln>
      </c:spPr>
    </c:plotArea>
    <c:plotVisOnly val="1"/>
    <c:dispBlanksAs val="zero"/>
  </c:chart>
  <c:externalData r:id="rId2"/>
</c:chartSpace>
</file>

<file path=ppt/charts/chart10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u="none">
                <a:latin typeface="Arial Narrow" pitchFamily="34" charset="0"/>
              </a:defRPr>
            </a:pPr>
            <a:r>
              <a:rPr lang="fr-FR" sz="1200" u="none" dirty="0">
                <a:latin typeface="Arial Narrow" pitchFamily="34" charset="0"/>
              </a:rPr>
              <a:t>Répartition des fonctionnaires TNC par quotité de travail et par département</a:t>
            </a:r>
          </a:p>
        </c:rich>
      </c:tx>
      <c:layout/>
      <c:spPr>
        <a:noFill/>
        <a:ln w="25400">
          <a:noFill/>
        </a:ln>
      </c:spPr>
    </c:title>
    <c:plotArea>
      <c:layout/>
      <c:barChart>
        <c:barDir val="bar"/>
        <c:grouping val="percentStacked"/>
        <c:ser>
          <c:idx val="0"/>
          <c:order val="0"/>
          <c:tx>
            <c:strRef>
              <c:f>'Analyse préparation'!$A$503</c:f>
              <c:strCache>
                <c:ptCount val="1"/>
                <c:pt idx="0">
                  <c:v>Moins de 17h30</c:v>
                </c:pt>
              </c:strCache>
            </c:strRef>
          </c:tx>
          <c:spPr>
            <a:solidFill>
              <a:srgbClr val="88C050"/>
            </a:solidFill>
          </c:spPr>
          <c:dLbls>
            <c:spPr>
              <a:noFill/>
              <a:ln w="25400">
                <a:noFill/>
              </a:ln>
            </c:spPr>
            <c:txPr>
              <a:bodyPr/>
              <a:lstStyle/>
              <a:p>
                <a:pPr>
                  <a:defRPr b="1">
                    <a:solidFill>
                      <a:schemeClr val="bg1"/>
                    </a:solidFill>
                  </a:defRPr>
                </a:pPr>
                <a:endParaRPr lang="fr-FR"/>
              </a:p>
            </c:txPr>
            <c:showVal val="1"/>
          </c:dLbls>
          <c:cat>
            <c:strRef>
              <c:f>('Analyse préparation'!$B$501,'Analyse préparation'!$D$501,'Analyse préparation'!$F$501,'Analyse préparation'!$H$501,'Analyse préparation'!$J$501,'Analyse préparation'!$L$501)</c:f>
              <c:strCache>
                <c:ptCount val="6"/>
                <c:pt idx="0">
                  <c:v>44</c:v>
                </c:pt>
                <c:pt idx="1">
                  <c:v>49</c:v>
                </c:pt>
                <c:pt idx="2">
                  <c:v>53</c:v>
                </c:pt>
                <c:pt idx="3">
                  <c:v>72</c:v>
                </c:pt>
                <c:pt idx="4">
                  <c:v>85</c:v>
                </c:pt>
                <c:pt idx="5">
                  <c:v>Pdl </c:v>
                </c:pt>
              </c:strCache>
            </c:strRef>
          </c:cat>
          <c:val>
            <c:numRef>
              <c:f>('Analyse préparation'!$C$503,'Analyse préparation'!$E$503,'Analyse préparation'!$G$503,'Analyse préparation'!$I$503,'Analyse préparation'!$K$503,'Analyse préparation'!$M$503)</c:f>
              <c:numCache>
                <c:formatCode>0.0%</c:formatCode>
                <c:ptCount val="6"/>
                <c:pt idx="0" formatCode="0%">
                  <c:v>0.17987987987987988</c:v>
                </c:pt>
                <c:pt idx="1">
                  <c:v>0.21929451763705909</c:v>
                </c:pt>
                <c:pt idx="2">
                  <c:v>0.16363636363636391</c:v>
                </c:pt>
                <c:pt idx="3">
                  <c:v>0.26583072100313476</c:v>
                </c:pt>
                <c:pt idx="4">
                  <c:v>0.14875357580711074</c:v>
                </c:pt>
                <c:pt idx="5">
                  <c:v>0.19364467982667308</c:v>
                </c:pt>
              </c:numCache>
            </c:numRef>
          </c:val>
        </c:ser>
        <c:ser>
          <c:idx val="1"/>
          <c:order val="1"/>
          <c:tx>
            <c:strRef>
              <c:f>'Analyse préparation'!$A$504</c:f>
              <c:strCache>
                <c:ptCount val="1"/>
                <c:pt idx="0">
                  <c:v>De 17h30 à moins de 28h00</c:v>
                </c:pt>
              </c:strCache>
            </c:strRef>
          </c:tx>
          <c:spPr>
            <a:solidFill>
              <a:srgbClr val="C00000"/>
            </a:solidFill>
          </c:spPr>
          <c:dLbls>
            <c:spPr>
              <a:noFill/>
              <a:ln w="25400">
                <a:noFill/>
              </a:ln>
            </c:spPr>
            <c:txPr>
              <a:bodyPr/>
              <a:lstStyle/>
              <a:p>
                <a:pPr>
                  <a:defRPr b="1">
                    <a:solidFill>
                      <a:schemeClr val="bg1"/>
                    </a:solidFill>
                  </a:defRPr>
                </a:pPr>
                <a:endParaRPr lang="fr-FR"/>
              </a:p>
            </c:txPr>
            <c:showVal val="1"/>
          </c:dLbls>
          <c:cat>
            <c:strRef>
              <c:f>('Analyse préparation'!$B$501,'Analyse préparation'!$D$501,'Analyse préparation'!$F$501,'Analyse préparation'!$H$501,'Analyse préparation'!$J$501,'Analyse préparation'!$L$501)</c:f>
              <c:strCache>
                <c:ptCount val="6"/>
                <c:pt idx="0">
                  <c:v>44</c:v>
                </c:pt>
                <c:pt idx="1">
                  <c:v>49</c:v>
                </c:pt>
                <c:pt idx="2">
                  <c:v>53</c:v>
                </c:pt>
                <c:pt idx="3">
                  <c:v>72</c:v>
                </c:pt>
                <c:pt idx="4">
                  <c:v>85</c:v>
                </c:pt>
                <c:pt idx="5">
                  <c:v>Pdl </c:v>
                </c:pt>
              </c:strCache>
            </c:strRef>
          </c:cat>
          <c:val>
            <c:numRef>
              <c:f>('Analyse préparation'!$C$504,'Analyse préparation'!$E$504,'Analyse préparation'!$G$504,'Analyse préparation'!$I$504,'Analyse préparation'!$K$504,'Analyse préparation'!$M$504)</c:f>
              <c:numCache>
                <c:formatCode>0.0%</c:formatCode>
                <c:ptCount val="6"/>
                <c:pt idx="0" formatCode="0%">
                  <c:v>0.46606606606606632</c:v>
                </c:pt>
                <c:pt idx="1">
                  <c:v>0.4092647683807939</c:v>
                </c:pt>
                <c:pt idx="2">
                  <c:v>0.3984848484848576</c:v>
                </c:pt>
                <c:pt idx="3">
                  <c:v>0.35548589341692788</c:v>
                </c:pt>
                <c:pt idx="4">
                  <c:v>0.42664487127095096</c:v>
                </c:pt>
                <c:pt idx="5">
                  <c:v>0.42262879152624555</c:v>
                </c:pt>
              </c:numCache>
            </c:numRef>
          </c:val>
        </c:ser>
        <c:ser>
          <c:idx val="2"/>
          <c:order val="2"/>
          <c:tx>
            <c:strRef>
              <c:f>'Analyse préparation'!$A$505</c:f>
              <c:strCache>
                <c:ptCount val="1"/>
                <c:pt idx="0">
                  <c:v>28h00 et plus</c:v>
                </c:pt>
              </c:strCache>
            </c:strRef>
          </c:tx>
          <c:spPr>
            <a:solidFill>
              <a:srgbClr val="5B4874"/>
            </a:solidFill>
          </c:spPr>
          <c:dLbls>
            <c:spPr>
              <a:noFill/>
              <a:ln w="25400">
                <a:noFill/>
              </a:ln>
            </c:spPr>
            <c:txPr>
              <a:bodyPr/>
              <a:lstStyle/>
              <a:p>
                <a:pPr>
                  <a:defRPr b="1">
                    <a:solidFill>
                      <a:schemeClr val="bg1"/>
                    </a:solidFill>
                  </a:defRPr>
                </a:pPr>
                <a:endParaRPr lang="fr-FR"/>
              </a:p>
            </c:txPr>
            <c:showVal val="1"/>
          </c:dLbls>
          <c:cat>
            <c:strRef>
              <c:f>('Analyse préparation'!$B$501,'Analyse préparation'!$D$501,'Analyse préparation'!$F$501,'Analyse préparation'!$H$501,'Analyse préparation'!$J$501,'Analyse préparation'!$L$501)</c:f>
              <c:strCache>
                <c:ptCount val="6"/>
                <c:pt idx="0">
                  <c:v>44</c:v>
                </c:pt>
                <c:pt idx="1">
                  <c:v>49</c:v>
                </c:pt>
                <c:pt idx="2">
                  <c:v>53</c:v>
                </c:pt>
                <c:pt idx="3">
                  <c:v>72</c:v>
                </c:pt>
                <c:pt idx="4">
                  <c:v>85</c:v>
                </c:pt>
                <c:pt idx="5">
                  <c:v>Pdl </c:v>
                </c:pt>
              </c:strCache>
            </c:strRef>
          </c:cat>
          <c:val>
            <c:numRef>
              <c:f>('Analyse préparation'!$C$505,'Analyse préparation'!$E$505,'Analyse préparation'!$G$505,'Analyse préparation'!$I$505,'Analyse préparation'!$K$505,'Analyse préparation'!$M$505)</c:f>
              <c:numCache>
                <c:formatCode>0.0%</c:formatCode>
                <c:ptCount val="6"/>
                <c:pt idx="0" formatCode="0%">
                  <c:v>0.35405405405405432</c:v>
                </c:pt>
                <c:pt idx="1">
                  <c:v>0.37144071398215689</c:v>
                </c:pt>
                <c:pt idx="2">
                  <c:v>0.43787878787879547</c:v>
                </c:pt>
                <c:pt idx="3">
                  <c:v>0.37868338557994241</c:v>
                </c:pt>
                <c:pt idx="4">
                  <c:v>0.42460155292194535</c:v>
                </c:pt>
                <c:pt idx="5">
                  <c:v>0.38372652864709056</c:v>
                </c:pt>
              </c:numCache>
            </c:numRef>
          </c:val>
        </c:ser>
        <c:dLbls>
          <c:showVal val="1"/>
        </c:dLbls>
        <c:gapWidth val="95"/>
        <c:overlap val="100"/>
        <c:axId val="97649792"/>
        <c:axId val="97651328"/>
      </c:barChart>
      <c:catAx>
        <c:axId val="97649792"/>
        <c:scaling>
          <c:orientation val="minMax"/>
        </c:scaling>
        <c:axPos val="l"/>
        <c:numFmt formatCode="General" sourceLinked="1"/>
        <c:majorTickMark val="none"/>
        <c:tickLblPos val="nextTo"/>
        <c:txPr>
          <a:bodyPr/>
          <a:lstStyle/>
          <a:p>
            <a:pPr>
              <a:defRPr sz="900" b="1"/>
            </a:pPr>
            <a:endParaRPr lang="fr-FR"/>
          </a:p>
        </c:txPr>
        <c:crossAx val="97651328"/>
        <c:crosses val="autoZero"/>
        <c:auto val="1"/>
        <c:lblAlgn val="ctr"/>
        <c:lblOffset val="100"/>
      </c:catAx>
      <c:valAx>
        <c:axId val="97651328"/>
        <c:scaling>
          <c:orientation val="minMax"/>
        </c:scaling>
        <c:delete val="1"/>
        <c:axPos val="b"/>
        <c:numFmt formatCode="0%" sourceLinked="1"/>
        <c:tickLblPos val="none"/>
        <c:crossAx val="97649792"/>
        <c:crosses val="autoZero"/>
        <c:crossBetween val="between"/>
      </c:valAx>
    </c:plotArea>
    <c:legend>
      <c:legendPos val="t"/>
      <c:layout/>
      <c:spPr>
        <a:noFill/>
        <a:ln>
          <a:noFill/>
        </a:ln>
      </c:spPr>
    </c:legend>
    <c:plotVisOnly val="1"/>
    <c:dispBlanksAs val="gap"/>
  </c:chart>
  <c:externalData r:id="rId2"/>
</c:chartSpace>
</file>

<file path=ppt/charts/chart109.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clustered"/>
        <c:ser>
          <c:idx val="0"/>
          <c:order val="0"/>
          <c:tx>
            <c:strRef>
              <c:f>Feuil1!$A$12</c:f>
              <c:strCache>
                <c:ptCount val="1"/>
                <c:pt idx="0">
                  <c:v>Poste à temps complet</c:v>
                </c:pt>
              </c:strCache>
            </c:strRef>
          </c:tx>
          <c:spPr>
            <a:solidFill>
              <a:srgbClr val="5B4874"/>
            </a:solidFill>
          </c:spPr>
          <c:dLbls>
            <c:dLbl>
              <c:idx val="0"/>
              <c:layout>
                <c:manualLayout>
                  <c:x val="5.5555555555555775E-3"/>
                  <c:y val="9.2592592592592893E-2"/>
                </c:manualLayout>
              </c:layout>
              <c:showVal val="1"/>
            </c:dLbl>
            <c:dLbl>
              <c:idx val="1"/>
              <c:layout>
                <c:manualLayout>
                  <c:x val="2.7777777777778395E-3"/>
                  <c:y val="7.407407407407407E-2"/>
                </c:manualLayout>
              </c:layout>
              <c:showVal val="1"/>
            </c:dLbl>
            <c:txPr>
              <a:bodyPr/>
              <a:lstStyle/>
              <a:p>
                <a:pPr>
                  <a:defRPr sz="1200" b="1">
                    <a:solidFill>
                      <a:schemeClr val="bg1"/>
                    </a:solidFill>
                    <a:latin typeface="Arial Narrow" pitchFamily="34" charset="0"/>
                  </a:defRPr>
                </a:pPr>
                <a:endParaRPr lang="fr-FR"/>
              </a:p>
            </c:txPr>
            <c:showVal val="1"/>
          </c:dLbls>
          <c:cat>
            <c:strRef>
              <c:f>Feuil1!$B$11:$C$11</c:f>
              <c:strCache>
                <c:ptCount val="2"/>
                <c:pt idx="0">
                  <c:v>Titulaires</c:v>
                </c:pt>
                <c:pt idx="1">
                  <c:v>Non titulaires</c:v>
                </c:pt>
              </c:strCache>
            </c:strRef>
          </c:cat>
          <c:val>
            <c:numRef>
              <c:f>Feuil1!$B$12:$C$12</c:f>
              <c:numCache>
                <c:formatCode>0%</c:formatCode>
                <c:ptCount val="2"/>
                <c:pt idx="0">
                  <c:v>0.97125685915860993</c:v>
                </c:pt>
                <c:pt idx="1">
                  <c:v>0.72855648535564765</c:v>
                </c:pt>
              </c:numCache>
            </c:numRef>
          </c:val>
        </c:ser>
        <c:ser>
          <c:idx val="1"/>
          <c:order val="1"/>
          <c:tx>
            <c:strRef>
              <c:f>Feuil1!$A$13</c:f>
              <c:strCache>
                <c:ptCount val="1"/>
                <c:pt idx="0">
                  <c:v>Poste à temps non complet</c:v>
                </c:pt>
              </c:strCache>
            </c:strRef>
          </c:tx>
          <c:spPr>
            <a:solidFill>
              <a:srgbClr val="FF9900"/>
            </a:solidFill>
          </c:spPr>
          <c:dLbls>
            <c:dLbl>
              <c:idx val="0"/>
              <c:layout>
                <c:manualLayout>
                  <c:x val="3.333333333333334E-2"/>
                  <c:y val="-9.25925925925929E-3"/>
                </c:manualLayout>
              </c:layout>
              <c:showVal val="1"/>
            </c:dLbl>
            <c:dLbl>
              <c:idx val="1"/>
              <c:layout>
                <c:manualLayout>
                  <c:x val="2.2222222222222251E-2"/>
                  <c:y val="-1.8518518518518545E-2"/>
                </c:manualLayout>
              </c:layout>
              <c:showVal val="1"/>
            </c:dLbl>
            <c:txPr>
              <a:bodyPr/>
              <a:lstStyle/>
              <a:p>
                <a:pPr>
                  <a:defRPr sz="1200" b="1">
                    <a:latin typeface="Arial Narrow" pitchFamily="34" charset="0"/>
                  </a:defRPr>
                </a:pPr>
                <a:endParaRPr lang="fr-FR"/>
              </a:p>
            </c:txPr>
            <c:showVal val="1"/>
          </c:dLbls>
          <c:cat>
            <c:strRef>
              <c:f>Feuil1!$B$11:$C$11</c:f>
              <c:strCache>
                <c:ptCount val="2"/>
                <c:pt idx="0">
                  <c:v>Titulaires</c:v>
                </c:pt>
                <c:pt idx="1">
                  <c:v>Non titulaires</c:v>
                </c:pt>
              </c:strCache>
            </c:strRef>
          </c:cat>
          <c:val>
            <c:numRef>
              <c:f>Feuil1!$B$13:$C$13</c:f>
              <c:numCache>
                <c:formatCode>0%</c:formatCode>
                <c:ptCount val="2"/>
                <c:pt idx="0">
                  <c:v>2.8743140841390142E-2</c:v>
                </c:pt>
                <c:pt idx="1">
                  <c:v>0.27144351464435146</c:v>
                </c:pt>
              </c:numCache>
            </c:numRef>
          </c:val>
        </c:ser>
        <c:shape val="box"/>
        <c:axId val="97771520"/>
        <c:axId val="97773056"/>
        <c:axId val="0"/>
      </c:bar3DChart>
      <c:catAx>
        <c:axId val="97771520"/>
        <c:scaling>
          <c:orientation val="minMax"/>
        </c:scaling>
        <c:axPos val="b"/>
        <c:tickLblPos val="nextTo"/>
        <c:txPr>
          <a:bodyPr/>
          <a:lstStyle/>
          <a:p>
            <a:pPr>
              <a:defRPr sz="1200">
                <a:latin typeface="Arial Narrow" pitchFamily="34" charset="0"/>
              </a:defRPr>
            </a:pPr>
            <a:endParaRPr lang="fr-FR"/>
          </a:p>
        </c:txPr>
        <c:crossAx val="97773056"/>
        <c:crosses val="autoZero"/>
        <c:auto val="1"/>
        <c:lblAlgn val="ctr"/>
        <c:lblOffset val="100"/>
      </c:catAx>
      <c:valAx>
        <c:axId val="97773056"/>
        <c:scaling>
          <c:orientation val="minMax"/>
        </c:scaling>
        <c:delete val="1"/>
        <c:axPos val="l"/>
        <c:numFmt formatCode="0%" sourceLinked="1"/>
        <c:tickLblPos val="none"/>
        <c:crossAx val="97771520"/>
        <c:crosses val="autoZero"/>
        <c:crossBetween val="between"/>
      </c:valAx>
    </c:plotArea>
    <c:legend>
      <c:legendPos val="r"/>
      <c:layout>
        <c:manualLayout>
          <c:xMode val="edge"/>
          <c:yMode val="edge"/>
          <c:x val="0.79125483503110128"/>
          <c:y val="0.65434758891555744"/>
          <c:w val="0.19957192256415937"/>
          <c:h val="0.34565252260134149"/>
        </c:manualLayout>
      </c:layout>
      <c:txPr>
        <a:bodyPr/>
        <a:lstStyle/>
        <a:p>
          <a:pPr>
            <a:defRPr sz="1200">
              <a:latin typeface="Arial Narrow" pitchFamily="34" charset="0"/>
            </a:defRPr>
          </a:pPr>
          <a:endParaRPr lang="fr-FR"/>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sz="1400" dirty="0"/>
              <a:t>Part des </a:t>
            </a:r>
            <a:r>
              <a:rPr lang="fr-FR" sz="1400" dirty="0" smtClean="0"/>
              <a:t>non-titulaires par </a:t>
            </a:r>
            <a:r>
              <a:rPr lang="fr-FR" sz="1400" dirty="0"/>
              <a:t>département</a:t>
            </a:r>
          </a:p>
        </c:rich>
      </c:tx>
      <c:layout>
        <c:manualLayout>
          <c:xMode val="edge"/>
          <c:yMode val="edge"/>
          <c:x val="0.10844346644611028"/>
          <c:y val="0.1532378168178935"/>
        </c:manualLayout>
      </c:layout>
    </c:title>
    <c:view3D>
      <c:depthPercent val="100"/>
      <c:rAngAx val="1"/>
    </c:view3D>
    <c:plotArea>
      <c:layout/>
      <c:bar3DChart>
        <c:barDir val="col"/>
        <c:grouping val="clustered"/>
        <c:ser>
          <c:idx val="0"/>
          <c:order val="0"/>
          <c:spPr>
            <a:solidFill>
              <a:schemeClr val="accent2">
                <a:lumMod val="75000"/>
              </a:schemeClr>
            </a:solidFill>
          </c:spPr>
          <c:dLbls>
            <c:dLbl>
              <c:idx val="0"/>
              <c:layout>
                <c:manualLayout>
                  <c:x val="2.1758330056734419E-2"/>
                  <c:y val="8.7564466753082243E-2"/>
                </c:manualLayout>
              </c:layout>
              <c:showVal val="1"/>
            </c:dLbl>
            <c:dLbl>
              <c:idx val="1"/>
              <c:layout>
                <c:manualLayout>
                  <c:x val="1.8131941713945349E-2"/>
                  <c:y val="0.12040114178548789"/>
                </c:manualLayout>
              </c:layout>
              <c:showVal val="1"/>
            </c:dLbl>
            <c:dLbl>
              <c:idx val="2"/>
              <c:layout>
                <c:manualLayout>
                  <c:x val="2.5384718399523491E-2"/>
                  <c:y val="0.10945558344135259"/>
                </c:manualLayout>
              </c:layout>
              <c:showVal val="1"/>
            </c:dLbl>
            <c:dLbl>
              <c:idx val="3"/>
              <c:layout>
                <c:manualLayout>
                  <c:x val="1.450555337115628E-2"/>
                  <c:y val="9.8510025097217443E-2"/>
                </c:manualLayout>
              </c:layout>
              <c:showVal val="1"/>
            </c:dLbl>
            <c:dLbl>
              <c:idx val="4"/>
              <c:layout>
                <c:manualLayout>
                  <c:x val="2.1758330056734419E-2"/>
                  <c:y val="0.16965615433409639"/>
                </c:manualLayout>
              </c:layout>
              <c:showVal val="1"/>
            </c:dLbl>
            <c:txPr>
              <a:bodyPr/>
              <a:lstStyle/>
              <a:p>
                <a:pPr>
                  <a:defRPr b="1">
                    <a:solidFill>
                      <a:schemeClr val="bg1"/>
                    </a:solidFill>
                    <a:latin typeface="Arial Narrow" pitchFamily="34" charset="0"/>
                  </a:defRPr>
                </a:pPr>
                <a:endParaRPr lang="fr-FR"/>
              </a:p>
            </c:txPr>
            <c:showVal val="1"/>
          </c:dLbls>
          <c:cat>
            <c:strRef>
              <c:f>'Analyse YB '!$B$111:$B$115</c:f>
              <c:strCache>
                <c:ptCount val="5"/>
                <c:pt idx="0">
                  <c:v>44</c:v>
                </c:pt>
                <c:pt idx="1">
                  <c:v>49</c:v>
                </c:pt>
                <c:pt idx="2">
                  <c:v>85</c:v>
                </c:pt>
                <c:pt idx="3">
                  <c:v>72</c:v>
                </c:pt>
                <c:pt idx="4">
                  <c:v>53</c:v>
                </c:pt>
              </c:strCache>
            </c:strRef>
          </c:cat>
          <c:val>
            <c:numRef>
              <c:f>'Analyse YB '!$F$111:$F$115</c:f>
              <c:numCache>
                <c:formatCode>0.0%</c:formatCode>
                <c:ptCount val="5"/>
                <c:pt idx="0">
                  <c:v>9.5065749418558027E-2</c:v>
                </c:pt>
                <c:pt idx="1">
                  <c:v>0.1040590101674963</c:v>
                </c:pt>
                <c:pt idx="2">
                  <c:v>0.11030441010552385</c:v>
                </c:pt>
                <c:pt idx="3">
                  <c:v>0.10618491442321221</c:v>
                </c:pt>
                <c:pt idx="4">
                  <c:v>0.13549316294934624</c:v>
                </c:pt>
              </c:numCache>
            </c:numRef>
          </c:val>
        </c:ser>
        <c:dLbls>
          <c:showVal val="1"/>
        </c:dLbls>
        <c:shape val="box"/>
        <c:axId val="71405952"/>
        <c:axId val="71407488"/>
        <c:axId val="0"/>
      </c:bar3DChart>
      <c:catAx>
        <c:axId val="71405952"/>
        <c:scaling>
          <c:orientation val="minMax"/>
        </c:scaling>
        <c:axPos val="b"/>
        <c:numFmt formatCode="General" sourceLinked="1"/>
        <c:majorTickMark val="none"/>
        <c:tickLblPos val="nextTo"/>
        <c:crossAx val="71407488"/>
        <c:crosses val="autoZero"/>
        <c:auto val="1"/>
        <c:lblAlgn val="ctr"/>
        <c:lblOffset val="100"/>
      </c:catAx>
      <c:valAx>
        <c:axId val="71407488"/>
        <c:scaling>
          <c:orientation val="minMax"/>
        </c:scaling>
        <c:delete val="1"/>
        <c:axPos val="l"/>
        <c:numFmt formatCode="0.0%" sourceLinked="1"/>
        <c:tickLblPos val="none"/>
        <c:crossAx val="71405952"/>
        <c:crosses val="autoZero"/>
        <c:crossBetween val="between"/>
      </c:valAx>
      <c:spPr>
        <a:noFill/>
        <a:ln w="25400">
          <a:noFill/>
        </a:ln>
      </c:spPr>
    </c:plotArea>
    <c:plotVisOnly val="1"/>
    <c:dispBlanksAs val="gap"/>
  </c:chart>
  <c:externalData r:id="rId1"/>
  <c:userShapes r:id="rId2"/>
</c:chartSpace>
</file>

<file path=ppt/charts/chart110.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clustered"/>
        <c:ser>
          <c:idx val="0"/>
          <c:order val="0"/>
          <c:tx>
            <c:strRef>
              <c:f>Feuil1!$F$12</c:f>
              <c:strCache>
                <c:ptCount val="1"/>
                <c:pt idx="0">
                  <c:v>Poste à temps complet</c:v>
                </c:pt>
              </c:strCache>
            </c:strRef>
          </c:tx>
          <c:spPr>
            <a:solidFill>
              <a:srgbClr val="5B4874"/>
            </a:solidFill>
          </c:spPr>
          <c:dLbls>
            <c:dLbl>
              <c:idx val="0"/>
              <c:layout>
                <c:manualLayout>
                  <c:x val="5.5555555555555558E-3"/>
                  <c:y val="0.125"/>
                </c:manualLayout>
              </c:layout>
              <c:showVal val="1"/>
            </c:dLbl>
            <c:dLbl>
              <c:idx val="1"/>
              <c:layout>
                <c:manualLayout>
                  <c:x val="8.3333333333333367E-3"/>
                  <c:y val="0.10648148148148168"/>
                </c:manualLayout>
              </c:layout>
              <c:showVal val="1"/>
            </c:dLbl>
            <c:txPr>
              <a:bodyPr/>
              <a:lstStyle/>
              <a:p>
                <a:pPr>
                  <a:defRPr sz="1200" b="1">
                    <a:solidFill>
                      <a:schemeClr val="bg1"/>
                    </a:solidFill>
                    <a:latin typeface="Arial Narrow" pitchFamily="34" charset="0"/>
                  </a:defRPr>
                </a:pPr>
                <a:endParaRPr lang="fr-FR"/>
              </a:p>
            </c:txPr>
            <c:showVal val="1"/>
          </c:dLbls>
          <c:cat>
            <c:strRef>
              <c:f>Feuil1!$G$11:$H$11</c:f>
              <c:strCache>
                <c:ptCount val="2"/>
                <c:pt idx="0">
                  <c:v>Titulaires</c:v>
                </c:pt>
                <c:pt idx="1">
                  <c:v>Non titulaires</c:v>
                </c:pt>
              </c:strCache>
            </c:strRef>
          </c:cat>
          <c:val>
            <c:numRef>
              <c:f>Feuil1!$G$12:$H$12</c:f>
              <c:numCache>
                <c:formatCode>0%</c:formatCode>
                <c:ptCount val="2"/>
                <c:pt idx="0">
                  <c:v>0.75353414386503859</c:v>
                </c:pt>
                <c:pt idx="1">
                  <c:v>0.42779608451250245</c:v>
                </c:pt>
              </c:numCache>
            </c:numRef>
          </c:val>
        </c:ser>
        <c:ser>
          <c:idx val="1"/>
          <c:order val="1"/>
          <c:tx>
            <c:strRef>
              <c:f>Feuil1!$F$13</c:f>
              <c:strCache>
                <c:ptCount val="1"/>
                <c:pt idx="0">
                  <c:v>Poste à temps non complet</c:v>
                </c:pt>
              </c:strCache>
            </c:strRef>
          </c:tx>
          <c:spPr>
            <a:solidFill>
              <a:srgbClr val="FF9900"/>
            </a:solidFill>
          </c:spPr>
          <c:dLbls>
            <c:dLbl>
              <c:idx val="0"/>
              <c:layout>
                <c:manualLayout>
                  <c:x val="-2.7777777777777887E-3"/>
                  <c:y val="0.10648148148148168"/>
                </c:manualLayout>
              </c:layout>
              <c:showVal val="1"/>
            </c:dLbl>
            <c:dLbl>
              <c:idx val="1"/>
              <c:layout>
                <c:manualLayout>
                  <c:x val="0"/>
                  <c:y val="0.15277777777777779"/>
                </c:manualLayout>
              </c:layout>
              <c:showVal val="1"/>
            </c:dLbl>
            <c:txPr>
              <a:bodyPr/>
              <a:lstStyle/>
              <a:p>
                <a:pPr>
                  <a:defRPr sz="1200" b="1">
                    <a:latin typeface="Arial Narrow" pitchFamily="34" charset="0"/>
                  </a:defRPr>
                </a:pPr>
                <a:endParaRPr lang="fr-FR"/>
              </a:p>
            </c:txPr>
            <c:showVal val="1"/>
          </c:dLbls>
          <c:cat>
            <c:strRef>
              <c:f>Feuil1!$G$11:$H$11</c:f>
              <c:strCache>
                <c:ptCount val="2"/>
                <c:pt idx="0">
                  <c:v>Titulaires</c:v>
                </c:pt>
                <c:pt idx="1">
                  <c:v>Non titulaires</c:v>
                </c:pt>
              </c:strCache>
            </c:strRef>
          </c:cat>
          <c:val>
            <c:numRef>
              <c:f>Feuil1!$G$13:$H$13</c:f>
              <c:numCache>
                <c:formatCode>0%</c:formatCode>
                <c:ptCount val="2"/>
                <c:pt idx="0">
                  <c:v>0.24646585613496175</c:v>
                </c:pt>
                <c:pt idx="1">
                  <c:v>0.57220391548749761</c:v>
                </c:pt>
              </c:numCache>
            </c:numRef>
          </c:val>
        </c:ser>
        <c:shape val="box"/>
        <c:axId val="97803648"/>
        <c:axId val="97809536"/>
        <c:axId val="0"/>
      </c:bar3DChart>
      <c:catAx>
        <c:axId val="97803648"/>
        <c:scaling>
          <c:orientation val="minMax"/>
        </c:scaling>
        <c:axPos val="b"/>
        <c:tickLblPos val="nextTo"/>
        <c:txPr>
          <a:bodyPr/>
          <a:lstStyle/>
          <a:p>
            <a:pPr>
              <a:defRPr sz="1200">
                <a:latin typeface="Arial Narrow" pitchFamily="34" charset="0"/>
              </a:defRPr>
            </a:pPr>
            <a:endParaRPr lang="fr-FR"/>
          </a:p>
        </c:txPr>
        <c:crossAx val="97809536"/>
        <c:crosses val="autoZero"/>
        <c:auto val="1"/>
        <c:lblAlgn val="ctr"/>
        <c:lblOffset val="100"/>
      </c:catAx>
      <c:valAx>
        <c:axId val="97809536"/>
        <c:scaling>
          <c:orientation val="minMax"/>
        </c:scaling>
        <c:delete val="1"/>
        <c:axPos val="l"/>
        <c:numFmt formatCode="0%" sourceLinked="1"/>
        <c:tickLblPos val="none"/>
        <c:crossAx val="97803648"/>
        <c:crosses val="autoZero"/>
        <c:crossBetween val="between"/>
      </c:valAx>
    </c:plotArea>
    <c:plotVisOnly val="1"/>
  </c:chart>
  <c:externalData r:id="rId1"/>
</c:chartSpace>
</file>

<file path=ppt/charts/chart111.xml><?xml version="1.0" encoding="utf-8"?>
<c:chartSpace xmlns:c="http://schemas.openxmlformats.org/drawingml/2006/chart" xmlns:a="http://schemas.openxmlformats.org/drawingml/2006/main" xmlns:r="http://schemas.openxmlformats.org/officeDocument/2006/relationships">
  <c:date1904 val="1"/>
  <c:lang val="fr-FR"/>
  <c:chart>
    <c:view3D>
      <c:rAngAx val="1"/>
    </c:view3D>
    <c:floor>
      <c:spPr>
        <a:noFill/>
        <a:ln w="9525">
          <a:noFill/>
        </a:ln>
      </c:spPr>
    </c:floor>
    <c:plotArea>
      <c:layout/>
      <c:bar3DChart>
        <c:barDir val="bar"/>
        <c:grouping val="stacked"/>
        <c:ser>
          <c:idx val="0"/>
          <c:order val="0"/>
          <c:tx>
            <c:strRef>
              <c:f>Feuil1!$C$127</c:f>
              <c:strCache>
                <c:ptCount val="1"/>
                <c:pt idx="0">
                  <c:v>Temp complet</c:v>
                </c:pt>
              </c:strCache>
            </c:strRef>
          </c:tx>
          <c:spPr>
            <a:solidFill>
              <a:srgbClr val="5B4874"/>
            </a:solidFill>
          </c:spPr>
          <c:dLbls>
            <c:txPr>
              <a:bodyPr/>
              <a:lstStyle/>
              <a:p>
                <a:pPr>
                  <a:defRPr b="1">
                    <a:solidFill>
                      <a:schemeClr val="bg1"/>
                    </a:solidFill>
                  </a:defRPr>
                </a:pPr>
                <a:endParaRPr lang="fr-FR"/>
              </a:p>
            </c:txPr>
            <c:showVal val="1"/>
          </c:dLbls>
          <c:cat>
            <c:multiLvlStrRef>
              <c:f>Feuil1!$A$128:$B$133</c:f>
              <c:multiLvlStrCache>
                <c:ptCount val="6"/>
                <c:lvl>
                  <c:pt idx="0">
                    <c:v>Titulaires</c:v>
                  </c:pt>
                  <c:pt idx="1">
                    <c:v>Non-titulaires</c:v>
                  </c:pt>
                  <c:pt idx="2">
                    <c:v>Titulaires</c:v>
                  </c:pt>
                  <c:pt idx="3">
                    <c:v>Non-titulaires</c:v>
                  </c:pt>
                  <c:pt idx="4">
                    <c:v>Titulaires</c:v>
                  </c:pt>
                  <c:pt idx="5">
                    <c:v>Non-titulaires</c:v>
                  </c:pt>
                </c:lvl>
                <c:lvl>
                  <c:pt idx="0">
                    <c:v>Administrative</c:v>
                  </c:pt>
                  <c:pt idx="2">
                    <c:v>Sportive</c:v>
                  </c:pt>
                  <c:pt idx="4">
                    <c:v>Médico-sociale</c:v>
                  </c:pt>
                </c:lvl>
              </c:multiLvlStrCache>
            </c:multiLvlStrRef>
          </c:cat>
          <c:val>
            <c:numRef>
              <c:f>Feuil1!$C$128:$C$133</c:f>
              <c:numCache>
                <c:formatCode>0%</c:formatCode>
                <c:ptCount val="6"/>
                <c:pt idx="0">
                  <c:v>0.92</c:v>
                </c:pt>
                <c:pt idx="1">
                  <c:v>0.78842315369261451</c:v>
                </c:pt>
                <c:pt idx="2">
                  <c:v>0.98</c:v>
                </c:pt>
                <c:pt idx="3">
                  <c:v>0.70588235294117663</c:v>
                </c:pt>
                <c:pt idx="4">
                  <c:v>0.84000000000000064</c:v>
                </c:pt>
                <c:pt idx="5">
                  <c:v>0.51359084406294608</c:v>
                </c:pt>
              </c:numCache>
            </c:numRef>
          </c:val>
        </c:ser>
        <c:ser>
          <c:idx val="1"/>
          <c:order val="1"/>
          <c:tx>
            <c:strRef>
              <c:f>Feuil1!$D$127</c:f>
              <c:strCache>
                <c:ptCount val="1"/>
                <c:pt idx="0">
                  <c:v>Temps non complet</c:v>
                </c:pt>
              </c:strCache>
            </c:strRef>
          </c:tx>
          <c:spPr>
            <a:solidFill>
              <a:srgbClr val="FF9900"/>
            </a:solidFill>
          </c:spPr>
          <c:dLbls>
            <c:txPr>
              <a:bodyPr/>
              <a:lstStyle/>
              <a:p>
                <a:pPr>
                  <a:defRPr b="1"/>
                </a:pPr>
                <a:endParaRPr lang="fr-FR"/>
              </a:p>
            </c:txPr>
            <c:showVal val="1"/>
          </c:dLbls>
          <c:cat>
            <c:multiLvlStrRef>
              <c:f>Feuil1!$A$128:$B$133</c:f>
              <c:multiLvlStrCache>
                <c:ptCount val="6"/>
                <c:lvl>
                  <c:pt idx="0">
                    <c:v>Titulaires</c:v>
                  </c:pt>
                  <c:pt idx="1">
                    <c:v>Non-titulaires</c:v>
                  </c:pt>
                  <c:pt idx="2">
                    <c:v>Titulaires</c:v>
                  </c:pt>
                  <c:pt idx="3">
                    <c:v>Non-titulaires</c:v>
                  </c:pt>
                  <c:pt idx="4">
                    <c:v>Titulaires</c:v>
                  </c:pt>
                  <c:pt idx="5">
                    <c:v>Non-titulaires</c:v>
                  </c:pt>
                </c:lvl>
                <c:lvl>
                  <c:pt idx="0">
                    <c:v>Administrative</c:v>
                  </c:pt>
                  <c:pt idx="2">
                    <c:v>Sportive</c:v>
                  </c:pt>
                  <c:pt idx="4">
                    <c:v>Médico-sociale</c:v>
                  </c:pt>
                </c:lvl>
              </c:multiLvlStrCache>
            </c:multiLvlStrRef>
          </c:cat>
          <c:val>
            <c:numRef>
              <c:f>Feuil1!$D$128:$D$133</c:f>
              <c:numCache>
                <c:formatCode>0%</c:formatCode>
                <c:ptCount val="6"/>
                <c:pt idx="0">
                  <c:v>8.0000000000000043E-2</c:v>
                </c:pt>
                <c:pt idx="1">
                  <c:v>0.21157684630738524</c:v>
                </c:pt>
                <c:pt idx="2">
                  <c:v>2.0000000000000011E-2</c:v>
                </c:pt>
                <c:pt idx="3">
                  <c:v>0.29411764705882382</c:v>
                </c:pt>
                <c:pt idx="4">
                  <c:v>0.16</c:v>
                </c:pt>
                <c:pt idx="5">
                  <c:v>0.48640915593705353</c:v>
                </c:pt>
              </c:numCache>
            </c:numRef>
          </c:val>
        </c:ser>
        <c:shape val="box"/>
        <c:axId val="97856896"/>
        <c:axId val="97862784"/>
        <c:axId val="0"/>
      </c:bar3DChart>
      <c:catAx>
        <c:axId val="97856896"/>
        <c:scaling>
          <c:orientation val="minMax"/>
        </c:scaling>
        <c:axPos val="l"/>
        <c:tickLblPos val="nextTo"/>
        <c:crossAx val="97862784"/>
        <c:crosses val="autoZero"/>
        <c:auto val="1"/>
        <c:lblAlgn val="ctr"/>
        <c:lblOffset val="100"/>
      </c:catAx>
      <c:valAx>
        <c:axId val="97862784"/>
        <c:scaling>
          <c:orientation val="minMax"/>
        </c:scaling>
        <c:delete val="1"/>
        <c:axPos val="b"/>
        <c:numFmt formatCode="0%" sourceLinked="1"/>
        <c:tickLblPos val="none"/>
        <c:crossAx val="97856896"/>
        <c:crosses val="autoZero"/>
        <c:crossBetween val="between"/>
      </c:valAx>
    </c:plotArea>
    <c:plotVisOnly val="1"/>
  </c:chart>
  <c:externalData r:id="rId1"/>
</c:chartSpace>
</file>

<file path=ppt/charts/chart112.xml><?xml version="1.0" encoding="utf-8"?>
<c:chartSpace xmlns:c="http://schemas.openxmlformats.org/drawingml/2006/chart" xmlns:a="http://schemas.openxmlformats.org/drawingml/2006/main" xmlns:r="http://schemas.openxmlformats.org/officeDocument/2006/relationships">
  <c:date1904 val="1"/>
  <c:lang val="fr-FR"/>
  <c:chart>
    <c:view3D>
      <c:rAngAx val="1"/>
    </c:view3D>
    <c:floor>
      <c:spPr>
        <a:noFill/>
        <a:ln w="9525">
          <a:noFill/>
        </a:ln>
      </c:spPr>
    </c:floor>
    <c:sideWall>
      <c:spPr>
        <a:noFill/>
        <a:ln w="25400">
          <a:noFill/>
        </a:ln>
      </c:spPr>
    </c:sideWall>
    <c:backWall>
      <c:spPr>
        <a:noFill/>
        <a:ln w="25400">
          <a:noFill/>
        </a:ln>
      </c:spPr>
    </c:backWall>
    <c:plotArea>
      <c:layout/>
      <c:bar3DChart>
        <c:barDir val="bar"/>
        <c:grouping val="stacked"/>
        <c:ser>
          <c:idx val="0"/>
          <c:order val="0"/>
          <c:tx>
            <c:strRef>
              <c:f>Feuil1!$C$111</c:f>
              <c:strCache>
                <c:ptCount val="1"/>
                <c:pt idx="0">
                  <c:v>Temp complet</c:v>
                </c:pt>
              </c:strCache>
            </c:strRef>
          </c:tx>
          <c:spPr>
            <a:solidFill>
              <a:srgbClr val="5B4874"/>
            </a:solidFill>
          </c:spPr>
          <c:dLbls>
            <c:txPr>
              <a:bodyPr/>
              <a:lstStyle/>
              <a:p>
                <a:pPr>
                  <a:defRPr b="1">
                    <a:solidFill>
                      <a:schemeClr val="bg1"/>
                    </a:solidFill>
                  </a:defRPr>
                </a:pPr>
                <a:endParaRPr lang="fr-FR"/>
              </a:p>
            </c:txPr>
            <c:showVal val="1"/>
          </c:dLbls>
          <c:cat>
            <c:multiLvlStrRef>
              <c:f>Feuil1!$A$112:$B$123</c:f>
              <c:multiLvlStrCache>
                <c:ptCount val="12"/>
                <c:lvl>
                  <c:pt idx="0">
                    <c:v>Titulaires</c:v>
                  </c:pt>
                  <c:pt idx="1">
                    <c:v>Non-titulaires</c:v>
                  </c:pt>
                  <c:pt idx="2">
                    <c:v>Titulaires</c:v>
                  </c:pt>
                  <c:pt idx="3">
                    <c:v>Non-titulaires</c:v>
                  </c:pt>
                  <c:pt idx="4">
                    <c:v>Titulaires</c:v>
                  </c:pt>
                  <c:pt idx="5">
                    <c:v>Non-titulaires</c:v>
                  </c:pt>
                  <c:pt idx="6">
                    <c:v>Titulaires</c:v>
                  </c:pt>
                  <c:pt idx="7">
                    <c:v>Non-titulaires</c:v>
                  </c:pt>
                  <c:pt idx="8">
                    <c:v>Titulaires</c:v>
                  </c:pt>
                  <c:pt idx="9">
                    <c:v>Non-titulaires</c:v>
                  </c:pt>
                  <c:pt idx="10">
                    <c:v>Titulaires</c:v>
                  </c:pt>
                  <c:pt idx="11">
                    <c:v>Non-titulaires</c:v>
                  </c:pt>
                </c:lvl>
                <c:lvl>
                  <c:pt idx="0">
                    <c:v>Technique</c:v>
                  </c:pt>
                  <c:pt idx="2">
                    <c:v>Culturelle</c:v>
                  </c:pt>
                  <c:pt idx="4">
                    <c:v>Sociale</c:v>
                  </c:pt>
                  <c:pt idx="6">
                    <c:v>Police municipale</c:v>
                  </c:pt>
                  <c:pt idx="8">
                    <c:v>Incendie et secours</c:v>
                  </c:pt>
                  <c:pt idx="10">
                    <c:v>Animation</c:v>
                  </c:pt>
                </c:lvl>
              </c:multiLvlStrCache>
            </c:multiLvlStrRef>
          </c:cat>
          <c:val>
            <c:numRef>
              <c:f>Feuil1!$C$112:$C$123</c:f>
              <c:numCache>
                <c:formatCode>0%</c:formatCode>
                <c:ptCount val="12"/>
                <c:pt idx="0">
                  <c:v>0.83000000000000063</c:v>
                </c:pt>
                <c:pt idx="1">
                  <c:v>0.46</c:v>
                </c:pt>
                <c:pt idx="2">
                  <c:v>0.79</c:v>
                </c:pt>
                <c:pt idx="3">
                  <c:v>0.28913963328631875</c:v>
                </c:pt>
                <c:pt idx="4">
                  <c:v>0.72000000000000064</c:v>
                </c:pt>
                <c:pt idx="5">
                  <c:v>0.40861466821886</c:v>
                </c:pt>
                <c:pt idx="6">
                  <c:v>0.99</c:v>
                </c:pt>
                <c:pt idx="7">
                  <c:v>0.33333333333333331</c:v>
                </c:pt>
                <c:pt idx="8">
                  <c:v>1</c:v>
                </c:pt>
                <c:pt idx="9">
                  <c:v>0.33333333333333331</c:v>
                </c:pt>
                <c:pt idx="10">
                  <c:v>0.56999999999999995</c:v>
                </c:pt>
                <c:pt idx="11">
                  <c:v>0.16692426584234962</c:v>
                </c:pt>
              </c:numCache>
            </c:numRef>
          </c:val>
        </c:ser>
        <c:ser>
          <c:idx val="1"/>
          <c:order val="1"/>
          <c:tx>
            <c:strRef>
              <c:f>Feuil1!$D$111</c:f>
              <c:strCache>
                <c:ptCount val="1"/>
                <c:pt idx="0">
                  <c:v>Temps non complet</c:v>
                </c:pt>
              </c:strCache>
            </c:strRef>
          </c:tx>
          <c:spPr>
            <a:solidFill>
              <a:srgbClr val="FF9900"/>
            </a:solidFill>
          </c:spPr>
          <c:dLbls>
            <c:txPr>
              <a:bodyPr/>
              <a:lstStyle/>
              <a:p>
                <a:pPr>
                  <a:defRPr b="1"/>
                </a:pPr>
                <a:endParaRPr lang="fr-FR"/>
              </a:p>
            </c:txPr>
            <c:showVal val="1"/>
          </c:dLbls>
          <c:cat>
            <c:multiLvlStrRef>
              <c:f>Feuil1!$A$112:$B$123</c:f>
              <c:multiLvlStrCache>
                <c:ptCount val="12"/>
                <c:lvl>
                  <c:pt idx="0">
                    <c:v>Titulaires</c:v>
                  </c:pt>
                  <c:pt idx="1">
                    <c:v>Non-titulaires</c:v>
                  </c:pt>
                  <c:pt idx="2">
                    <c:v>Titulaires</c:v>
                  </c:pt>
                  <c:pt idx="3">
                    <c:v>Non-titulaires</c:v>
                  </c:pt>
                  <c:pt idx="4">
                    <c:v>Titulaires</c:v>
                  </c:pt>
                  <c:pt idx="5">
                    <c:v>Non-titulaires</c:v>
                  </c:pt>
                  <c:pt idx="6">
                    <c:v>Titulaires</c:v>
                  </c:pt>
                  <c:pt idx="7">
                    <c:v>Non-titulaires</c:v>
                  </c:pt>
                  <c:pt idx="8">
                    <c:v>Titulaires</c:v>
                  </c:pt>
                  <c:pt idx="9">
                    <c:v>Non-titulaires</c:v>
                  </c:pt>
                  <c:pt idx="10">
                    <c:v>Titulaires</c:v>
                  </c:pt>
                  <c:pt idx="11">
                    <c:v>Non-titulaires</c:v>
                  </c:pt>
                </c:lvl>
                <c:lvl>
                  <c:pt idx="0">
                    <c:v>Technique</c:v>
                  </c:pt>
                  <c:pt idx="2">
                    <c:v>Culturelle</c:v>
                  </c:pt>
                  <c:pt idx="4">
                    <c:v>Sociale</c:v>
                  </c:pt>
                  <c:pt idx="6">
                    <c:v>Police municipale</c:v>
                  </c:pt>
                  <c:pt idx="8">
                    <c:v>Incendie et secours</c:v>
                  </c:pt>
                  <c:pt idx="10">
                    <c:v>Animation</c:v>
                  </c:pt>
                </c:lvl>
              </c:multiLvlStrCache>
            </c:multiLvlStrRef>
          </c:cat>
          <c:val>
            <c:numRef>
              <c:f>Feuil1!$D$112:$D$123</c:f>
              <c:numCache>
                <c:formatCode>0%</c:formatCode>
                <c:ptCount val="12"/>
                <c:pt idx="0">
                  <c:v>0.17</c:v>
                </c:pt>
                <c:pt idx="1">
                  <c:v>0.54</c:v>
                </c:pt>
                <c:pt idx="2">
                  <c:v>0.21000000000000021</c:v>
                </c:pt>
                <c:pt idx="3">
                  <c:v>0.71086036671368125</c:v>
                </c:pt>
                <c:pt idx="4">
                  <c:v>0.28000000000000008</c:v>
                </c:pt>
                <c:pt idx="5">
                  <c:v>0.5913853317811395</c:v>
                </c:pt>
                <c:pt idx="6">
                  <c:v>1.0000000000000005E-2</c:v>
                </c:pt>
                <c:pt idx="7">
                  <c:v>0.66666666666666663</c:v>
                </c:pt>
                <c:pt idx="8">
                  <c:v>0</c:v>
                </c:pt>
                <c:pt idx="9">
                  <c:v>0.66666666666666663</c:v>
                </c:pt>
                <c:pt idx="10">
                  <c:v>0.43000000000000038</c:v>
                </c:pt>
                <c:pt idx="11">
                  <c:v>0.83307573415765068</c:v>
                </c:pt>
              </c:numCache>
            </c:numRef>
          </c:val>
        </c:ser>
        <c:shape val="box"/>
        <c:axId val="97905664"/>
        <c:axId val="97592064"/>
        <c:axId val="0"/>
      </c:bar3DChart>
      <c:catAx>
        <c:axId val="97905664"/>
        <c:scaling>
          <c:orientation val="minMax"/>
        </c:scaling>
        <c:axPos val="l"/>
        <c:tickLblPos val="nextTo"/>
        <c:txPr>
          <a:bodyPr/>
          <a:lstStyle/>
          <a:p>
            <a:pPr>
              <a:defRPr b="1">
                <a:latin typeface="Arial Narrow" pitchFamily="34" charset="0"/>
              </a:defRPr>
            </a:pPr>
            <a:endParaRPr lang="fr-FR"/>
          </a:p>
        </c:txPr>
        <c:crossAx val="97592064"/>
        <c:crosses val="autoZero"/>
        <c:auto val="1"/>
        <c:lblAlgn val="ctr"/>
        <c:lblOffset val="100"/>
      </c:catAx>
      <c:valAx>
        <c:axId val="97592064"/>
        <c:scaling>
          <c:orientation val="minMax"/>
        </c:scaling>
        <c:delete val="1"/>
        <c:axPos val="b"/>
        <c:numFmt formatCode="0%" sourceLinked="1"/>
        <c:tickLblPos val="none"/>
        <c:crossAx val="97905664"/>
        <c:crosses val="autoZero"/>
        <c:crossBetween val="between"/>
      </c:valAx>
    </c:plotArea>
    <c:plotVisOnly val="1"/>
  </c:chart>
  <c:externalData r:id="rId1"/>
</c:chartSpace>
</file>

<file path=ppt/charts/chart11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latin typeface="Arial Narrow" pitchFamily="34" charset="0"/>
              </a:defRPr>
            </a:pPr>
            <a:r>
              <a:rPr lang="fr-FR" dirty="0" smtClean="0">
                <a:latin typeface="Arial Narrow" pitchFamily="34" charset="0"/>
              </a:rPr>
              <a:t>Les emplois saisonniers au 31/12/2009</a:t>
            </a:r>
            <a:endParaRPr lang="fr-FR" dirty="0">
              <a:latin typeface="Arial Narrow" pitchFamily="34" charset="0"/>
            </a:endParaRPr>
          </a:p>
        </c:rich>
      </c:tx>
      <c:layout/>
    </c:title>
    <c:view3D>
      <c:rAngAx val="1"/>
    </c:view3D>
    <c:plotArea>
      <c:layout>
        <c:manualLayout>
          <c:layoutTarget val="inner"/>
          <c:xMode val="edge"/>
          <c:yMode val="edge"/>
          <c:x val="0.14364566929133871"/>
          <c:y val="0.16069444444444494"/>
          <c:w val="0.59246544181977256"/>
          <c:h val="0.63615777194517364"/>
        </c:manualLayout>
      </c:layout>
      <c:bar3DChart>
        <c:barDir val="col"/>
        <c:grouping val="clustered"/>
        <c:ser>
          <c:idx val="0"/>
          <c:order val="0"/>
          <c:tx>
            <c:strRef>
              <c:f>'emplois saisonniers'!$M$12</c:f>
              <c:strCache>
                <c:ptCount val="1"/>
                <c:pt idx="0">
                  <c:v>1140</c:v>
                </c:pt>
              </c:strCache>
            </c:strRef>
          </c:tx>
          <c:cat>
            <c:strRef>
              <c:f>'emplois saisonniers'!$L$13:$L$18</c:f>
              <c:strCache>
                <c:ptCount val="6"/>
                <c:pt idx="0">
                  <c:v>44</c:v>
                </c:pt>
                <c:pt idx="1">
                  <c:v>49</c:v>
                </c:pt>
                <c:pt idx="2">
                  <c:v>53</c:v>
                </c:pt>
                <c:pt idx="3">
                  <c:v>72</c:v>
                </c:pt>
                <c:pt idx="4">
                  <c:v>85</c:v>
                </c:pt>
                <c:pt idx="5">
                  <c:v>Région</c:v>
                </c:pt>
              </c:strCache>
            </c:strRef>
          </c:cat>
          <c:val>
            <c:numRef>
              <c:f>'emplois saisonniers'!$M$13:$M$18</c:f>
            </c:numRef>
          </c:val>
        </c:ser>
        <c:ser>
          <c:idx val="1"/>
          <c:order val="1"/>
          <c:tx>
            <c:strRef>
              <c:f>'emplois saisonniers'!$N$12</c:f>
              <c:strCache>
                <c:ptCount val="1"/>
                <c:pt idx="0">
                  <c:v>3 493</c:v>
                </c:pt>
              </c:strCache>
            </c:strRef>
          </c:tx>
          <c:cat>
            <c:strRef>
              <c:f>'emplois saisonniers'!$L$13:$L$18</c:f>
              <c:strCache>
                <c:ptCount val="6"/>
                <c:pt idx="0">
                  <c:v>44</c:v>
                </c:pt>
                <c:pt idx="1">
                  <c:v>49</c:v>
                </c:pt>
                <c:pt idx="2">
                  <c:v>53</c:v>
                </c:pt>
                <c:pt idx="3">
                  <c:v>72</c:v>
                </c:pt>
                <c:pt idx="4">
                  <c:v>85</c:v>
                </c:pt>
                <c:pt idx="5">
                  <c:v>Région</c:v>
                </c:pt>
              </c:strCache>
            </c:strRef>
          </c:cat>
          <c:val>
            <c:numRef>
              <c:f>'emplois saisonniers'!$N$13:$N$18</c:f>
            </c:numRef>
          </c:val>
        </c:ser>
        <c:ser>
          <c:idx val="2"/>
          <c:order val="2"/>
          <c:tx>
            <c:strRef>
              <c:f>'emplois saisonniers'!$O$12</c:f>
              <c:strCache>
                <c:ptCount val="1"/>
                <c:pt idx="0">
                  <c:v>4633</c:v>
                </c:pt>
              </c:strCache>
            </c:strRef>
          </c:tx>
          <c:cat>
            <c:strRef>
              <c:f>'emplois saisonniers'!$L$13:$L$18</c:f>
              <c:strCache>
                <c:ptCount val="6"/>
                <c:pt idx="0">
                  <c:v>44</c:v>
                </c:pt>
                <c:pt idx="1">
                  <c:v>49</c:v>
                </c:pt>
                <c:pt idx="2">
                  <c:v>53</c:v>
                </c:pt>
                <c:pt idx="3">
                  <c:v>72</c:v>
                </c:pt>
                <c:pt idx="4">
                  <c:v>85</c:v>
                </c:pt>
                <c:pt idx="5">
                  <c:v>Région</c:v>
                </c:pt>
              </c:strCache>
            </c:strRef>
          </c:cat>
          <c:val>
            <c:numRef>
              <c:f>'emplois saisonniers'!$O$13:$O$18</c:f>
            </c:numRef>
          </c:val>
        </c:ser>
        <c:ser>
          <c:idx val="3"/>
          <c:order val="3"/>
          <c:tx>
            <c:strRef>
              <c:f>'emplois saisonniers'!$P$12</c:f>
              <c:strCache>
                <c:ptCount val="1"/>
                <c:pt idx="0">
                  <c:v>Répartition des  emplois saisonniers</c:v>
                </c:pt>
              </c:strCache>
            </c:strRef>
          </c:tx>
          <c:spPr>
            <a:solidFill>
              <a:srgbClr val="003366"/>
            </a:solidFill>
          </c:spPr>
          <c:cat>
            <c:strRef>
              <c:f>'emplois saisonniers'!$L$13:$L$18</c:f>
              <c:strCache>
                <c:ptCount val="6"/>
                <c:pt idx="0">
                  <c:v>44</c:v>
                </c:pt>
                <c:pt idx="1">
                  <c:v>49</c:v>
                </c:pt>
                <c:pt idx="2">
                  <c:v>53</c:v>
                </c:pt>
                <c:pt idx="3">
                  <c:v>72</c:v>
                </c:pt>
                <c:pt idx="4">
                  <c:v>85</c:v>
                </c:pt>
                <c:pt idx="5">
                  <c:v>Région</c:v>
                </c:pt>
              </c:strCache>
            </c:strRef>
          </c:cat>
          <c:val>
            <c:numRef>
              <c:f>'emplois saisonniers'!$P$13:$P$18</c:f>
              <c:numCache>
                <c:formatCode>0.00%</c:formatCode>
                <c:ptCount val="6"/>
                <c:pt idx="0">
                  <c:v>0.38786963090870064</c:v>
                </c:pt>
                <c:pt idx="1">
                  <c:v>0.12605223397366716</c:v>
                </c:pt>
                <c:pt idx="2">
                  <c:v>8.3099503561407981E-2</c:v>
                </c:pt>
                <c:pt idx="3">
                  <c:v>0.29095618389812372</c:v>
                </c:pt>
                <c:pt idx="4">
                  <c:v>0.11202244765810512</c:v>
                </c:pt>
                <c:pt idx="5">
                  <c:v>0.20229290957578441</c:v>
                </c:pt>
              </c:numCache>
            </c:numRef>
          </c:val>
        </c:ser>
        <c:ser>
          <c:idx val="4"/>
          <c:order val="4"/>
          <c:tx>
            <c:strRef>
              <c:f>'emplois saisonniers'!$Q$12</c:f>
              <c:strCache>
                <c:ptCount val="1"/>
                <c:pt idx="0">
                  <c:v>% de femmes sur emploi saisonnier</c:v>
                </c:pt>
              </c:strCache>
            </c:strRef>
          </c:tx>
          <c:spPr>
            <a:solidFill>
              <a:srgbClr val="FF9900"/>
            </a:solidFill>
          </c:spPr>
          <c:cat>
            <c:strRef>
              <c:f>'emplois saisonniers'!$L$13:$L$18</c:f>
              <c:strCache>
                <c:ptCount val="6"/>
                <c:pt idx="0">
                  <c:v>44</c:v>
                </c:pt>
                <c:pt idx="1">
                  <c:v>49</c:v>
                </c:pt>
                <c:pt idx="2">
                  <c:v>53</c:v>
                </c:pt>
                <c:pt idx="3">
                  <c:v>72</c:v>
                </c:pt>
                <c:pt idx="4">
                  <c:v>85</c:v>
                </c:pt>
                <c:pt idx="5">
                  <c:v>Région</c:v>
                </c:pt>
              </c:strCache>
            </c:strRef>
          </c:cat>
          <c:val>
            <c:numRef>
              <c:f>'emplois saisonniers'!$Q$13:$Q$18</c:f>
              <c:numCache>
                <c:formatCode>0.00%</c:formatCode>
                <c:ptCount val="6"/>
                <c:pt idx="0">
                  <c:v>0.69949916527545908</c:v>
                </c:pt>
                <c:pt idx="1">
                  <c:v>0.78767123287671637</c:v>
                </c:pt>
                <c:pt idx="2">
                  <c:v>0.7662337662337666</c:v>
                </c:pt>
                <c:pt idx="3">
                  <c:v>0.78338278931750283</c:v>
                </c:pt>
                <c:pt idx="4">
                  <c:v>0.81888246628131023</c:v>
                </c:pt>
                <c:pt idx="5">
                  <c:v>0.75393913231168275</c:v>
                </c:pt>
              </c:numCache>
            </c:numRef>
          </c:val>
        </c:ser>
        <c:ser>
          <c:idx val="5"/>
          <c:order val="5"/>
          <c:tx>
            <c:strRef>
              <c:f>'emplois saisonniers'!$R$12</c:f>
              <c:strCache>
                <c:ptCount val="1"/>
                <c:pt idx="0">
                  <c:v>Rappel : % de femmes sur emploi permanent</c:v>
                </c:pt>
              </c:strCache>
            </c:strRef>
          </c:tx>
          <c:spPr>
            <a:solidFill>
              <a:srgbClr val="AF2011"/>
            </a:solidFill>
          </c:spPr>
          <c:cat>
            <c:strRef>
              <c:f>'emplois saisonniers'!$L$13:$L$18</c:f>
              <c:strCache>
                <c:ptCount val="6"/>
                <c:pt idx="0">
                  <c:v>44</c:v>
                </c:pt>
                <c:pt idx="1">
                  <c:v>49</c:v>
                </c:pt>
                <c:pt idx="2">
                  <c:v>53</c:v>
                </c:pt>
                <c:pt idx="3">
                  <c:v>72</c:v>
                </c:pt>
                <c:pt idx="4">
                  <c:v>85</c:v>
                </c:pt>
                <c:pt idx="5">
                  <c:v>Région</c:v>
                </c:pt>
              </c:strCache>
            </c:strRef>
          </c:cat>
          <c:val>
            <c:numRef>
              <c:f>'emplois saisonniers'!$R$13:$R$18</c:f>
              <c:numCache>
                <c:formatCode>0.00%</c:formatCode>
                <c:ptCount val="6"/>
                <c:pt idx="0">
                  <c:v>0.58399999999999996</c:v>
                </c:pt>
                <c:pt idx="1">
                  <c:v>0.6150000000000031</c:v>
                </c:pt>
                <c:pt idx="2">
                  <c:v>0.6160000000000031</c:v>
                </c:pt>
                <c:pt idx="3">
                  <c:v>0.59199999999999997</c:v>
                </c:pt>
                <c:pt idx="4">
                  <c:v>0.64600000000000346</c:v>
                </c:pt>
                <c:pt idx="5">
                  <c:v>0.60400000000000065</c:v>
                </c:pt>
              </c:numCache>
            </c:numRef>
          </c:val>
        </c:ser>
        <c:shape val="box"/>
        <c:axId val="97977088"/>
        <c:axId val="97978624"/>
        <c:axId val="0"/>
      </c:bar3DChart>
      <c:catAx>
        <c:axId val="97977088"/>
        <c:scaling>
          <c:orientation val="minMax"/>
        </c:scaling>
        <c:axPos val="b"/>
        <c:majorTickMark val="none"/>
        <c:tickLblPos val="nextTo"/>
        <c:txPr>
          <a:bodyPr/>
          <a:lstStyle/>
          <a:p>
            <a:pPr>
              <a:defRPr sz="1100" b="1">
                <a:latin typeface="Arial Narrow" pitchFamily="34" charset="0"/>
              </a:defRPr>
            </a:pPr>
            <a:endParaRPr lang="fr-FR"/>
          </a:p>
        </c:txPr>
        <c:crossAx val="97978624"/>
        <c:crosses val="autoZero"/>
        <c:auto val="1"/>
        <c:lblAlgn val="ctr"/>
        <c:lblOffset val="100"/>
      </c:catAx>
      <c:valAx>
        <c:axId val="97978624"/>
        <c:scaling>
          <c:orientation val="minMax"/>
        </c:scaling>
        <c:axPos val="l"/>
        <c:majorGridlines/>
        <c:numFmt formatCode="0.00%" sourceLinked="1"/>
        <c:majorTickMark val="none"/>
        <c:tickLblPos val="nextTo"/>
        <c:txPr>
          <a:bodyPr/>
          <a:lstStyle/>
          <a:p>
            <a:pPr>
              <a:defRPr sz="1100">
                <a:latin typeface="Arial Narrow" pitchFamily="34" charset="0"/>
              </a:defRPr>
            </a:pPr>
            <a:endParaRPr lang="fr-FR"/>
          </a:p>
        </c:txPr>
        <c:crossAx val="97977088"/>
        <c:crosses val="autoZero"/>
        <c:crossBetween val="between"/>
      </c:valAx>
    </c:plotArea>
    <c:legend>
      <c:legendPos val="r"/>
      <c:layout>
        <c:manualLayout>
          <c:xMode val="edge"/>
          <c:yMode val="edge"/>
          <c:x val="0.7361111111111116"/>
          <c:y val="0.21301071741032482"/>
          <c:w val="0.24722222222222323"/>
          <c:h val="0.70546004666083462"/>
        </c:manualLayout>
      </c:layout>
      <c:txPr>
        <a:bodyPr/>
        <a:lstStyle/>
        <a:p>
          <a:pPr>
            <a:defRPr sz="1100">
              <a:latin typeface="Arial Narrow" pitchFamily="34" charset="0"/>
            </a:defRPr>
          </a:pPr>
          <a:endParaRPr lang="fr-FR"/>
        </a:p>
      </c:txPr>
    </c:legend>
    <c:plotVisOnly val="1"/>
  </c:chart>
  <c:spPr>
    <a:noFill/>
    <a:ln>
      <a:noFill/>
    </a:ln>
  </c:spPr>
  <c:externalData r:id="rId1"/>
</c:chartSpace>
</file>

<file path=ppt/charts/chart114.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clustered"/>
        <c:ser>
          <c:idx val="0"/>
          <c:order val="0"/>
          <c:spPr>
            <a:solidFill>
              <a:srgbClr val="003366"/>
            </a:solidFill>
          </c:spPr>
          <c:dLbls>
            <c:dLbl>
              <c:idx val="0"/>
              <c:layout>
                <c:manualLayout>
                  <c:x val="5.5555555555555558E-3"/>
                  <c:y val="0.11574074074074089"/>
                </c:manualLayout>
              </c:layout>
              <c:showVal val="1"/>
            </c:dLbl>
            <c:dLbl>
              <c:idx val="1"/>
              <c:layout>
                <c:manualLayout>
                  <c:x val="-2.7777777777777887E-3"/>
                  <c:y val="6.0185185185185147E-2"/>
                </c:manualLayout>
              </c:layout>
              <c:showVal val="1"/>
            </c:dLbl>
            <c:dLbl>
              <c:idx val="2"/>
              <c:layout>
                <c:manualLayout>
                  <c:x val="1.3888888888888919E-2"/>
                  <c:y val="0.10185185185185186"/>
                </c:manualLayout>
              </c:layout>
              <c:showVal val="1"/>
            </c:dLbl>
            <c:dLbl>
              <c:idx val="3"/>
              <c:layout>
                <c:manualLayout>
                  <c:x val="5.5555555555555558E-3"/>
                  <c:y val="0.12962962962962923"/>
                </c:manualLayout>
              </c:layout>
              <c:showVal val="1"/>
            </c:dLbl>
            <c:dLbl>
              <c:idx val="4"/>
              <c:layout>
                <c:manualLayout>
                  <c:x val="8.3333333333333367E-3"/>
                  <c:y val="0.17592592592592593"/>
                </c:manualLayout>
              </c:layout>
              <c:showVal val="1"/>
            </c:dLbl>
            <c:dLbl>
              <c:idx val="5"/>
              <c:layout>
                <c:manualLayout>
                  <c:x val="1.1111111111111125E-2"/>
                  <c:y val="0.11574074074074096"/>
                </c:manualLayout>
              </c:layout>
              <c:showVal val="1"/>
            </c:dLbl>
            <c:dLbl>
              <c:idx val="6"/>
              <c:layout>
                <c:manualLayout>
                  <c:x val="1.6666666666666694E-2"/>
                  <c:y val="4.1666666666666664E-2"/>
                </c:manualLayout>
              </c:layout>
              <c:showVal val="1"/>
            </c:dLbl>
            <c:txPr>
              <a:bodyPr/>
              <a:lstStyle/>
              <a:p>
                <a:pPr>
                  <a:defRPr b="1">
                    <a:solidFill>
                      <a:schemeClr val="bg1"/>
                    </a:solidFill>
                    <a:latin typeface="Arial Narrow" pitchFamily="34" charset="0"/>
                  </a:defRPr>
                </a:pPr>
                <a:endParaRPr lang="fr-FR"/>
              </a:p>
            </c:txPr>
            <c:showVal val="1"/>
          </c:dLbls>
          <c:cat>
            <c:strRef>
              <c:f>'Type coll'!$C$36:$I$36</c:f>
              <c:strCache>
                <c:ptCount val="7"/>
                <c:pt idx="0">
                  <c:v>Région et départements</c:v>
                </c:pt>
                <c:pt idx="1">
                  <c:v>Communautés urbaines</c:v>
                </c:pt>
                <c:pt idx="2">
                  <c:v>Communautés d'agglomérations</c:v>
                </c:pt>
                <c:pt idx="3">
                  <c:v>Communautés de communes</c:v>
                </c:pt>
                <c:pt idx="4">
                  <c:v>Communes et établissements communaux</c:v>
                </c:pt>
                <c:pt idx="5">
                  <c:v>Syndicats et autres EPCI</c:v>
                </c:pt>
                <c:pt idx="6">
                  <c:v>SDIS</c:v>
                </c:pt>
              </c:strCache>
            </c:strRef>
          </c:cat>
          <c:val>
            <c:numRef>
              <c:f>'Type coll'!$C$37:$I$37</c:f>
              <c:numCache>
                <c:formatCode>0.0%</c:formatCode>
                <c:ptCount val="7"/>
                <c:pt idx="0">
                  <c:v>2.8655347804284033E-2</c:v>
                </c:pt>
                <c:pt idx="1">
                  <c:v>1.8451080359310545E-2</c:v>
                </c:pt>
                <c:pt idx="2">
                  <c:v>3.503649635036498E-2</c:v>
                </c:pt>
                <c:pt idx="3">
                  <c:v>5.9421422986708466E-2</c:v>
                </c:pt>
                <c:pt idx="4">
                  <c:v>7.2009359461830943E-2</c:v>
                </c:pt>
                <c:pt idx="5">
                  <c:v>3.7647058823529506E-2</c:v>
                </c:pt>
                <c:pt idx="6">
                  <c:v>4.533434076312807E-3</c:v>
                </c:pt>
              </c:numCache>
            </c:numRef>
          </c:val>
        </c:ser>
        <c:shape val="box"/>
        <c:axId val="98007680"/>
        <c:axId val="98009472"/>
        <c:axId val="0"/>
      </c:bar3DChart>
      <c:catAx>
        <c:axId val="98007680"/>
        <c:scaling>
          <c:orientation val="minMax"/>
        </c:scaling>
        <c:axPos val="b"/>
        <c:tickLblPos val="nextTo"/>
        <c:txPr>
          <a:bodyPr/>
          <a:lstStyle/>
          <a:p>
            <a:pPr>
              <a:defRPr sz="900" i="0">
                <a:latin typeface="Arial Narrow" pitchFamily="34" charset="0"/>
              </a:defRPr>
            </a:pPr>
            <a:endParaRPr lang="fr-FR"/>
          </a:p>
        </c:txPr>
        <c:crossAx val="98009472"/>
        <c:crosses val="autoZero"/>
        <c:auto val="1"/>
        <c:lblAlgn val="ctr"/>
        <c:lblOffset val="100"/>
      </c:catAx>
      <c:valAx>
        <c:axId val="98009472"/>
        <c:scaling>
          <c:orientation val="minMax"/>
        </c:scaling>
        <c:axPos val="l"/>
        <c:majorGridlines/>
        <c:numFmt formatCode="0.0%" sourceLinked="1"/>
        <c:tickLblPos val="nextTo"/>
        <c:txPr>
          <a:bodyPr/>
          <a:lstStyle/>
          <a:p>
            <a:pPr>
              <a:defRPr sz="900">
                <a:latin typeface="Arial Narrow" pitchFamily="34" charset="0"/>
              </a:defRPr>
            </a:pPr>
            <a:endParaRPr lang="fr-FR"/>
          </a:p>
        </c:txPr>
        <c:crossAx val="98007680"/>
        <c:crosses val="autoZero"/>
        <c:crossBetween val="between"/>
      </c:valAx>
    </c:plotArea>
    <c:plotVisOnly val="1"/>
  </c:chart>
  <c:externalData r:id="rId1"/>
</c:chartSpace>
</file>

<file path=ppt/charts/chart115.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latin typeface="Arial Narrow" pitchFamily="34" charset="0"/>
              </a:defRPr>
            </a:pPr>
            <a:r>
              <a:rPr lang="fr-FR" dirty="0" smtClean="0">
                <a:latin typeface="Arial Narrow" pitchFamily="34" charset="0"/>
              </a:rPr>
              <a:t>Répartition des emplois aidés par</a:t>
            </a:r>
            <a:r>
              <a:rPr lang="fr-FR" baseline="0" dirty="0" smtClean="0">
                <a:latin typeface="Arial Narrow" pitchFamily="34" charset="0"/>
              </a:rPr>
              <a:t> </a:t>
            </a:r>
            <a:r>
              <a:rPr lang="fr-FR" baseline="0" dirty="0" smtClean="0">
                <a:latin typeface="Arial Narrow" pitchFamily="34" charset="0"/>
              </a:rPr>
              <a:t>département</a:t>
            </a:r>
            <a:endParaRPr lang="fr-FR" dirty="0">
              <a:latin typeface="Arial Narrow" pitchFamily="34" charset="0"/>
            </a:endParaRPr>
          </a:p>
        </c:rich>
      </c:tx>
      <c:layout>
        <c:manualLayout>
          <c:xMode val="edge"/>
          <c:yMode val="edge"/>
          <c:x val="0.15793744531933565"/>
          <c:y val="0"/>
        </c:manualLayout>
      </c:layout>
    </c:title>
    <c:view3D>
      <c:rAngAx val="1"/>
    </c:view3D>
    <c:plotArea>
      <c:layout>
        <c:manualLayout>
          <c:layoutTarget val="inner"/>
          <c:xMode val="edge"/>
          <c:yMode val="edge"/>
          <c:x val="8.6534558180228538E-2"/>
          <c:y val="0.13430555555555557"/>
          <c:w val="0.60592497812773405"/>
          <c:h val="0.74548592884222442"/>
        </c:manualLayout>
      </c:layout>
      <c:bar3DChart>
        <c:barDir val="col"/>
        <c:grouping val="clustered"/>
        <c:ser>
          <c:idx val="0"/>
          <c:order val="0"/>
          <c:tx>
            <c:strRef>
              <c:f>'emplois aidés'!$G$4</c:f>
              <c:strCache>
                <c:ptCount val="1"/>
                <c:pt idx="0">
                  <c:v>Contrat d'accompagnement dans l'Emploi (CAE)</c:v>
                </c:pt>
              </c:strCache>
            </c:strRef>
          </c:tx>
          <c:spPr>
            <a:solidFill>
              <a:srgbClr val="5B4874"/>
            </a:solidFill>
          </c:spPr>
          <c:cat>
            <c:numRef>
              <c:f>'emplois aidés'!$H$3:$L$3</c:f>
              <c:numCache>
                <c:formatCode>General</c:formatCode>
                <c:ptCount val="5"/>
                <c:pt idx="0">
                  <c:v>44</c:v>
                </c:pt>
                <c:pt idx="1">
                  <c:v>49</c:v>
                </c:pt>
                <c:pt idx="2">
                  <c:v>53</c:v>
                </c:pt>
                <c:pt idx="3">
                  <c:v>72</c:v>
                </c:pt>
                <c:pt idx="4">
                  <c:v>85</c:v>
                </c:pt>
              </c:numCache>
            </c:numRef>
          </c:cat>
          <c:val>
            <c:numRef>
              <c:f>'emplois aidés'!$H$4:$L$4</c:f>
              <c:numCache>
                <c:formatCode>General</c:formatCode>
                <c:ptCount val="5"/>
                <c:pt idx="0">
                  <c:v>93</c:v>
                </c:pt>
                <c:pt idx="1">
                  <c:v>116</c:v>
                </c:pt>
                <c:pt idx="2">
                  <c:v>14</c:v>
                </c:pt>
                <c:pt idx="3">
                  <c:v>170</c:v>
                </c:pt>
                <c:pt idx="4">
                  <c:v>118</c:v>
                </c:pt>
              </c:numCache>
            </c:numRef>
          </c:val>
        </c:ser>
        <c:ser>
          <c:idx val="1"/>
          <c:order val="1"/>
          <c:tx>
            <c:strRef>
              <c:f>'emplois aidés'!$G$5</c:f>
              <c:strCache>
                <c:ptCount val="1"/>
                <c:pt idx="0">
                  <c:v>Contrat d'Avenir (CA)</c:v>
                </c:pt>
              </c:strCache>
            </c:strRef>
          </c:tx>
          <c:spPr>
            <a:solidFill>
              <a:srgbClr val="88C050"/>
            </a:solidFill>
          </c:spPr>
          <c:cat>
            <c:numRef>
              <c:f>'emplois aidés'!$H$3:$L$3</c:f>
              <c:numCache>
                <c:formatCode>General</c:formatCode>
                <c:ptCount val="5"/>
                <c:pt idx="0">
                  <c:v>44</c:v>
                </c:pt>
                <c:pt idx="1">
                  <c:v>49</c:v>
                </c:pt>
                <c:pt idx="2">
                  <c:v>53</c:v>
                </c:pt>
                <c:pt idx="3">
                  <c:v>72</c:v>
                </c:pt>
                <c:pt idx="4">
                  <c:v>85</c:v>
                </c:pt>
              </c:numCache>
            </c:numRef>
          </c:cat>
          <c:val>
            <c:numRef>
              <c:f>'emplois aidés'!$H$5:$L$5</c:f>
              <c:numCache>
                <c:formatCode>General</c:formatCode>
                <c:ptCount val="5"/>
                <c:pt idx="0">
                  <c:v>53</c:v>
                </c:pt>
                <c:pt idx="1">
                  <c:v>44</c:v>
                </c:pt>
                <c:pt idx="2">
                  <c:v>10</c:v>
                </c:pt>
                <c:pt idx="3">
                  <c:v>86</c:v>
                </c:pt>
                <c:pt idx="4">
                  <c:v>83</c:v>
                </c:pt>
              </c:numCache>
            </c:numRef>
          </c:val>
        </c:ser>
        <c:ser>
          <c:idx val="2"/>
          <c:order val="2"/>
          <c:tx>
            <c:strRef>
              <c:f>'emplois aidés'!$G$6</c:f>
              <c:strCache>
                <c:ptCount val="1"/>
                <c:pt idx="0">
                  <c:v>Autre emploi aidé</c:v>
                </c:pt>
              </c:strCache>
            </c:strRef>
          </c:tx>
          <c:spPr>
            <a:solidFill>
              <a:srgbClr val="FF9900"/>
            </a:solidFill>
          </c:spPr>
          <c:cat>
            <c:numRef>
              <c:f>'emplois aidés'!$H$3:$L$3</c:f>
              <c:numCache>
                <c:formatCode>General</c:formatCode>
                <c:ptCount val="5"/>
                <c:pt idx="0">
                  <c:v>44</c:v>
                </c:pt>
                <c:pt idx="1">
                  <c:v>49</c:v>
                </c:pt>
                <c:pt idx="2">
                  <c:v>53</c:v>
                </c:pt>
                <c:pt idx="3">
                  <c:v>72</c:v>
                </c:pt>
                <c:pt idx="4">
                  <c:v>85</c:v>
                </c:pt>
              </c:numCache>
            </c:numRef>
          </c:cat>
          <c:val>
            <c:numRef>
              <c:f>'emplois aidés'!$H$6:$L$6</c:f>
              <c:numCache>
                <c:formatCode>General</c:formatCode>
                <c:ptCount val="5"/>
                <c:pt idx="0">
                  <c:v>0</c:v>
                </c:pt>
                <c:pt idx="1">
                  <c:v>0</c:v>
                </c:pt>
                <c:pt idx="2">
                  <c:v>1</c:v>
                </c:pt>
                <c:pt idx="3">
                  <c:v>4</c:v>
                </c:pt>
                <c:pt idx="4">
                  <c:v>0</c:v>
                </c:pt>
              </c:numCache>
            </c:numRef>
          </c:val>
        </c:ser>
        <c:shape val="box"/>
        <c:axId val="97940992"/>
        <c:axId val="97942528"/>
        <c:axId val="0"/>
      </c:bar3DChart>
      <c:catAx>
        <c:axId val="97940992"/>
        <c:scaling>
          <c:orientation val="minMax"/>
        </c:scaling>
        <c:axPos val="b"/>
        <c:numFmt formatCode="General" sourceLinked="1"/>
        <c:majorTickMark val="none"/>
        <c:tickLblPos val="nextTo"/>
        <c:txPr>
          <a:bodyPr/>
          <a:lstStyle/>
          <a:p>
            <a:pPr>
              <a:defRPr sz="1100" b="1">
                <a:latin typeface="Arial Narrow" pitchFamily="34" charset="0"/>
              </a:defRPr>
            </a:pPr>
            <a:endParaRPr lang="fr-FR"/>
          </a:p>
        </c:txPr>
        <c:crossAx val="97942528"/>
        <c:crosses val="autoZero"/>
        <c:auto val="1"/>
        <c:lblAlgn val="ctr"/>
        <c:lblOffset val="100"/>
      </c:catAx>
      <c:valAx>
        <c:axId val="97942528"/>
        <c:scaling>
          <c:orientation val="minMax"/>
        </c:scaling>
        <c:axPos val="l"/>
        <c:majorGridlines/>
        <c:numFmt formatCode="General" sourceLinked="1"/>
        <c:majorTickMark val="none"/>
        <c:tickLblPos val="nextTo"/>
        <c:txPr>
          <a:bodyPr/>
          <a:lstStyle/>
          <a:p>
            <a:pPr>
              <a:defRPr sz="1100">
                <a:latin typeface="Arial Narrow" pitchFamily="34" charset="0"/>
              </a:defRPr>
            </a:pPr>
            <a:endParaRPr lang="fr-FR"/>
          </a:p>
        </c:txPr>
        <c:crossAx val="97940992"/>
        <c:crosses val="autoZero"/>
        <c:crossBetween val="between"/>
      </c:valAx>
    </c:plotArea>
    <c:legend>
      <c:legendPos val="r"/>
      <c:layout>
        <c:manualLayout>
          <c:xMode val="edge"/>
          <c:yMode val="edge"/>
          <c:x val="0.7063484251968507"/>
          <c:y val="0.27019830854476534"/>
          <c:w val="0.27698490813648502"/>
          <c:h val="0.59710301837270341"/>
        </c:manualLayout>
      </c:layout>
      <c:txPr>
        <a:bodyPr/>
        <a:lstStyle/>
        <a:p>
          <a:pPr>
            <a:defRPr sz="1100">
              <a:latin typeface="Arial Narrow" pitchFamily="34" charset="0"/>
            </a:defRPr>
          </a:pPr>
          <a:endParaRPr lang="fr-FR"/>
        </a:p>
      </c:txPr>
    </c:legend>
    <c:plotVisOnly val="1"/>
  </c:chart>
  <c:spPr>
    <a:noFill/>
    <a:ln>
      <a:noFill/>
    </a:ln>
  </c:spPr>
  <c:externalData r:id="rId1"/>
</c:chartSpace>
</file>

<file path=ppt/charts/chart116.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clustered"/>
        <c:ser>
          <c:idx val="0"/>
          <c:order val="0"/>
          <c:spPr>
            <a:solidFill>
              <a:srgbClr val="C00000"/>
            </a:solidFill>
          </c:spPr>
          <c:dLbls>
            <c:txPr>
              <a:bodyPr/>
              <a:lstStyle/>
              <a:p>
                <a:pPr>
                  <a:defRPr b="1">
                    <a:latin typeface="Arial Narrow" pitchFamily="34" charset="0"/>
                  </a:defRPr>
                </a:pPr>
                <a:endParaRPr lang="fr-FR"/>
              </a:p>
            </c:txPr>
            <c:showVal val="1"/>
          </c:dLbls>
          <c:cat>
            <c:strRef>
              <c:f>'Type coll'!$C$41:$I$41</c:f>
              <c:strCache>
                <c:ptCount val="7"/>
                <c:pt idx="0">
                  <c:v>Région et départements</c:v>
                </c:pt>
                <c:pt idx="1">
                  <c:v>Communautés urbaines</c:v>
                </c:pt>
                <c:pt idx="2">
                  <c:v>Communautés d'agglomérations</c:v>
                </c:pt>
                <c:pt idx="3">
                  <c:v>Communautés de communes</c:v>
                </c:pt>
                <c:pt idx="4">
                  <c:v>Communes et établissements communaux</c:v>
                </c:pt>
                <c:pt idx="5">
                  <c:v>Syndicats et autres EPCI</c:v>
                </c:pt>
                <c:pt idx="6">
                  <c:v>SDIS</c:v>
                </c:pt>
              </c:strCache>
            </c:strRef>
          </c:cat>
          <c:val>
            <c:numRef>
              <c:f>'Type coll'!$C$42:$I$42</c:f>
              <c:numCache>
                <c:formatCode>0.0%</c:formatCode>
                <c:ptCount val="7"/>
                <c:pt idx="0">
                  <c:v>5.0146858657496955E-3</c:v>
                </c:pt>
                <c:pt idx="1">
                  <c:v>3.8844379703811644E-3</c:v>
                </c:pt>
                <c:pt idx="2">
                  <c:v>1.2652068126520678E-2</c:v>
                </c:pt>
                <c:pt idx="3">
                  <c:v>9.6429502215272574E-3</c:v>
                </c:pt>
                <c:pt idx="4">
                  <c:v>1.1796821682753273E-2</c:v>
                </c:pt>
                <c:pt idx="5">
                  <c:v>7.3202614379084974E-3</c:v>
                </c:pt>
                <c:pt idx="6">
                  <c:v>0</c:v>
                </c:pt>
              </c:numCache>
            </c:numRef>
          </c:val>
        </c:ser>
        <c:shape val="box"/>
        <c:axId val="97959296"/>
        <c:axId val="98055296"/>
        <c:axId val="0"/>
      </c:bar3DChart>
      <c:catAx>
        <c:axId val="97959296"/>
        <c:scaling>
          <c:orientation val="minMax"/>
        </c:scaling>
        <c:axPos val="b"/>
        <c:tickLblPos val="nextTo"/>
        <c:txPr>
          <a:bodyPr/>
          <a:lstStyle/>
          <a:p>
            <a:pPr>
              <a:defRPr sz="900">
                <a:latin typeface="Arial Narrow" pitchFamily="34" charset="0"/>
              </a:defRPr>
            </a:pPr>
            <a:endParaRPr lang="fr-FR"/>
          </a:p>
        </c:txPr>
        <c:crossAx val="98055296"/>
        <c:crosses val="autoZero"/>
        <c:auto val="1"/>
        <c:lblAlgn val="ctr"/>
        <c:lblOffset val="100"/>
      </c:catAx>
      <c:valAx>
        <c:axId val="98055296"/>
        <c:scaling>
          <c:orientation val="minMax"/>
        </c:scaling>
        <c:axPos val="l"/>
        <c:majorGridlines/>
        <c:numFmt formatCode="0.0%" sourceLinked="1"/>
        <c:tickLblPos val="nextTo"/>
        <c:crossAx val="97959296"/>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600">
                <a:latin typeface="Arial Narrow" pitchFamily="34" charset="0"/>
              </a:defRPr>
            </a:pPr>
            <a:r>
              <a:rPr lang="fr-FR" sz="1600" dirty="0">
                <a:latin typeface="Arial Narrow" pitchFamily="34" charset="0"/>
              </a:rPr>
              <a:t>Part des fonctionnaires et </a:t>
            </a:r>
            <a:r>
              <a:rPr lang="fr-FR" sz="1600" dirty="0" smtClean="0">
                <a:latin typeface="Arial Narrow" pitchFamily="34" charset="0"/>
              </a:rPr>
              <a:t>non-titulaires par </a:t>
            </a:r>
            <a:r>
              <a:rPr lang="fr-FR" sz="1600" dirty="0">
                <a:latin typeface="Arial Narrow" pitchFamily="34" charset="0"/>
              </a:rPr>
              <a:t>type de collectivités</a:t>
            </a:r>
          </a:p>
        </c:rich>
      </c:tx>
      <c:layout/>
    </c:title>
    <c:plotArea>
      <c:layout>
        <c:manualLayout>
          <c:layoutTarget val="inner"/>
          <c:xMode val="edge"/>
          <c:yMode val="edge"/>
          <c:x val="0.1883116883116884"/>
          <c:y val="0.22191780821917809"/>
          <c:w val="0.76948051948051965"/>
          <c:h val="0.28493150684931506"/>
        </c:manualLayout>
      </c:layout>
      <c:barChart>
        <c:barDir val="col"/>
        <c:grouping val="clustered"/>
        <c:ser>
          <c:idx val="0"/>
          <c:order val="0"/>
          <c:tx>
            <c:strRef>
              <c:f>'Analyse YB '!$C$126</c:f>
              <c:strCache>
                <c:ptCount val="1"/>
                <c:pt idx="0">
                  <c:v>Titulaires</c:v>
                </c:pt>
              </c:strCache>
            </c:strRef>
          </c:tx>
          <c:dLbls>
            <c:txPr>
              <a:bodyPr/>
              <a:lstStyle/>
              <a:p>
                <a:pPr>
                  <a:defRPr b="1"/>
                </a:pPr>
                <a:endParaRPr lang="fr-FR"/>
              </a:p>
            </c:txPr>
            <c:showVal val="1"/>
          </c:dLbls>
          <c:cat>
            <c:strRef>
              <c:f>'Analyse YB '!$B$127:$B$137</c:f>
              <c:strCache>
                <c:ptCount val="11"/>
                <c:pt idx="0">
                  <c:v>Région</c:v>
                </c:pt>
                <c:pt idx="1">
                  <c:v>Départements</c:v>
                </c:pt>
                <c:pt idx="2">
                  <c:v>Communes</c:v>
                </c:pt>
                <c:pt idx="3">
                  <c:v>Etablissements communaux (CCAS, CDE)</c:v>
                </c:pt>
                <c:pt idx="4">
                  <c:v>SDIS</c:v>
                </c:pt>
                <c:pt idx="5">
                  <c:v>Communautés urbaines</c:v>
                </c:pt>
                <c:pt idx="6">
                  <c:v>Communautés d'agglomération</c:v>
                </c:pt>
                <c:pt idx="7">
                  <c:v>Communautés de communes</c:v>
                </c:pt>
                <c:pt idx="8">
                  <c:v>Syndicats et autres EPCI</c:v>
                </c:pt>
                <c:pt idx="9">
                  <c:v>OPH</c:v>
                </c:pt>
                <c:pt idx="10">
                  <c:v>CDG et CNFPT</c:v>
                </c:pt>
              </c:strCache>
            </c:strRef>
          </c:cat>
          <c:val>
            <c:numRef>
              <c:f>'Analyse YB '!$E$127:$E$137</c:f>
              <c:numCache>
                <c:formatCode>0.0%</c:formatCode>
                <c:ptCount val="11"/>
                <c:pt idx="0">
                  <c:v>0.9494163424124481</c:v>
                </c:pt>
                <c:pt idx="1">
                  <c:v>0.92652873563218385</c:v>
                </c:pt>
                <c:pt idx="2">
                  <c:v>0.90232441703782262</c:v>
                </c:pt>
                <c:pt idx="3">
                  <c:v>0.79966443875801863</c:v>
                </c:pt>
                <c:pt idx="4">
                  <c:v>0.98526633925197915</c:v>
                </c:pt>
                <c:pt idx="5">
                  <c:v>0.9376062151007527</c:v>
                </c:pt>
                <c:pt idx="6">
                  <c:v>0.88467153284671562</c:v>
                </c:pt>
                <c:pt idx="7">
                  <c:v>0.80327921071911879</c:v>
                </c:pt>
                <c:pt idx="8">
                  <c:v>0.8065755399067045</c:v>
                </c:pt>
                <c:pt idx="9">
                  <c:v>0.98023488971640937</c:v>
                </c:pt>
                <c:pt idx="10">
                  <c:v>0.90566037735849425</c:v>
                </c:pt>
              </c:numCache>
            </c:numRef>
          </c:val>
        </c:ser>
        <c:ser>
          <c:idx val="1"/>
          <c:order val="1"/>
          <c:tx>
            <c:strRef>
              <c:f>'Analyse YB '!$D$126</c:f>
              <c:strCache>
                <c:ptCount val="1"/>
                <c:pt idx="0">
                  <c:v>Non titulaires</c:v>
                </c:pt>
              </c:strCache>
            </c:strRef>
          </c:tx>
          <c:dLbls>
            <c:txPr>
              <a:bodyPr/>
              <a:lstStyle/>
              <a:p>
                <a:pPr>
                  <a:defRPr b="1">
                    <a:solidFill>
                      <a:srgbClr val="002060"/>
                    </a:solidFill>
                  </a:defRPr>
                </a:pPr>
                <a:endParaRPr lang="fr-FR"/>
              </a:p>
            </c:txPr>
            <c:showVal val="1"/>
          </c:dLbls>
          <c:cat>
            <c:strRef>
              <c:f>'Analyse YB '!$B$127:$B$137</c:f>
              <c:strCache>
                <c:ptCount val="11"/>
                <c:pt idx="0">
                  <c:v>Région</c:v>
                </c:pt>
                <c:pt idx="1">
                  <c:v>Départements</c:v>
                </c:pt>
                <c:pt idx="2">
                  <c:v>Communes</c:v>
                </c:pt>
                <c:pt idx="3">
                  <c:v>Etablissements communaux (CCAS, CDE)</c:v>
                </c:pt>
                <c:pt idx="4">
                  <c:v>SDIS</c:v>
                </c:pt>
                <c:pt idx="5">
                  <c:v>Communautés urbaines</c:v>
                </c:pt>
                <c:pt idx="6">
                  <c:v>Communautés d'agglomération</c:v>
                </c:pt>
                <c:pt idx="7">
                  <c:v>Communautés de communes</c:v>
                </c:pt>
                <c:pt idx="8">
                  <c:v>Syndicats et autres EPCI</c:v>
                </c:pt>
                <c:pt idx="9">
                  <c:v>OPH</c:v>
                </c:pt>
                <c:pt idx="10">
                  <c:v>CDG et CNFPT</c:v>
                </c:pt>
              </c:strCache>
            </c:strRef>
          </c:cat>
          <c:val>
            <c:numRef>
              <c:f>'Analyse YB '!$F$127:$F$137</c:f>
              <c:numCache>
                <c:formatCode>0.0%</c:formatCode>
                <c:ptCount val="11"/>
                <c:pt idx="0">
                  <c:v>5.0583657587548923E-2</c:v>
                </c:pt>
                <c:pt idx="1">
                  <c:v>7.3471264367816091E-2</c:v>
                </c:pt>
                <c:pt idx="2">
                  <c:v>9.7675582962177848E-2</c:v>
                </c:pt>
                <c:pt idx="3">
                  <c:v>0.2003355612419816</c:v>
                </c:pt>
                <c:pt idx="4">
                  <c:v>1.4733660748016623E-2</c:v>
                </c:pt>
                <c:pt idx="5">
                  <c:v>6.2393784899248121E-2</c:v>
                </c:pt>
                <c:pt idx="6">
                  <c:v>0.11532846715328467</c:v>
                </c:pt>
                <c:pt idx="7">
                  <c:v>0.19672078928088438</c:v>
                </c:pt>
                <c:pt idx="8">
                  <c:v>0.19342446009329595</c:v>
                </c:pt>
                <c:pt idx="9">
                  <c:v>1.9765110283586497E-2</c:v>
                </c:pt>
                <c:pt idx="10">
                  <c:v>9.4339622641509524E-2</c:v>
                </c:pt>
              </c:numCache>
            </c:numRef>
          </c:val>
        </c:ser>
        <c:gapWidth val="75"/>
        <c:axId val="71741440"/>
        <c:axId val="71742976"/>
      </c:barChart>
      <c:catAx>
        <c:axId val="71741440"/>
        <c:scaling>
          <c:orientation val="minMax"/>
        </c:scaling>
        <c:axPos val="b"/>
        <c:numFmt formatCode="General" sourceLinked="1"/>
        <c:majorTickMark val="none"/>
        <c:tickLblPos val="nextTo"/>
        <c:crossAx val="71742976"/>
        <c:crosses val="autoZero"/>
        <c:auto val="1"/>
        <c:lblAlgn val="ctr"/>
        <c:lblOffset val="100"/>
      </c:catAx>
      <c:valAx>
        <c:axId val="71742976"/>
        <c:scaling>
          <c:orientation val="minMax"/>
          <c:max val="1"/>
          <c:min val="0"/>
        </c:scaling>
        <c:axPos val="l"/>
        <c:majorGridlines/>
        <c:numFmt formatCode="0%" sourceLinked="0"/>
        <c:majorTickMark val="none"/>
        <c:tickLblPos val="nextTo"/>
        <c:spPr>
          <a:ln w="9525">
            <a:noFill/>
          </a:ln>
        </c:spPr>
        <c:crossAx val="71741440"/>
        <c:crosses val="autoZero"/>
        <c:crossBetween val="between"/>
        <c:majorUnit val="0.1"/>
        <c:minorUnit val="4.0000000000000022E-2"/>
      </c:valAx>
    </c:plotArea>
    <c:legend>
      <c:legendPos val="b"/>
      <c:layout/>
      <c:txPr>
        <a:bodyPr/>
        <a:lstStyle/>
        <a:p>
          <a:pPr>
            <a:defRPr sz="1200" b="1">
              <a:latin typeface="Arial Narrow" pitchFamily="34" charset="0"/>
            </a:defRPr>
          </a:pPr>
          <a:endParaRPr lang="fr-FR"/>
        </a:p>
      </c:txPr>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a:latin typeface="Arial Narrow" pitchFamily="34" charset="0"/>
              </a:defRPr>
            </a:pPr>
            <a:r>
              <a:rPr lang="fr-FR" sz="1400" dirty="0">
                <a:latin typeface="Arial Narrow" pitchFamily="34" charset="0"/>
              </a:rPr>
              <a:t>Part fonctionnaires et </a:t>
            </a:r>
            <a:r>
              <a:rPr lang="fr-FR" sz="1400" dirty="0" smtClean="0">
                <a:latin typeface="Arial Narrow" pitchFamily="34" charset="0"/>
              </a:rPr>
              <a:t>non-titulaires </a:t>
            </a:r>
            <a:r>
              <a:rPr lang="fr-FR" sz="1400" dirty="0">
                <a:latin typeface="Arial Narrow" pitchFamily="34" charset="0"/>
              </a:rPr>
              <a:t>/ strate des communes</a:t>
            </a:r>
          </a:p>
        </c:rich>
      </c:tx>
      <c:layout/>
    </c:title>
    <c:view3D>
      <c:depthPercent val="100"/>
      <c:rAngAx val="1"/>
    </c:view3D>
    <c:plotArea>
      <c:layout>
        <c:manualLayout>
          <c:layoutTarget val="inner"/>
          <c:xMode val="edge"/>
          <c:yMode val="edge"/>
          <c:x val="0.14035127795846455"/>
          <c:y val="0.17661734447232905"/>
          <c:w val="0.82456375800597936"/>
          <c:h val="0.67910612733725739"/>
        </c:manualLayout>
      </c:layout>
      <c:bar3DChart>
        <c:barDir val="col"/>
        <c:grouping val="clustered"/>
        <c:ser>
          <c:idx val="0"/>
          <c:order val="0"/>
          <c:tx>
            <c:strRef>
              <c:f>'Analyse YB '!$I$150</c:f>
              <c:strCache>
                <c:ptCount val="1"/>
                <c:pt idx="0">
                  <c:v>Part des fonctionnaires</c:v>
                </c:pt>
              </c:strCache>
            </c:strRef>
          </c:tx>
          <c:dLbls>
            <c:txPr>
              <a:bodyPr/>
              <a:lstStyle/>
              <a:p>
                <a:pPr>
                  <a:defRPr b="1"/>
                </a:pPr>
                <a:endParaRPr lang="fr-FR"/>
              </a:p>
            </c:txPr>
            <c:showVal val="1"/>
          </c:dLbls>
          <c:cat>
            <c:strRef>
              <c:f>'Analyse YB '!$F$151:$F$160</c:f>
              <c:strCache>
                <c:ptCount val="10"/>
                <c:pt idx="0">
                  <c:v>Moins de 500 habitants</c:v>
                </c:pt>
                <c:pt idx="1">
                  <c:v>de 500 à 999 habitants</c:v>
                </c:pt>
                <c:pt idx="2">
                  <c:v>de 1 000 à 1 999 habitants</c:v>
                </c:pt>
                <c:pt idx="3">
                  <c:v>de 2 000 à 3 499 habitants</c:v>
                </c:pt>
                <c:pt idx="4">
                  <c:v>de 3 500 à 4 999 habitants</c:v>
                </c:pt>
                <c:pt idx="5">
                  <c:v>de 5 000 à 9 999 habitants</c:v>
                </c:pt>
                <c:pt idx="6">
                  <c:v>de 10 000 à 19 999 habitants</c:v>
                </c:pt>
                <c:pt idx="7">
                  <c:v>de 20 000 à 49 999 habitants</c:v>
                </c:pt>
                <c:pt idx="8">
                  <c:v>de 50 000 habitants et plus</c:v>
                </c:pt>
                <c:pt idx="9">
                  <c:v>TOTAL</c:v>
                </c:pt>
              </c:strCache>
            </c:strRef>
          </c:cat>
          <c:val>
            <c:numRef>
              <c:f>'Analyse YB '!$I$151:$I$160</c:f>
              <c:numCache>
                <c:formatCode>0.0%</c:formatCode>
                <c:ptCount val="10"/>
                <c:pt idx="0">
                  <c:v>0.80274261603375974</c:v>
                </c:pt>
                <c:pt idx="1">
                  <c:v>0.85995370370370372</c:v>
                </c:pt>
                <c:pt idx="2">
                  <c:v>0.94092439546985063</c:v>
                </c:pt>
                <c:pt idx="3">
                  <c:v>0.94167980184643163</c:v>
                </c:pt>
                <c:pt idx="4">
                  <c:v>0.91244094488188976</c:v>
                </c:pt>
                <c:pt idx="5">
                  <c:v>0.91926572803421847</c:v>
                </c:pt>
                <c:pt idx="6">
                  <c:v>0.91050508930286156</c:v>
                </c:pt>
                <c:pt idx="7">
                  <c:v>0.84343177189409368</c:v>
                </c:pt>
                <c:pt idx="8">
                  <c:v>0.91543294576442102</c:v>
                </c:pt>
                <c:pt idx="9">
                  <c:v>0.90833175175555136</c:v>
                </c:pt>
              </c:numCache>
            </c:numRef>
          </c:val>
        </c:ser>
        <c:ser>
          <c:idx val="1"/>
          <c:order val="1"/>
          <c:tx>
            <c:strRef>
              <c:f>'Analyse YB '!$J$150</c:f>
              <c:strCache>
                <c:ptCount val="1"/>
                <c:pt idx="0">
                  <c:v>Part des non titulaires</c:v>
                </c:pt>
              </c:strCache>
            </c:strRef>
          </c:tx>
          <c:dLbls>
            <c:txPr>
              <a:bodyPr/>
              <a:lstStyle/>
              <a:p>
                <a:pPr>
                  <a:defRPr b="1">
                    <a:solidFill>
                      <a:srgbClr val="002060"/>
                    </a:solidFill>
                  </a:defRPr>
                </a:pPr>
                <a:endParaRPr lang="fr-FR"/>
              </a:p>
            </c:txPr>
            <c:showVal val="1"/>
          </c:dLbls>
          <c:cat>
            <c:strRef>
              <c:f>'Analyse YB '!$F$151:$F$160</c:f>
              <c:strCache>
                <c:ptCount val="10"/>
                <c:pt idx="0">
                  <c:v>Moins de 500 habitants</c:v>
                </c:pt>
                <c:pt idx="1">
                  <c:v>de 500 à 999 habitants</c:v>
                </c:pt>
                <c:pt idx="2">
                  <c:v>de 1 000 à 1 999 habitants</c:v>
                </c:pt>
                <c:pt idx="3">
                  <c:v>de 2 000 à 3 499 habitants</c:v>
                </c:pt>
                <c:pt idx="4">
                  <c:v>de 3 500 à 4 999 habitants</c:v>
                </c:pt>
                <c:pt idx="5">
                  <c:v>de 5 000 à 9 999 habitants</c:v>
                </c:pt>
                <c:pt idx="6">
                  <c:v>de 10 000 à 19 999 habitants</c:v>
                </c:pt>
                <c:pt idx="7">
                  <c:v>de 20 000 à 49 999 habitants</c:v>
                </c:pt>
                <c:pt idx="8">
                  <c:v>de 50 000 habitants et plus</c:v>
                </c:pt>
                <c:pt idx="9">
                  <c:v>TOTAL</c:v>
                </c:pt>
              </c:strCache>
            </c:strRef>
          </c:cat>
          <c:val>
            <c:numRef>
              <c:f>'Analyse YB '!$J$151:$J$160</c:f>
              <c:numCache>
                <c:formatCode>0.0%</c:formatCode>
                <c:ptCount val="10"/>
                <c:pt idx="0">
                  <c:v>0.19725738396624556</c:v>
                </c:pt>
                <c:pt idx="1">
                  <c:v>0.14004629629629775</c:v>
                </c:pt>
                <c:pt idx="2">
                  <c:v>5.9075604530150004E-2</c:v>
                </c:pt>
                <c:pt idx="3">
                  <c:v>5.8320198153569015E-2</c:v>
                </c:pt>
                <c:pt idx="4">
                  <c:v>8.7559055118110268E-2</c:v>
                </c:pt>
                <c:pt idx="5">
                  <c:v>8.0734271965781507E-2</c:v>
                </c:pt>
                <c:pt idx="6">
                  <c:v>8.9494910697138497E-2</c:v>
                </c:pt>
                <c:pt idx="7">
                  <c:v>0.15656822810590726</c:v>
                </c:pt>
                <c:pt idx="8">
                  <c:v>8.4567054235574507E-2</c:v>
                </c:pt>
                <c:pt idx="9">
                  <c:v>9.1668248244448705E-2</c:v>
                </c:pt>
              </c:numCache>
            </c:numRef>
          </c:val>
        </c:ser>
        <c:gapWidth val="75"/>
        <c:shape val="box"/>
        <c:axId val="71318912"/>
        <c:axId val="71353472"/>
        <c:axId val="0"/>
      </c:bar3DChart>
      <c:catAx>
        <c:axId val="71318912"/>
        <c:scaling>
          <c:orientation val="minMax"/>
        </c:scaling>
        <c:axPos val="b"/>
        <c:numFmt formatCode="General" sourceLinked="1"/>
        <c:majorTickMark val="none"/>
        <c:tickLblPos val="nextTo"/>
        <c:txPr>
          <a:bodyPr/>
          <a:lstStyle/>
          <a:p>
            <a:pPr>
              <a:defRPr sz="700" b="1"/>
            </a:pPr>
            <a:endParaRPr lang="fr-FR"/>
          </a:p>
        </c:txPr>
        <c:crossAx val="71353472"/>
        <c:crosses val="autoZero"/>
        <c:auto val="1"/>
        <c:lblAlgn val="ctr"/>
        <c:lblOffset val="100"/>
      </c:catAx>
      <c:valAx>
        <c:axId val="71353472"/>
        <c:scaling>
          <c:orientation val="minMax"/>
        </c:scaling>
        <c:axPos val="l"/>
        <c:majorGridlines/>
        <c:numFmt formatCode="0.0%" sourceLinked="1"/>
        <c:majorTickMark val="none"/>
        <c:tickLblPos val="nextTo"/>
        <c:spPr>
          <a:ln w="9525">
            <a:noFill/>
          </a:ln>
        </c:spPr>
        <c:txPr>
          <a:bodyPr/>
          <a:lstStyle/>
          <a:p>
            <a:pPr>
              <a:defRPr sz="800"/>
            </a:pPr>
            <a:endParaRPr lang="fr-FR"/>
          </a:p>
        </c:txPr>
        <c:crossAx val="71318912"/>
        <c:crosses val="autoZero"/>
        <c:crossBetween val="between"/>
      </c:valAx>
      <c:spPr>
        <a:noFill/>
        <a:ln w="25400">
          <a:noFill/>
        </a:ln>
      </c:spPr>
    </c:plotArea>
    <c:legend>
      <c:legendPos val="b"/>
      <c:layout>
        <c:manualLayout>
          <c:xMode val="edge"/>
          <c:yMode val="edge"/>
          <c:x val="0.25462455390755812"/>
          <c:y val="7.9533719185301874E-2"/>
          <c:w val="0.51422113372046907"/>
          <c:h val="5.1316606766547097E-2"/>
        </c:manualLayout>
      </c:layout>
    </c:legend>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a:latin typeface="Arial Narrow" pitchFamily="34" charset="0"/>
              </a:defRPr>
            </a:pPr>
            <a:r>
              <a:rPr lang="en-US" sz="1400" dirty="0">
                <a:latin typeface="Arial Narrow" pitchFamily="34" charset="0"/>
              </a:rPr>
              <a:t>Répartition des </a:t>
            </a:r>
            <a:r>
              <a:rPr lang="en-US" sz="1400" dirty="0" smtClean="0">
                <a:latin typeface="Arial Narrow" pitchFamily="34" charset="0"/>
              </a:rPr>
              <a:t>communes</a:t>
            </a:r>
          </a:p>
          <a:p>
            <a:pPr>
              <a:defRPr sz="1400">
                <a:latin typeface="Arial Narrow" pitchFamily="34" charset="0"/>
              </a:defRPr>
            </a:pPr>
            <a:r>
              <a:rPr lang="en-US" sz="1400" dirty="0" smtClean="0">
                <a:latin typeface="Arial Narrow" pitchFamily="34" charset="0"/>
              </a:rPr>
              <a:t> </a:t>
            </a:r>
            <a:r>
              <a:rPr lang="en-US" sz="1400" dirty="0">
                <a:latin typeface="Arial Narrow" pitchFamily="34" charset="0"/>
              </a:rPr>
              <a:t>par strate</a:t>
            </a:r>
          </a:p>
        </c:rich>
      </c:tx>
      <c:layout>
        <c:manualLayout>
          <c:xMode val="edge"/>
          <c:yMode val="edge"/>
          <c:x val="0.42100599933340749"/>
          <c:y val="0"/>
        </c:manualLayout>
      </c:layout>
    </c:title>
    <c:view3D>
      <c:depthPercent val="100"/>
      <c:rAngAx val="1"/>
    </c:view3D>
    <c:plotArea>
      <c:layout>
        <c:manualLayout>
          <c:layoutTarget val="inner"/>
          <c:xMode val="edge"/>
          <c:yMode val="edge"/>
          <c:x val="0.40389972144846797"/>
          <c:y val="0.18790516576796981"/>
          <c:w val="0.55153203342618384"/>
          <c:h val="0.48596163560681432"/>
        </c:manualLayout>
      </c:layout>
      <c:bar3DChart>
        <c:barDir val="col"/>
        <c:grouping val="clustered"/>
        <c:ser>
          <c:idx val="0"/>
          <c:order val="0"/>
          <c:tx>
            <c:strRef>
              <c:f>'Analyse YB '!$E$32:$E$40</c:f>
              <c:strCache>
                <c:ptCount val="1"/>
                <c:pt idx="0">
                  <c:v>406 371 331 213 74 65 25 7 7</c:v>
                </c:pt>
              </c:strCache>
            </c:strRef>
          </c:tx>
          <c:spPr>
            <a:solidFill>
              <a:srgbClr val="FF9900"/>
            </a:solidFill>
          </c:spPr>
          <c:dLbls>
            <c:txPr>
              <a:bodyPr/>
              <a:lstStyle/>
              <a:p>
                <a:pPr>
                  <a:defRPr b="1"/>
                </a:pPr>
                <a:endParaRPr lang="fr-FR"/>
              </a:p>
            </c:txPr>
            <c:showVal val="1"/>
          </c:dLbls>
          <c:cat>
            <c:strRef>
              <c:f>'Analyse YB '!$B$32:$B$40</c:f>
              <c:strCache>
                <c:ptCount val="9"/>
                <c:pt idx="0">
                  <c:v>Moins de 500 habitants</c:v>
                </c:pt>
                <c:pt idx="1">
                  <c:v>de 500 à 999 habitants</c:v>
                </c:pt>
                <c:pt idx="2">
                  <c:v>de 1 000 à 1 999 habitants</c:v>
                </c:pt>
                <c:pt idx="3">
                  <c:v>de 2 000 à 3 499 habitants</c:v>
                </c:pt>
                <c:pt idx="4">
                  <c:v>de 3 500 à 4 999 habitants</c:v>
                </c:pt>
                <c:pt idx="5">
                  <c:v>de 5 000 à 9 999 habitants</c:v>
                </c:pt>
                <c:pt idx="6">
                  <c:v>de 10 000 à 19 999 habitants</c:v>
                </c:pt>
                <c:pt idx="7">
                  <c:v>de 20 000 à 49 999 habitants</c:v>
                </c:pt>
                <c:pt idx="8">
                  <c:v>de 50 000 habitants et plus</c:v>
                </c:pt>
              </c:strCache>
            </c:strRef>
          </c:cat>
          <c:val>
            <c:numRef>
              <c:f>'Analyse YB '!$E$32:$E$40</c:f>
              <c:numCache>
                <c:formatCode>General</c:formatCode>
                <c:ptCount val="9"/>
                <c:pt idx="0">
                  <c:v>406</c:v>
                </c:pt>
                <c:pt idx="1">
                  <c:v>371</c:v>
                </c:pt>
                <c:pt idx="2">
                  <c:v>331</c:v>
                </c:pt>
                <c:pt idx="3">
                  <c:v>213</c:v>
                </c:pt>
                <c:pt idx="4">
                  <c:v>74</c:v>
                </c:pt>
                <c:pt idx="5">
                  <c:v>65</c:v>
                </c:pt>
                <c:pt idx="6">
                  <c:v>25</c:v>
                </c:pt>
                <c:pt idx="7" formatCode="0">
                  <c:v>7</c:v>
                </c:pt>
                <c:pt idx="8">
                  <c:v>7</c:v>
                </c:pt>
              </c:numCache>
            </c:numRef>
          </c:val>
        </c:ser>
        <c:shape val="box"/>
        <c:axId val="72046080"/>
        <c:axId val="72047616"/>
        <c:axId val="0"/>
      </c:bar3DChart>
      <c:catAx>
        <c:axId val="72046080"/>
        <c:scaling>
          <c:orientation val="minMax"/>
        </c:scaling>
        <c:axPos val="b"/>
        <c:numFmt formatCode="General" sourceLinked="1"/>
        <c:tickLblPos val="nextTo"/>
        <c:txPr>
          <a:bodyPr/>
          <a:lstStyle/>
          <a:p>
            <a:pPr>
              <a:defRPr sz="700"/>
            </a:pPr>
            <a:endParaRPr lang="fr-FR"/>
          </a:p>
        </c:txPr>
        <c:crossAx val="72047616"/>
        <c:crosses val="autoZero"/>
        <c:auto val="1"/>
        <c:lblAlgn val="ctr"/>
        <c:lblOffset val="100"/>
      </c:catAx>
      <c:valAx>
        <c:axId val="72047616"/>
        <c:scaling>
          <c:orientation val="minMax"/>
        </c:scaling>
        <c:axPos val="l"/>
        <c:majorGridlines/>
        <c:numFmt formatCode="General" sourceLinked="1"/>
        <c:tickLblPos val="nextTo"/>
        <c:txPr>
          <a:bodyPr/>
          <a:lstStyle/>
          <a:p>
            <a:pPr>
              <a:defRPr sz="700"/>
            </a:pPr>
            <a:endParaRPr lang="fr-FR"/>
          </a:p>
        </c:txPr>
        <c:crossAx val="72046080"/>
        <c:crosses val="autoZero"/>
        <c:crossBetween val="between"/>
      </c:valAx>
      <c:spPr>
        <a:noFill/>
        <a:ln w="25400">
          <a:noFill/>
        </a:ln>
      </c:spPr>
    </c:plotArea>
    <c:plotVisOnly val="1"/>
    <c:dispBlanksAs val="gap"/>
  </c:chart>
  <c:txPr>
    <a:bodyPr/>
    <a:lstStyle/>
    <a:p>
      <a:pPr>
        <a:defRPr sz="800"/>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FR"/>
  <c:style val="40"/>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Narrow"/>
                <a:ea typeface="Arial Narrow"/>
                <a:cs typeface="Arial Narrow"/>
              </a:defRPr>
            </a:pPr>
            <a:r>
              <a:rPr lang="fr-FR" sz="1200" dirty="0"/>
              <a:t>Taux de retour des bilans sociaux </a:t>
            </a:r>
            <a:r>
              <a:rPr lang="fr-FR" sz="1200" dirty="0" smtClean="0"/>
              <a:t> par </a:t>
            </a:r>
            <a:r>
              <a:rPr lang="fr-FR" sz="1200" dirty="0" smtClean="0"/>
              <a:t>département</a:t>
            </a:r>
            <a:endParaRPr lang="fr-FR" sz="1200" dirty="0"/>
          </a:p>
        </c:rich>
      </c:tx>
      <c:layout>
        <c:manualLayout>
          <c:xMode val="edge"/>
          <c:yMode val="edge"/>
          <c:x val="0.19743563455937438"/>
          <c:y val="0"/>
        </c:manualLayout>
      </c:layout>
      <c:spPr>
        <a:ln w="9525">
          <a:noFill/>
        </a:ln>
      </c:spPr>
    </c:title>
    <c:view3D>
      <c:depthPercent val="100"/>
      <c:rAngAx val="1"/>
    </c:view3D>
    <c:sideWall>
      <c:spPr>
        <a:noFill/>
      </c:spPr>
    </c:sideWall>
    <c:backWall>
      <c:spPr>
        <a:noFill/>
      </c:spPr>
    </c:backWall>
    <c:plotArea>
      <c:layout>
        <c:manualLayout>
          <c:layoutTarget val="inner"/>
          <c:xMode val="edge"/>
          <c:yMode val="edge"/>
          <c:x val="5.6239141411156809E-2"/>
          <c:y val="0.1953391661009547"/>
          <c:w val="0.86482178652423236"/>
          <c:h val="0.69279227530156862"/>
        </c:manualLayout>
      </c:layout>
      <c:bar3DChart>
        <c:barDir val="bar"/>
        <c:grouping val="stacked"/>
        <c:ser>
          <c:idx val="0"/>
          <c:order val="0"/>
          <c:spPr>
            <a:solidFill>
              <a:srgbClr val="AF2011"/>
            </a:solidFill>
          </c:spPr>
          <c:dLbls>
            <c:dLbl>
              <c:idx val="0"/>
              <c:layout>
                <c:manualLayout>
                  <c:x val="0.38161614069300731"/>
                  <c:y val="-1.5002606249343313E-3"/>
                </c:manualLayout>
              </c:layout>
              <c:showVal val="1"/>
            </c:dLbl>
            <c:dLbl>
              <c:idx val="1"/>
              <c:layout>
                <c:manualLayout>
                  <c:x val="0.37485632873501573"/>
                  <c:y val="-3.2870219453131212E-2"/>
                </c:manualLayout>
              </c:layout>
              <c:showVal val="1"/>
            </c:dLbl>
            <c:dLbl>
              <c:idx val="2"/>
              <c:layout>
                <c:manualLayout>
                  <c:x val="0.38193779592071125"/>
                  <c:y val="-2.8603119709807296E-2"/>
                </c:manualLayout>
              </c:layout>
              <c:showVal val="1"/>
            </c:dLbl>
            <c:dLbl>
              <c:idx val="3"/>
              <c:layout>
                <c:manualLayout>
                  <c:x val="0.27559481657933421"/>
                  <c:y val="-1.3337027122948145E-4"/>
                </c:manualLayout>
              </c:layout>
              <c:showVal val="1"/>
            </c:dLbl>
            <c:dLbl>
              <c:idx val="4"/>
              <c:layout>
                <c:manualLayout>
                  <c:x val="0.21652308662152844"/>
                  <c:y val="-1.2168009983242111E-2"/>
                </c:manualLayout>
              </c:layout>
              <c:showVal val="1"/>
            </c:dLbl>
            <c:numFmt formatCode="0%" sourceLinked="0"/>
            <c:txPr>
              <a:bodyPr/>
              <a:lstStyle/>
              <a:p>
                <a:pPr>
                  <a:defRPr sz="1100" b="1">
                    <a:latin typeface="Arial Narrow" pitchFamily="34" charset="0"/>
                  </a:defRPr>
                </a:pPr>
                <a:endParaRPr lang="fr-FR"/>
              </a:p>
            </c:txPr>
            <c:showVal val="1"/>
          </c:dLbls>
          <c:cat>
            <c:strRef>
              <c:f>'Analyse YB '!$B$178:$B$182</c:f>
              <c:strCache>
                <c:ptCount val="5"/>
                <c:pt idx="0">
                  <c:v>Loire-Atlantique</c:v>
                </c:pt>
                <c:pt idx="1">
                  <c:v>Vendée</c:v>
                </c:pt>
                <c:pt idx="2">
                  <c:v>Sarthe</c:v>
                </c:pt>
                <c:pt idx="3">
                  <c:v>Maine-et-Loire</c:v>
                </c:pt>
                <c:pt idx="4">
                  <c:v>Mayenne</c:v>
                </c:pt>
              </c:strCache>
            </c:strRef>
          </c:cat>
          <c:val>
            <c:numRef>
              <c:f>'Analyse YB '!$C$178:$C$182</c:f>
              <c:numCache>
                <c:formatCode>0.0%</c:formatCode>
                <c:ptCount val="5"/>
                <c:pt idx="0">
                  <c:v>0.88235294117647056</c:v>
                </c:pt>
                <c:pt idx="1">
                  <c:v>0.84267241379311908</c:v>
                </c:pt>
                <c:pt idx="2">
                  <c:v>0.8283582089552235</c:v>
                </c:pt>
                <c:pt idx="3">
                  <c:v>0.57490636704119868</c:v>
                </c:pt>
                <c:pt idx="4">
                  <c:v>0.45345345345345345</c:v>
                </c:pt>
              </c:numCache>
            </c:numRef>
          </c:val>
        </c:ser>
        <c:gapWidth val="75"/>
        <c:shape val="pyramid"/>
        <c:axId val="74431488"/>
        <c:axId val="74437376"/>
        <c:axId val="0"/>
      </c:bar3DChart>
      <c:catAx>
        <c:axId val="74431488"/>
        <c:scaling>
          <c:orientation val="minMax"/>
        </c:scaling>
        <c:delete val="1"/>
        <c:axPos val="l"/>
        <c:tickLblPos val="none"/>
        <c:crossAx val="74437376"/>
        <c:crosses val="autoZero"/>
        <c:auto val="1"/>
        <c:lblAlgn val="ctr"/>
        <c:lblOffset val="100"/>
      </c:catAx>
      <c:valAx>
        <c:axId val="74437376"/>
        <c:scaling>
          <c:orientation val="minMax"/>
        </c:scaling>
        <c:axPos val="b"/>
        <c:majorGridlines/>
        <c:numFmt formatCode="0.0%" sourceLinked="1"/>
        <c:majorTickMark val="none"/>
        <c:tickLblPos val="nextTo"/>
        <c:txPr>
          <a:bodyPr rot="0" vert="horz"/>
          <a:lstStyle/>
          <a:p>
            <a:pPr>
              <a:defRPr sz="1000" b="0" i="0" u="none" strike="noStrike" baseline="0">
                <a:solidFill>
                  <a:srgbClr val="000000"/>
                </a:solidFill>
                <a:latin typeface="Arial Narrow" pitchFamily="34" charset="0"/>
                <a:ea typeface="Calibri"/>
                <a:cs typeface="Calibri"/>
              </a:defRPr>
            </a:pPr>
            <a:endParaRPr lang="fr-FR"/>
          </a:p>
        </c:txPr>
        <c:crossAx val="74431488"/>
        <c:crosses val="autoZero"/>
        <c:crossBetween val="between"/>
      </c:valAx>
      <c:spPr>
        <a:noFill/>
        <a:ln w="25400">
          <a:noFill/>
        </a:ln>
      </c:spPr>
    </c:plotArea>
    <c:plotVisOnly val="1"/>
    <c:dispBlanksAs val="gap"/>
  </c:chart>
  <c:spPr>
    <a:noFill/>
    <a:ln>
      <a:noFill/>
    </a:ln>
  </c:spPr>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FR"/>
  <c:style val="8"/>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Calibri"/>
                <a:ea typeface="Calibri"/>
                <a:cs typeface="Calibri"/>
              </a:defRPr>
            </a:pPr>
            <a:r>
              <a:rPr lang="fr-FR" sz="1200" dirty="0">
                <a:latin typeface="Arial Narrow" pitchFamily="34" charset="0"/>
              </a:rPr>
              <a:t>Périmètre réel en </a:t>
            </a:r>
            <a:r>
              <a:rPr lang="fr-FR" sz="1200" dirty="0">
                <a:latin typeface="Arial Narrow" pitchFamily="34" charset="0"/>
                <a:cs typeface="Arial" pitchFamily="34" charset="0"/>
              </a:rPr>
              <a:t>nombre</a:t>
            </a:r>
            <a:r>
              <a:rPr lang="fr-FR" sz="1200" dirty="0">
                <a:latin typeface="Arial Narrow" pitchFamily="34" charset="0"/>
              </a:rPr>
              <a:t> de collectivités = 3/4</a:t>
            </a:r>
          </a:p>
        </c:rich>
      </c:tx>
      <c:layout/>
      <c:spPr>
        <a:ln>
          <a:noFill/>
        </a:ln>
      </c:spPr>
    </c:title>
    <c:view3D>
      <c:depthPercent val="100"/>
      <c:rAngAx val="1"/>
    </c:view3D>
    <c:plotArea>
      <c:layout/>
      <c:bar3DChart>
        <c:barDir val="col"/>
        <c:grouping val="clustered"/>
        <c:ser>
          <c:idx val="0"/>
          <c:order val="0"/>
          <c:spPr>
            <a:solidFill>
              <a:schemeClr val="accent6">
                <a:lumMod val="60000"/>
                <a:lumOff val="40000"/>
              </a:schemeClr>
            </a:solidFill>
          </c:spPr>
          <c:dLbls>
            <c:dLbl>
              <c:idx val="0"/>
              <c:layout>
                <c:manualLayout>
                  <c:x val="4.1580041580041575E-2"/>
                  <c:y val="0.2895441660704664"/>
                </c:manualLayout>
              </c:layout>
              <c:tx>
                <c:rich>
                  <a:bodyPr/>
                  <a:lstStyle/>
                  <a:p>
                    <a:pPr>
                      <a:defRPr sz="1000" b="1" i="0" u="none" strike="noStrike" baseline="0">
                        <a:solidFill>
                          <a:schemeClr val="bg1"/>
                        </a:solidFill>
                        <a:latin typeface="Calibri"/>
                        <a:ea typeface="Calibri"/>
                        <a:cs typeface="Calibri"/>
                      </a:defRPr>
                    </a:pPr>
                    <a:r>
                      <a:rPr lang="fr-FR" dirty="0">
                        <a:solidFill>
                          <a:schemeClr val="bg1"/>
                        </a:solidFill>
                      </a:rPr>
                      <a:t>Collectivités ayant retourné leur BS = 1. 583</a:t>
                    </a:r>
                  </a:p>
                </c:rich>
              </c:tx>
              <c:spPr/>
            </c:dLbl>
            <c:dLbl>
              <c:idx val="1"/>
              <c:layout>
                <c:manualLayout>
                  <c:x val="6.0984060984060985E-2"/>
                  <c:y val="0.24818071377468087"/>
                </c:manualLayout>
              </c:layout>
              <c:tx>
                <c:rich>
                  <a:bodyPr/>
                  <a:lstStyle/>
                  <a:p>
                    <a:pPr>
                      <a:defRPr sz="1000" b="1" i="0" u="none" strike="noStrike" baseline="0">
                        <a:solidFill>
                          <a:schemeClr val="bg1"/>
                        </a:solidFill>
                        <a:latin typeface="Calibri"/>
                        <a:ea typeface="Calibri"/>
                        <a:cs typeface="Calibri"/>
                      </a:defRPr>
                    </a:pPr>
                    <a:r>
                      <a:rPr lang="fr-FR" dirty="0">
                        <a:solidFill>
                          <a:schemeClr val="bg1"/>
                        </a:solidFill>
                      </a:rPr>
                      <a:t>Total collectivités = 2.204</a:t>
                    </a:r>
                  </a:p>
                </c:rich>
              </c:tx>
              <c:spPr/>
            </c:dLbl>
            <c:txPr>
              <a:bodyPr/>
              <a:lstStyle/>
              <a:p>
                <a:pPr>
                  <a:defRPr sz="1000" b="0" i="0" u="none" strike="noStrike" baseline="0">
                    <a:solidFill>
                      <a:schemeClr val="bg1"/>
                    </a:solidFill>
                    <a:latin typeface="Calibri"/>
                    <a:ea typeface="Calibri"/>
                    <a:cs typeface="Calibri"/>
                  </a:defRPr>
                </a:pPr>
                <a:endParaRPr lang="fr-FR"/>
              </a:p>
            </c:txPr>
            <c:showVal val="1"/>
          </c:dLbls>
          <c:val>
            <c:numRef>
              <c:f>'Analyse YB '!$C$174:$D$174</c:f>
              <c:numCache>
                <c:formatCode>#,##0</c:formatCode>
                <c:ptCount val="2"/>
                <c:pt idx="0">
                  <c:v>1593</c:v>
                </c:pt>
                <c:pt idx="1">
                  <c:v>2207</c:v>
                </c:pt>
              </c:numCache>
            </c:numRef>
          </c:val>
        </c:ser>
        <c:gapWidth val="0"/>
        <c:gapDepth val="0"/>
        <c:shape val="cylinder"/>
        <c:axId val="73242112"/>
        <c:axId val="73243648"/>
        <c:axId val="0"/>
      </c:bar3DChart>
      <c:catAx>
        <c:axId val="73242112"/>
        <c:scaling>
          <c:orientation val="minMax"/>
        </c:scaling>
        <c:delete val="1"/>
        <c:axPos val="b"/>
        <c:tickLblPos val="none"/>
        <c:crossAx val="73243648"/>
        <c:crosses val="autoZero"/>
        <c:auto val="1"/>
        <c:lblAlgn val="ctr"/>
        <c:lblOffset val="100"/>
      </c:catAx>
      <c:valAx>
        <c:axId val="73243648"/>
        <c:scaling>
          <c:orientation val="minMax"/>
        </c:scaling>
        <c:axPos val="l"/>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73242112"/>
        <c:crosses val="autoZero"/>
        <c:crossBetween val="between"/>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fr-FR"/>
  <c:style val="24"/>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Narrow" pitchFamily="34" charset="0"/>
                <a:ea typeface="Calibri"/>
                <a:cs typeface="Calibri"/>
              </a:defRPr>
            </a:pPr>
            <a:r>
              <a:rPr lang="fr-FR" sz="1200" dirty="0">
                <a:latin typeface="Arial Narrow" pitchFamily="34" charset="0"/>
              </a:rPr>
              <a:t>Périmètre réel en nombre d'agents</a:t>
            </a:r>
          </a:p>
        </c:rich>
      </c:tx>
      <c:layout/>
      <c:spPr>
        <a:ln>
          <a:noFill/>
        </a:ln>
      </c:spPr>
    </c:title>
    <c:plotArea>
      <c:layout>
        <c:manualLayout>
          <c:layoutTarget val="inner"/>
          <c:xMode val="edge"/>
          <c:yMode val="edge"/>
          <c:x val="8.1996434937611426E-2"/>
          <c:y val="0.19444444444444858"/>
          <c:w val="0.75757575757576689"/>
          <c:h val="0.652777777777787"/>
        </c:manualLayout>
      </c:layout>
      <c:areaChart>
        <c:grouping val="standard"/>
        <c:ser>
          <c:idx val="0"/>
          <c:order val="0"/>
          <c:spPr>
            <a:solidFill>
              <a:schemeClr val="accent5">
                <a:lumMod val="75000"/>
              </a:schemeClr>
            </a:solidFill>
          </c:spPr>
          <c:dLbls>
            <c:dLbl>
              <c:idx val="0"/>
              <c:layout>
                <c:manualLayout>
                  <c:x val="5.8916350049273834E-2"/>
                  <c:y val="-0.34291472112727261"/>
                </c:manualLayout>
              </c:layout>
              <c:spPr/>
              <c:txPr>
                <a:bodyPr/>
                <a:lstStyle/>
                <a:p>
                  <a:pPr>
                    <a:defRPr b="1"/>
                  </a:pPr>
                  <a:endParaRPr lang="fr-FR"/>
                </a:p>
              </c:txPr>
              <c:showVal val="1"/>
            </c:dLbl>
            <c:dLbl>
              <c:idx val="1"/>
              <c:layout>
                <c:manualLayout>
                  <c:x val="-6.1721890527810526E-2"/>
                  <c:y val="-0.30660610359614182"/>
                </c:manualLayout>
              </c:layout>
              <c:spPr/>
              <c:txPr>
                <a:bodyPr/>
                <a:lstStyle/>
                <a:p>
                  <a:pPr>
                    <a:defRPr b="1"/>
                  </a:pPr>
                  <a:endParaRPr lang="fr-FR"/>
                </a:p>
              </c:txPr>
              <c:showVal val="1"/>
            </c:dLbl>
            <c:showVal val="1"/>
          </c:dLbls>
          <c:cat>
            <c:strRef>
              <c:f>'Analyse YB '!$B$190:$B$191</c:f>
              <c:strCache>
                <c:ptCount val="2"/>
                <c:pt idx="0">
                  <c:v>Nombre d'agents</c:v>
                </c:pt>
                <c:pt idx="1">
                  <c:v>Nombre d'agents / BS transmis</c:v>
                </c:pt>
              </c:strCache>
            </c:strRef>
          </c:cat>
          <c:val>
            <c:numRef>
              <c:f>'Analyse YB '!$C$190:$C$191</c:f>
              <c:numCache>
                <c:formatCode>#,##0</c:formatCode>
                <c:ptCount val="2"/>
                <c:pt idx="0">
                  <c:v>83790.418452538695</c:v>
                </c:pt>
                <c:pt idx="1">
                  <c:v>72746</c:v>
                </c:pt>
              </c:numCache>
            </c:numRef>
          </c:val>
        </c:ser>
        <c:axId val="74452352"/>
        <c:axId val="74482816"/>
      </c:areaChart>
      <c:catAx>
        <c:axId val="74452352"/>
        <c:scaling>
          <c:orientation val="minMax"/>
        </c:scaling>
        <c:axPos val="b"/>
        <c:numFmt formatCode="General" sourceLinked="1"/>
        <c:majorTickMark val="none"/>
        <c:tickLblPos val="nextTo"/>
        <c:txPr>
          <a:bodyPr rot="0" vert="horz"/>
          <a:lstStyle/>
          <a:p>
            <a:pPr>
              <a:defRPr sz="900" b="0" i="0" u="none" strike="noStrike" baseline="0">
                <a:solidFill>
                  <a:srgbClr val="000000"/>
                </a:solidFill>
                <a:latin typeface="Arial Narrow" pitchFamily="34" charset="0"/>
                <a:ea typeface="Calibri"/>
                <a:cs typeface="Calibri"/>
              </a:defRPr>
            </a:pPr>
            <a:endParaRPr lang="fr-FR"/>
          </a:p>
        </c:txPr>
        <c:crossAx val="74482816"/>
        <c:crosses val="autoZero"/>
        <c:auto val="1"/>
        <c:lblAlgn val="ctr"/>
        <c:lblOffset val="100"/>
      </c:catAx>
      <c:valAx>
        <c:axId val="74482816"/>
        <c:scaling>
          <c:orientation val="minMax"/>
          <c:max val="85000"/>
          <c:min val="0"/>
        </c:scaling>
        <c:axPos val="l"/>
        <c:majorGridlines/>
        <c:numFmt formatCode="#,##0" sourceLinked="1"/>
        <c:majorTickMark val="none"/>
        <c:tickLblPos val="nextTo"/>
        <c:txPr>
          <a:bodyPr rot="0" vert="horz"/>
          <a:lstStyle/>
          <a:p>
            <a:pPr>
              <a:defRPr sz="1000" b="0" i="0" u="none" strike="noStrike" baseline="0">
                <a:solidFill>
                  <a:srgbClr val="000000"/>
                </a:solidFill>
                <a:latin typeface="Arial Narrow" pitchFamily="34" charset="0"/>
                <a:ea typeface="Calibri"/>
                <a:cs typeface="Calibri"/>
              </a:defRPr>
            </a:pPr>
            <a:endParaRPr lang="fr-FR"/>
          </a:p>
        </c:txPr>
        <c:crossAx val="74452352"/>
        <c:crosses val="autoZero"/>
        <c:crossBetween val="midCat"/>
        <c:majorUnit val="10000"/>
      </c:valAx>
    </c:plotArea>
    <c:plotVisOnly val="1"/>
    <c:dispBlanksAs val="zero"/>
  </c:chart>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u="sng"/>
            </a:pPr>
            <a:r>
              <a:rPr lang="fr-FR" sz="1400" u="none" dirty="0">
                <a:latin typeface="Arial Narrow" pitchFamily="34" charset="0"/>
              </a:rPr>
              <a:t>Collectivités d'appartenance des </a:t>
            </a:r>
            <a:r>
              <a:rPr lang="fr-FR" sz="1400" u="none" dirty="0" smtClean="0">
                <a:latin typeface="Arial Narrow" pitchFamily="34" charset="0"/>
              </a:rPr>
              <a:t>agents</a:t>
            </a:r>
          </a:p>
          <a:p>
            <a:pPr>
              <a:defRPr sz="1400" u="sng"/>
            </a:pPr>
            <a:r>
              <a:rPr lang="fr-FR" sz="1400" u="none" dirty="0" smtClean="0">
                <a:latin typeface="Arial Narrow" pitchFamily="34" charset="0"/>
              </a:rPr>
              <a:t> </a:t>
            </a:r>
            <a:r>
              <a:rPr lang="fr-FR" sz="1400" u="none" dirty="0">
                <a:latin typeface="Arial Narrow" pitchFamily="34" charset="0"/>
              </a:rPr>
              <a:t>sur </a:t>
            </a:r>
            <a:r>
              <a:rPr lang="fr-FR" sz="1400" u="none" dirty="0" smtClean="0">
                <a:latin typeface="Arial Narrow" pitchFamily="34" charset="0"/>
              </a:rPr>
              <a:t>emplois permanents (région Pays de la Loire)</a:t>
            </a:r>
            <a:endParaRPr lang="fr-FR" sz="1400" u="none" dirty="0">
              <a:latin typeface="Arial Narrow" pitchFamily="34" charset="0"/>
            </a:endParaRPr>
          </a:p>
          <a:p>
            <a:pPr>
              <a:defRPr sz="1400" u="sng"/>
            </a:pPr>
            <a:endParaRPr lang="fr-FR" sz="1400" u="sng" dirty="0"/>
          </a:p>
        </c:rich>
      </c:tx>
      <c:layout/>
    </c:title>
    <c:view3D>
      <c:rAngAx val="1"/>
    </c:view3D>
    <c:plotArea>
      <c:layout>
        <c:manualLayout>
          <c:layoutTarget val="inner"/>
          <c:xMode val="edge"/>
          <c:yMode val="edge"/>
          <c:x val="0.40265805461966681"/>
          <c:y val="0.15166469048552444"/>
          <c:w val="0.56759554779258092"/>
          <c:h val="0.80515399994312553"/>
        </c:manualLayout>
      </c:layout>
      <c:bar3DChart>
        <c:barDir val="bar"/>
        <c:grouping val="clustered"/>
        <c:ser>
          <c:idx val="0"/>
          <c:order val="0"/>
          <c:spPr>
            <a:solidFill>
              <a:srgbClr val="F59B41"/>
            </a:solidFill>
          </c:spPr>
          <c:dLbls>
            <c:txPr>
              <a:bodyPr/>
              <a:lstStyle/>
              <a:p>
                <a:pPr>
                  <a:defRPr sz="1100">
                    <a:latin typeface="Arial Narrow" pitchFamily="34" charset="0"/>
                  </a:defRPr>
                </a:pPr>
                <a:endParaRPr lang="fr-FR"/>
              </a:p>
            </c:txPr>
            <c:showVal val="1"/>
          </c:dLbls>
          <c:cat>
            <c:strRef>
              <c:f>'Analyse YB '!$B$210:$B$220</c:f>
              <c:strCache>
                <c:ptCount val="11"/>
                <c:pt idx="0">
                  <c:v>Région</c:v>
                </c:pt>
                <c:pt idx="1">
                  <c:v>Départements</c:v>
                </c:pt>
                <c:pt idx="2">
                  <c:v>Communes</c:v>
                </c:pt>
                <c:pt idx="3">
                  <c:v>Etablissements communaux</c:v>
                </c:pt>
                <c:pt idx="4">
                  <c:v>SDIS</c:v>
                </c:pt>
                <c:pt idx="5">
                  <c:v>Communautés urbaines</c:v>
                </c:pt>
                <c:pt idx="6">
                  <c:v>Communautés d'agglomération</c:v>
                </c:pt>
                <c:pt idx="7">
                  <c:v>Communautés de communes</c:v>
                </c:pt>
                <c:pt idx="8">
                  <c:v>Syndicats et autres EPI</c:v>
                </c:pt>
                <c:pt idx="9">
                  <c:v>OPH</c:v>
                </c:pt>
                <c:pt idx="10">
                  <c:v>CDG et CNFPT</c:v>
                </c:pt>
              </c:strCache>
            </c:strRef>
          </c:cat>
          <c:val>
            <c:numRef>
              <c:f>'Analyse YB '!$G$210:$G$220</c:f>
              <c:numCache>
                <c:formatCode>0.0%</c:formatCode>
                <c:ptCount val="11"/>
                <c:pt idx="0">
                  <c:v>4.2040977684474547E-2</c:v>
                </c:pt>
                <c:pt idx="1">
                  <c:v>0.14890194528129996</c:v>
                </c:pt>
                <c:pt idx="2">
                  <c:v>0.54237496080810288</c:v>
                </c:pt>
                <c:pt idx="3">
                  <c:v>6.5351636517305814E-2</c:v>
                </c:pt>
                <c:pt idx="4">
                  <c:v>3.6083809316084452E-2</c:v>
                </c:pt>
                <c:pt idx="5">
                  <c:v>5.6150060662240805E-2</c:v>
                </c:pt>
                <c:pt idx="6">
                  <c:v>2.8095478277465002E-2</c:v>
                </c:pt>
                <c:pt idx="7">
                  <c:v>4.1413907329907504E-2</c:v>
                </c:pt>
                <c:pt idx="8">
                  <c:v>2.7700151314802947E-2</c:v>
                </c:pt>
                <c:pt idx="9">
                  <c:v>9.5560069250378767E-3</c:v>
                </c:pt>
                <c:pt idx="10">
                  <c:v>2.3310658832831127E-3</c:v>
                </c:pt>
              </c:numCache>
            </c:numRef>
          </c:val>
        </c:ser>
        <c:dLbls>
          <c:showVal val="1"/>
        </c:dLbls>
        <c:shape val="box"/>
        <c:axId val="74548736"/>
        <c:axId val="74550272"/>
        <c:axId val="0"/>
      </c:bar3DChart>
      <c:catAx>
        <c:axId val="74548736"/>
        <c:scaling>
          <c:orientation val="minMax"/>
        </c:scaling>
        <c:axPos val="l"/>
        <c:majorTickMark val="none"/>
        <c:tickLblPos val="nextTo"/>
        <c:spPr>
          <a:noFill/>
        </c:spPr>
        <c:txPr>
          <a:bodyPr/>
          <a:lstStyle/>
          <a:p>
            <a:pPr>
              <a:defRPr sz="1100" b="1">
                <a:latin typeface="Arial Narrow" pitchFamily="34" charset="0"/>
              </a:defRPr>
            </a:pPr>
            <a:endParaRPr lang="fr-FR"/>
          </a:p>
        </c:txPr>
        <c:crossAx val="74550272"/>
        <c:crosses val="autoZero"/>
        <c:auto val="1"/>
        <c:lblAlgn val="ctr"/>
        <c:lblOffset val="100"/>
      </c:catAx>
      <c:valAx>
        <c:axId val="74550272"/>
        <c:scaling>
          <c:orientation val="minMax"/>
        </c:scaling>
        <c:delete val="1"/>
        <c:axPos val="b"/>
        <c:numFmt formatCode="0.0%" sourceLinked="1"/>
        <c:tickLblPos val="none"/>
        <c:crossAx val="74548736"/>
        <c:crosses val="autoZero"/>
        <c:crossBetween val="between"/>
      </c:valAx>
    </c:plotArea>
    <c:plotVisOnly val="1"/>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fr-FR"/>
  <c:style val="27"/>
  <c:clrMapOvr bg1="lt1" tx1="dk1" bg2="lt2" tx2="dk2" accent1="accent1" accent2="accent2" accent3="accent3" accent4="accent4" accent5="accent5" accent6="accent6" hlink="hlink" folHlink="folHlink"/>
  <c:chart>
    <c:title>
      <c:tx>
        <c:rich>
          <a:bodyPr/>
          <a:lstStyle/>
          <a:p>
            <a:pPr>
              <a:defRPr sz="1400"/>
            </a:pPr>
            <a:r>
              <a:rPr lang="fr-FR" sz="1300" dirty="0">
                <a:latin typeface="Arial Narrow" pitchFamily="34" charset="0"/>
              </a:rPr>
              <a:t>Emplois permanents région PdL </a:t>
            </a:r>
          </a:p>
        </c:rich>
      </c:tx>
      <c:layout>
        <c:manualLayout>
          <c:xMode val="edge"/>
          <c:yMode val="edge"/>
          <c:x val="0.17657523018477841"/>
          <c:y val="2.7202574977749652E-2"/>
        </c:manualLayout>
      </c:layout>
    </c:title>
    <c:plotArea>
      <c:layout>
        <c:manualLayout>
          <c:layoutTarget val="inner"/>
          <c:xMode val="edge"/>
          <c:yMode val="edge"/>
          <c:x val="7.2815649043742534E-2"/>
          <c:y val="0.18685152676850167"/>
          <c:w val="0.90453217367670047"/>
          <c:h val="0.57785564759890773"/>
        </c:manualLayout>
      </c:layout>
      <c:barChart>
        <c:barDir val="col"/>
        <c:grouping val="clustered"/>
        <c:ser>
          <c:idx val="0"/>
          <c:order val="0"/>
          <c:dLbls>
            <c:dLbl>
              <c:idx val="0"/>
              <c:layout>
                <c:manualLayout>
                  <c:x val="-4.3996488595209439E-3"/>
                  <c:y val="0.11772361209649022"/>
                </c:manualLayout>
              </c:layout>
              <c:dLblPos val="outEnd"/>
              <c:showVal val="1"/>
            </c:dLbl>
            <c:dLbl>
              <c:idx val="1"/>
              <c:layout>
                <c:manualLayout>
                  <c:x val="3.4985869159292952E-3"/>
                  <c:y val="4.6019358408899945E-3"/>
                </c:manualLayout>
              </c:layout>
              <c:dLblPos val="outEnd"/>
              <c:showVal val="1"/>
            </c:dLbl>
            <c:dLbl>
              <c:idx val="2"/>
              <c:layout>
                <c:manualLayout>
                  <c:x val="-8.8800156863071567E-3"/>
                  <c:y val="0.17626429818363046"/>
                </c:manualLayout>
              </c:layout>
              <c:dLblPos val="outEnd"/>
              <c:showVal val="1"/>
            </c:dLbl>
            <c:txPr>
              <a:bodyPr/>
              <a:lstStyle/>
              <a:p>
                <a:pPr>
                  <a:defRPr sz="1000" b="1">
                    <a:latin typeface="Arial Narrow" pitchFamily="34" charset="0"/>
                  </a:defRPr>
                </a:pPr>
                <a:endParaRPr lang="fr-FR"/>
              </a:p>
            </c:txPr>
            <c:showVal val="1"/>
          </c:dLbls>
          <c:cat>
            <c:strRef>
              <c:f>'Analyse préparation'!$A$10:$A$12</c:f>
              <c:strCache>
                <c:ptCount val="3"/>
                <c:pt idx="0">
                  <c:v>Fonctionnaires</c:v>
                </c:pt>
                <c:pt idx="1">
                  <c:v>Non titulaires</c:v>
                </c:pt>
                <c:pt idx="2">
                  <c:v>TOTAL</c:v>
                </c:pt>
              </c:strCache>
            </c:strRef>
          </c:cat>
          <c:val>
            <c:numRef>
              <c:f>'Analyse préparation'!$B$10:$B$12</c:f>
              <c:numCache>
                <c:formatCode>General</c:formatCode>
                <c:ptCount val="3"/>
                <c:pt idx="0">
                  <c:v>65257</c:v>
                </c:pt>
                <c:pt idx="1">
                  <c:v>7489</c:v>
                </c:pt>
                <c:pt idx="2">
                  <c:v>72746</c:v>
                </c:pt>
              </c:numCache>
            </c:numRef>
          </c:val>
        </c:ser>
        <c:dLbls>
          <c:showVal val="1"/>
        </c:dLbls>
        <c:axId val="74599040"/>
        <c:axId val="74535296"/>
      </c:barChart>
      <c:catAx>
        <c:axId val="74599040"/>
        <c:scaling>
          <c:orientation val="minMax"/>
        </c:scaling>
        <c:axPos val="b"/>
        <c:numFmt formatCode="General" sourceLinked="1"/>
        <c:tickLblPos val="low"/>
        <c:txPr>
          <a:bodyPr rot="0" vert="horz"/>
          <a:lstStyle/>
          <a:p>
            <a:pPr>
              <a:defRPr sz="1100" b="1">
                <a:latin typeface="Arial Narrow" pitchFamily="34" charset="0"/>
              </a:defRPr>
            </a:pPr>
            <a:endParaRPr lang="fr-FR"/>
          </a:p>
        </c:txPr>
        <c:crossAx val="74535296"/>
        <c:crossesAt val="0"/>
        <c:auto val="1"/>
        <c:lblAlgn val="ctr"/>
        <c:lblOffset val="100"/>
        <c:tickLblSkip val="1"/>
        <c:tickMarkSkip val="1"/>
      </c:catAx>
      <c:valAx>
        <c:axId val="74535296"/>
        <c:scaling>
          <c:orientation val="minMax"/>
          <c:max val="73000"/>
          <c:min val="0"/>
        </c:scaling>
        <c:delete val="1"/>
        <c:axPos val="l"/>
        <c:majorGridlines/>
        <c:numFmt formatCode="General" sourceLinked="1"/>
        <c:tickLblPos val="none"/>
        <c:crossAx val="74599040"/>
        <c:crosses val="autoZero"/>
        <c:crossBetween val="between"/>
        <c:majorUnit val="5000"/>
        <c:minorUnit val="500"/>
      </c:valAx>
    </c:plotArea>
    <c:plotVisOnly val="1"/>
    <c:dispBlanksAs val="gap"/>
  </c:chart>
  <c:txPr>
    <a:bodyPr/>
    <a:lstStyle/>
    <a:p>
      <a:pPr>
        <a:defRPr sz="1800"/>
      </a:pPr>
      <a:endParaRPr lang="fr-F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Calibri"/>
                <a:ea typeface="Calibri"/>
                <a:cs typeface="Calibri"/>
              </a:defRPr>
            </a:pPr>
            <a:r>
              <a:rPr lang="fr-FR" sz="1400" dirty="0"/>
              <a:t>Densité de fonctionnaires territoriaux</a:t>
            </a:r>
          </a:p>
        </c:rich>
      </c:tx>
      <c:layout/>
      <c:spPr>
        <a:ln>
          <a:noFill/>
        </a:ln>
      </c:spPr>
    </c:title>
    <c:view3D>
      <c:depthPercent val="100"/>
      <c:rAngAx val="1"/>
    </c:view3D>
    <c:plotArea>
      <c:layout/>
      <c:bar3DChart>
        <c:barDir val="col"/>
        <c:grouping val="clustered"/>
        <c:ser>
          <c:idx val="0"/>
          <c:order val="0"/>
          <c:tx>
            <c:strRef>
              <c:f>'Analyse YB '!$F$60</c:f>
              <c:strCache>
                <c:ptCount val="1"/>
                <c:pt idx="0">
                  <c:v>Densité de fonctionnaires territoriaux           (c/a)</c:v>
                </c:pt>
              </c:strCache>
            </c:strRef>
          </c:tx>
          <c:dPt>
            <c:idx val="0"/>
            <c:spPr>
              <a:solidFill>
                <a:srgbClr val="808080">
                  <a:lumMod val="40000"/>
                  <a:lumOff val="60000"/>
                </a:srgbClr>
              </a:solidFill>
            </c:spPr>
          </c:dPt>
          <c:dPt>
            <c:idx val="1"/>
            <c:spPr>
              <a:solidFill>
                <a:srgbClr val="000000"/>
              </a:solidFill>
            </c:spPr>
          </c:dPt>
          <c:dPt>
            <c:idx val="2"/>
            <c:spPr>
              <a:solidFill>
                <a:srgbClr val="FF0000"/>
              </a:solidFill>
            </c:spPr>
          </c:dPt>
          <c:dPt>
            <c:idx val="3"/>
            <c:spPr>
              <a:solidFill>
                <a:srgbClr val="0070C0"/>
              </a:solidFill>
            </c:spPr>
          </c:dPt>
          <c:dPt>
            <c:idx val="4"/>
            <c:spPr>
              <a:solidFill>
                <a:srgbClr val="92D050"/>
              </a:solidFill>
            </c:spPr>
          </c:dPt>
          <c:dPt>
            <c:idx val="5"/>
            <c:spPr>
              <a:solidFill>
                <a:srgbClr val="000000">
                  <a:lumMod val="50000"/>
                  <a:lumOff val="50000"/>
                </a:srgbClr>
              </a:solidFill>
            </c:spPr>
          </c:dPt>
          <c:dLbls>
            <c:showVal val="1"/>
          </c:dLbls>
          <c:cat>
            <c:strRef>
              <c:f>'Analyse YB '!$B$61:$B$66</c:f>
              <c:strCache>
                <c:ptCount val="6"/>
                <c:pt idx="0">
                  <c:v>44</c:v>
                </c:pt>
                <c:pt idx="1">
                  <c:v>49</c:v>
                </c:pt>
                <c:pt idx="2">
                  <c:v>85</c:v>
                </c:pt>
                <c:pt idx="3">
                  <c:v>72</c:v>
                </c:pt>
                <c:pt idx="4">
                  <c:v>53</c:v>
                </c:pt>
                <c:pt idx="5">
                  <c:v>PdL</c:v>
                </c:pt>
              </c:strCache>
            </c:strRef>
          </c:cat>
          <c:val>
            <c:numRef>
              <c:f>'Analyse YB '!$F$61:$F$66</c:f>
              <c:numCache>
                <c:formatCode>0.0</c:formatCode>
                <c:ptCount val="6"/>
                <c:pt idx="0">
                  <c:v>4.7540097170717548</c:v>
                </c:pt>
                <c:pt idx="1">
                  <c:v>2.5318318795440371</c:v>
                </c:pt>
                <c:pt idx="2">
                  <c:v>2.1105088775207599</c:v>
                </c:pt>
                <c:pt idx="3">
                  <c:v>2.0148924628490774</c:v>
                </c:pt>
                <c:pt idx="4">
                  <c:v>1.1440952078263291</c:v>
                </c:pt>
                <c:pt idx="5">
                  <c:v>2.5917778957838777</c:v>
                </c:pt>
              </c:numCache>
            </c:numRef>
          </c:val>
        </c:ser>
        <c:shape val="cylinder"/>
        <c:axId val="68768896"/>
        <c:axId val="68770432"/>
        <c:axId val="0"/>
      </c:bar3DChart>
      <c:catAx>
        <c:axId val="68768896"/>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68770432"/>
        <c:crosses val="autoZero"/>
        <c:auto val="1"/>
        <c:lblAlgn val="ctr"/>
        <c:lblOffset val="100"/>
      </c:catAx>
      <c:valAx>
        <c:axId val="68770432"/>
        <c:scaling>
          <c:orientation val="minMax"/>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68768896"/>
        <c:crosses val="autoZero"/>
        <c:crossBetween val="between"/>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u="sng"/>
            </a:pPr>
            <a:r>
              <a:rPr lang="fr-FR" sz="1400" u="none" dirty="0"/>
              <a:t>Collectivités d'appartenance des agents sur </a:t>
            </a:r>
            <a:r>
              <a:rPr lang="fr-FR" sz="1400" u="none" dirty="0" smtClean="0"/>
              <a:t>emplois permanents</a:t>
            </a:r>
            <a:endParaRPr lang="fr-FR" sz="1400" u="none" dirty="0"/>
          </a:p>
          <a:p>
            <a:pPr>
              <a:defRPr sz="1400" u="sng"/>
            </a:pPr>
            <a:r>
              <a:rPr lang="fr-FR" sz="1400" u="sng" dirty="0"/>
              <a:t>Département de la </a:t>
            </a:r>
            <a:r>
              <a:rPr lang="fr-FR" sz="1400" u="sng" baseline="0" dirty="0" smtClean="0"/>
              <a:t>Loire-Atlantique</a:t>
            </a:r>
            <a:endParaRPr lang="fr-FR" sz="1400" u="sng" baseline="0" dirty="0"/>
          </a:p>
          <a:p>
            <a:pPr>
              <a:defRPr sz="1400" u="sng"/>
            </a:pPr>
            <a:endParaRPr lang="fr-FR" sz="1400" u="sng" dirty="0"/>
          </a:p>
        </c:rich>
      </c:tx>
      <c:layout>
        <c:manualLayout>
          <c:xMode val="edge"/>
          <c:yMode val="edge"/>
          <c:x val="8.4122018849757438E-2"/>
          <c:y val="1.7606764694601193E-2"/>
        </c:manualLayout>
      </c:layout>
    </c:title>
    <c:view3D>
      <c:depthPercent val="100"/>
      <c:rAngAx val="1"/>
    </c:view3D>
    <c:plotArea>
      <c:layout>
        <c:manualLayout>
          <c:layoutTarget val="inner"/>
          <c:xMode val="edge"/>
          <c:yMode val="edge"/>
          <c:x val="0.28968903436988741"/>
          <c:y val="0.1581512273590219"/>
          <c:w val="0.68576104746318212"/>
          <c:h val="0.80535471162824968"/>
        </c:manualLayout>
      </c:layout>
      <c:bar3DChart>
        <c:barDir val="bar"/>
        <c:grouping val="clustered"/>
        <c:ser>
          <c:idx val="0"/>
          <c:order val="0"/>
          <c:spPr>
            <a:solidFill>
              <a:srgbClr val="FF9900"/>
            </a:solidFill>
          </c:spPr>
          <c:cat>
            <c:strRef>
              <c:f>'44'!$B$12:$B$22</c:f>
              <c:strCache>
                <c:ptCount val="11"/>
                <c:pt idx="0">
                  <c:v>Région</c:v>
                </c:pt>
                <c:pt idx="1">
                  <c:v>Département</c:v>
                </c:pt>
                <c:pt idx="2">
                  <c:v>Communes</c:v>
                </c:pt>
                <c:pt idx="3">
                  <c:v>Etablissements communaux (CCAS, CDE)</c:v>
                </c:pt>
                <c:pt idx="4">
                  <c:v>SDIS</c:v>
                </c:pt>
                <c:pt idx="5">
                  <c:v>Communautés urbaines</c:v>
                </c:pt>
                <c:pt idx="6">
                  <c:v>Communautés d'agglomération</c:v>
                </c:pt>
                <c:pt idx="7">
                  <c:v>Communautés de communes</c:v>
                </c:pt>
                <c:pt idx="8">
                  <c:v>Syndicats et autres EPI</c:v>
                </c:pt>
                <c:pt idx="9">
                  <c:v>OPH</c:v>
                </c:pt>
                <c:pt idx="10">
                  <c:v>CDG</c:v>
                </c:pt>
              </c:strCache>
            </c:strRef>
          </c:cat>
          <c:val>
            <c:numRef>
              <c:f>'44'!$N$12:$N$22</c:f>
              <c:numCache>
                <c:formatCode>0.0%</c:formatCode>
                <c:ptCount val="11"/>
                <c:pt idx="0">
                  <c:v>9.5165869386758126E-2</c:v>
                </c:pt>
                <c:pt idx="1">
                  <c:v>0.11716757654394212</c:v>
                </c:pt>
                <c:pt idx="2">
                  <c:v>0.56331487781696477</c:v>
                </c:pt>
                <c:pt idx="3">
                  <c:v>1.8010747654151744E-2</c:v>
                </c:pt>
                <c:pt idx="4">
                  <c:v>3.5517482381374081E-2</c:v>
                </c:pt>
                <c:pt idx="5">
                  <c:v>7.964432843295087E-2</c:v>
                </c:pt>
                <c:pt idx="6">
                  <c:v>1.7064437668896485E-2</c:v>
                </c:pt>
                <c:pt idx="7">
                  <c:v>3.5568912271877091E-2</c:v>
                </c:pt>
                <c:pt idx="8">
                  <c:v>1.4059996974602735E-2</c:v>
                </c:pt>
                <c:pt idx="9">
                  <c:v>2.2726868613277211E-2</c:v>
                </c:pt>
                <c:pt idx="10">
                  <c:v>1.7589022552027141E-3</c:v>
                </c:pt>
              </c:numCache>
            </c:numRef>
          </c:val>
        </c:ser>
        <c:dLbls>
          <c:showVal val="1"/>
        </c:dLbls>
        <c:shape val="box"/>
        <c:axId val="74667136"/>
        <c:axId val="74668672"/>
        <c:axId val="0"/>
      </c:bar3DChart>
      <c:catAx>
        <c:axId val="74667136"/>
        <c:scaling>
          <c:orientation val="minMax"/>
        </c:scaling>
        <c:axPos val="l"/>
        <c:numFmt formatCode="General" sourceLinked="1"/>
        <c:majorTickMark val="none"/>
        <c:tickLblPos val="nextTo"/>
        <c:spPr>
          <a:noFill/>
        </c:spPr>
        <c:txPr>
          <a:bodyPr/>
          <a:lstStyle/>
          <a:p>
            <a:pPr>
              <a:defRPr sz="1000" b="1">
                <a:latin typeface="Arial Narrow" pitchFamily="34" charset="0"/>
              </a:defRPr>
            </a:pPr>
            <a:endParaRPr lang="fr-FR"/>
          </a:p>
        </c:txPr>
        <c:crossAx val="74668672"/>
        <c:crosses val="autoZero"/>
        <c:auto val="1"/>
        <c:lblAlgn val="ctr"/>
        <c:lblOffset val="100"/>
      </c:catAx>
      <c:valAx>
        <c:axId val="74668672"/>
        <c:scaling>
          <c:orientation val="minMax"/>
        </c:scaling>
        <c:delete val="1"/>
        <c:axPos val="b"/>
        <c:numFmt formatCode="0.0%" sourceLinked="1"/>
        <c:tickLblPos val="none"/>
        <c:crossAx val="74667136"/>
        <c:crosses val="autoZero"/>
        <c:crossBetween val="between"/>
      </c:valAx>
      <c:spPr>
        <a:noFill/>
        <a:ln w="25400">
          <a:noFill/>
        </a:ln>
      </c:spPr>
    </c:plotArea>
    <c:plotVisOnly val="1"/>
    <c:dispBlanksAs val="gap"/>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sz="1200" dirty="0"/>
              <a:t>Emplois permanents 44</a:t>
            </a:r>
          </a:p>
        </c:rich>
      </c:tx>
      <c:layout/>
    </c:title>
    <c:view3D>
      <c:rAngAx val="1"/>
    </c:view3D>
    <c:plotArea>
      <c:layout/>
      <c:bar3DChart>
        <c:barDir val="col"/>
        <c:grouping val="clustered"/>
        <c:ser>
          <c:idx val="0"/>
          <c:order val="0"/>
          <c:spPr>
            <a:solidFill>
              <a:srgbClr val="93A2CD"/>
            </a:solidFill>
          </c:spPr>
          <c:dLbls>
            <c:dLbl>
              <c:idx val="0"/>
              <c:layout>
                <c:manualLayout>
                  <c:x val="4.4444444444444502E-2"/>
                  <c:y val="-2.3148148148148147E-2"/>
                </c:manualLayout>
              </c:layout>
              <c:showVal val="1"/>
            </c:dLbl>
            <c:dLbl>
              <c:idx val="1"/>
              <c:layout>
                <c:manualLayout>
                  <c:x val="4.4444444444444502E-2"/>
                  <c:y val="-3.7037037037037056E-2"/>
                </c:manualLayout>
              </c:layout>
              <c:showVal val="1"/>
            </c:dLbl>
            <c:dLbl>
              <c:idx val="2"/>
              <c:layout>
                <c:manualLayout>
                  <c:x val="4.4444444444444502E-2"/>
                  <c:y val="-4.1666666666666664E-2"/>
                </c:manualLayout>
              </c:layout>
              <c:showVal val="1"/>
            </c:dLbl>
            <c:txPr>
              <a:bodyPr/>
              <a:lstStyle/>
              <a:p>
                <a:pPr>
                  <a:defRPr b="1"/>
                </a:pPr>
                <a:endParaRPr lang="fr-FR"/>
              </a:p>
            </c:txPr>
            <c:showVal val="1"/>
          </c:dLbls>
          <c:cat>
            <c:strRef>
              <c:f>'44'!$J$8:$M$8</c:f>
              <c:strCache>
                <c:ptCount val="3"/>
                <c:pt idx="0">
                  <c:v>Fonctionnaires</c:v>
                </c:pt>
                <c:pt idx="1">
                  <c:v>Non titulaires</c:v>
                </c:pt>
                <c:pt idx="2">
                  <c:v>Total</c:v>
                </c:pt>
              </c:strCache>
            </c:strRef>
          </c:cat>
          <c:val>
            <c:numRef>
              <c:f>'44'!$J$23:$M$23</c:f>
              <c:numCache>
                <c:formatCode>0</c:formatCode>
                <c:ptCount val="3"/>
                <c:pt idx="0">
                  <c:v>29325.820767224785</c:v>
                </c:pt>
                <c:pt idx="1">
                  <c:v>3080.7554546192223</c:v>
                </c:pt>
                <c:pt idx="2">
                  <c:v>32406.576221844007</c:v>
                </c:pt>
              </c:numCache>
            </c:numRef>
          </c:val>
        </c:ser>
        <c:gapWidth val="75"/>
        <c:shape val="box"/>
        <c:axId val="74689152"/>
        <c:axId val="73138560"/>
        <c:axId val="0"/>
      </c:bar3DChart>
      <c:catAx>
        <c:axId val="74689152"/>
        <c:scaling>
          <c:orientation val="minMax"/>
        </c:scaling>
        <c:axPos val="b"/>
        <c:majorTickMark val="none"/>
        <c:tickLblPos val="nextTo"/>
        <c:txPr>
          <a:bodyPr/>
          <a:lstStyle/>
          <a:p>
            <a:pPr>
              <a:defRPr sz="800" b="1"/>
            </a:pPr>
            <a:endParaRPr lang="fr-FR"/>
          </a:p>
        </c:txPr>
        <c:crossAx val="73138560"/>
        <c:crosses val="autoZero"/>
        <c:auto val="1"/>
        <c:lblAlgn val="ctr"/>
        <c:lblOffset val="100"/>
      </c:catAx>
      <c:valAx>
        <c:axId val="73138560"/>
        <c:scaling>
          <c:orientation val="minMax"/>
        </c:scaling>
        <c:axPos val="l"/>
        <c:majorGridlines/>
        <c:numFmt formatCode="0" sourceLinked="1"/>
        <c:majorTickMark val="none"/>
        <c:tickLblPos val="nextTo"/>
        <c:spPr>
          <a:ln w="9525">
            <a:noFill/>
          </a:ln>
        </c:spPr>
        <c:txPr>
          <a:bodyPr/>
          <a:lstStyle/>
          <a:p>
            <a:pPr>
              <a:defRPr sz="800" b="1"/>
            </a:pPr>
            <a:endParaRPr lang="fr-FR"/>
          </a:p>
        </c:txPr>
        <c:crossAx val="74689152"/>
        <c:crosses val="autoZero"/>
        <c:crossBetween val="between"/>
      </c:valAx>
    </c:plotArea>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u="sng"/>
            </a:pPr>
            <a:r>
              <a:rPr lang="fr-FR" sz="1200" u="none" dirty="0"/>
              <a:t>Collectivités d'appartenance des agents sur </a:t>
            </a:r>
            <a:r>
              <a:rPr lang="fr-FR" sz="1200" u="none" dirty="0" smtClean="0"/>
              <a:t>emplois permanents</a:t>
            </a:r>
            <a:endParaRPr lang="fr-FR" sz="1200" u="none" dirty="0"/>
          </a:p>
          <a:p>
            <a:pPr>
              <a:defRPr sz="1200" u="sng"/>
            </a:pPr>
            <a:r>
              <a:rPr lang="fr-FR" sz="1200" u="sng" dirty="0"/>
              <a:t>Département du </a:t>
            </a:r>
            <a:r>
              <a:rPr lang="fr-FR" sz="1200" u="sng" baseline="0" dirty="0"/>
              <a:t>Maine </a:t>
            </a:r>
            <a:r>
              <a:rPr lang="fr-FR" sz="1200" u="sng" baseline="0" dirty="0" smtClean="0"/>
              <a:t>et </a:t>
            </a:r>
            <a:r>
              <a:rPr lang="fr-FR" sz="1200" u="sng" baseline="0" dirty="0"/>
              <a:t>Loire</a:t>
            </a:r>
          </a:p>
          <a:p>
            <a:pPr>
              <a:defRPr sz="1200" u="sng"/>
            </a:pPr>
            <a:endParaRPr lang="fr-FR" sz="1200" u="sng" dirty="0"/>
          </a:p>
        </c:rich>
      </c:tx>
      <c:layout>
        <c:manualLayout>
          <c:xMode val="edge"/>
          <c:yMode val="edge"/>
          <c:x val="4.8221659233630129E-2"/>
          <c:y val="0"/>
        </c:manualLayout>
      </c:layout>
    </c:title>
    <c:view3D>
      <c:depthPercent val="100"/>
      <c:rAngAx val="1"/>
    </c:view3D>
    <c:plotArea>
      <c:layout>
        <c:manualLayout>
          <c:layoutTarget val="inner"/>
          <c:xMode val="edge"/>
          <c:yMode val="edge"/>
          <c:x val="0.30932896890343997"/>
          <c:y val="0.1581512273590219"/>
          <c:w val="0.6661211129296275"/>
          <c:h val="0.80535471162824968"/>
        </c:manualLayout>
      </c:layout>
      <c:bar3DChart>
        <c:barDir val="bar"/>
        <c:grouping val="clustered"/>
        <c:ser>
          <c:idx val="0"/>
          <c:order val="0"/>
          <c:spPr>
            <a:solidFill>
              <a:srgbClr val="FF9900"/>
            </a:solidFill>
          </c:spPr>
          <c:cat>
            <c:strRef>
              <c:f>'49'!$B$13:$B$22</c:f>
              <c:strCache>
                <c:ptCount val="10"/>
                <c:pt idx="0">
                  <c:v>Département</c:v>
                </c:pt>
                <c:pt idx="1">
                  <c:v>Communes</c:v>
                </c:pt>
                <c:pt idx="2">
                  <c:v>Etablissements communaux (CCAS, CDE)</c:v>
                </c:pt>
                <c:pt idx="3">
                  <c:v>SDIS</c:v>
                </c:pt>
                <c:pt idx="4">
                  <c:v>Communautés urbaines</c:v>
                </c:pt>
                <c:pt idx="5">
                  <c:v>Communautés d'agglomération</c:v>
                </c:pt>
                <c:pt idx="6">
                  <c:v>Communautés de communes</c:v>
                </c:pt>
                <c:pt idx="7">
                  <c:v>Syndicats et autres EPI</c:v>
                </c:pt>
                <c:pt idx="8">
                  <c:v>OPH</c:v>
                </c:pt>
                <c:pt idx="9">
                  <c:v>CDG &amp; CNFPT</c:v>
                </c:pt>
              </c:strCache>
            </c:strRef>
          </c:cat>
          <c:val>
            <c:numRef>
              <c:f>'49'!$N$13:$N$22</c:f>
              <c:numCache>
                <c:formatCode>0.0%</c:formatCode>
                <c:ptCount val="10"/>
                <c:pt idx="0">
                  <c:v>0.11729841291219886</c:v>
                </c:pt>
                <c:pt idx="1">
                  <c:v>0.50036880016350882</c:v>
                </c:pt>
                <c:pt idx="2">
                  <c:v>8.2831591663577495E-2</c:v>
                </c:pt>
                <c:pt idx="3">
                  <c:v>3.2562167328193406E-2</c:v>
                </c:pt>
                <c:pt idx="4">
                  <c:v>0</c:v>
                </c:pt>
                <c:pt idx="5">
                  <c:v>7.1785989183431112E-2</c:v>
                </c:pt>
                <c:pt idx="6">
                  <c:v>5.2520484291218819E-2</c:v>
                </c:pt>
                <c:pt idx="7">
                  <c:v>8.6461483485833032E-2</c:v>
                </c:pt>
                <c:pt idx="8">
                  <c:v>4.6898047870392985E-2</c:v>
                </c:pt>
                <c:pt idx="9">
                  <c:v>9.2730231016458879E-3</c:v>
                </c:pt>
              </c:numCache>
            </c:numRef>
          </c:val>
        </c:ser>
        <c:dLbls>
          <c:showVal val="1"/>
        </c:dLbls>
        <c:shape val="box"/>
        <c:axId val="73196288"/>
        <c:axId val="73197824"/>
        <c:axId val="0"/>
      </c:bar3DChart>
      <c:catAx>
        <c:axId val="73196288"/>
        <c:scaling>
          <c:orientation val="minMax"/>
        </c:scaling>
        <c:axPos val="l"/>
        <c:numFmt formatCode="General" sourceLinked="1"/>
        <c:majorTickMark val="none"/>
        <c:tickLblPos val="nextTo"/>
        <c:spPr>
          <a:noFill/>
        </c:spPr>
        <c:txPr>
          <a:bodyPr/>
          <a:lstStyle/>
          <a:p>
            <a:pPr>
              <a:defRPr sz="900" b="1"/>
            </a:pPr>
            <a:endParaRPr lang="fr-FR"/>
          </a:p>
        </c:txPr>
        <c:crossAx val="73197824"/>
        <c:crosses val="autoZero"/>
        <c:auto val="1"/>
        <c:lblAlgn val="ctr"/>
        <c:lblOffset val="100"/>
      </c:catAx>
      <c:valAx>
        <c:axId val="73197824"/>
        <c:scaling>
          <c:orientation val="minMax"/>
        </c:scaling>
        <c:delete val="1"/>
        <c:axPos val="b"/>
        <c:numFmt formatCode="0.0%" sourceLinked="1"/>
        <c:tickLblPos val="none"/>
        <c:crossAx val="73196288"/>
        <c:crosses val="autoZero"/>
        <c:crossBetween val="between"/>
      </c:valAx>
      <c:spPr>
        <a:noFill/>
        <a:ln w="25400">
          <a:noFill/>
        </a:ln>
      </c:spPr>
    </c:plotArea>
    <c:plotVisOnly val="1"/>
    <c:dispBlanksAs val="gap"/>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a:pPr>
            <a:r>
              <a:rPr lang="fr-FR" sz="1200"/>
              <a:t>Emplois permanents 49</a:t>
            </a:r>
          </a:p>
        </c:rich>
      </c:tx>
      <c:layout/>
    </c:title>
    <c:view3D>
      <c:rAngAx val="1"/>
    </c:view3D>
    <c:plotArea>
      <c:layout>
        <c:manualLayout>
          <c:layoutTarget val="inner"/>
          <c:xMode val="edge"/>
          <c:yMode val="edge"/>
          <c:x val="0.11123825696715622"/>
          <c:y val="0.20191366153084744"/>
          <c:w val="0.85442007067944248"/>
          <c:h val="0.71732275851105753"/>
        </c:manualLayout>
      </c:layout>
      <c:bar3DChart>
        <c:barDir val="col"/>
        <c:grouping val="clustered"/>
        <c:ser>
          <c:idx val="0"/>
          <c:order val="0"/>
          <c:spPr>
            <a:solidFill>
              <a:srgbClr val="93A2CD"/>
            </a:solidFill>
          </c:spPr>
          <c:dLbls>
            <c:dLbl>
              <c:idx val="0"/>
              <c:layout>
                <c:manualLayout>
                  <c:x val="2.7777777777778078E-2"/>
                  <c:y val="-3.7037037037037056E-2"/>
                </c:manualLayout>
              </c:layout>
              <c:showVal val="1"/>
            </c:dLbl>
            <c:dLbl>
              <c:idx val="1"/>
              <c:layout>
                <c:manualLayout>
                  <c:x val="4.4444444444444502E-2"/>
                  <c:y val="-3.7037037037037056E-2"/>
                </c:manualLayout>
              </c:layout>
              <c:showVal val="1"/>
            </c:dLbl>
            <c:dLbl>
              <c:idx val="2"/>
              <c:layout>
                <c:manualLayout>
                  <c:x val="4.4444444444444502E-2"/>
                  <c:y val="-4.1666666666666664E-2"/>
                </c:manualLayout>
              </c:layout>
              <c:showVal val="1"/>
            </c:dLbl>
            <c:txPr>
              <a:bodyPr/>
              <a:lstStyle/>
              <a:p>
                <a:pPr>
                  <a:defRPr b="1"/>
                </a:pPr>
                <a:endParaRPr lang="fr-FR"/>
              </a:p>
            </c:txPr>
            <c:showVal val="1"/>
          </c:dLbls>
          <c:cat>
            <c:strRef>
              <c:f>'49'!$J$8:$M$8</c:f>
              <c:strCache>
                <c:ptCount val="3"/>
                <c:pt idx="0">
                  <c:v>Fonctionnaires</c:v>
                </c:pt>
                <c:pt idx="1">
                  <c:v>Non titulaires</c:v>
                </c:pt>
                <c:pt idx="2">
                  <c:v>Total</c:v>
                </c:pt>
              </c:strCache>
            </c:strRef>
          </c:cat>
          <c:val>
            <c:numRef>
              <c:f>'49'!$J$23:$M$23</c:f>
              <c:numCache>
                <c:formatCode>0</c:formatCode>
                <c:ptCount val="3"/>
                <c:pt idx="0">
                  <c:v>16811.532821824381</c:v>
                </c:pt>
                <c:pt idx="1">
                  <c:v>1952.5744269881848</c:v>
                </c:pt>
                <c:pt idx="2">
                  <c:v>18764.107248812496</c:v>
                </c:pt>
              </c:numCache>
            </c:numRef>
          </c:val>
        </c:ser>
        <c:gapWidth val="75"/>
        <c:shape val="box"/>
        <c:axId val="74979584"/>
        <c:axId val="74993664"/>
        <c:axId val="0"/>
      </c:bar3DChart>
      <c:catAx>
        <c:axId val="74979584"/>
        <c:scaling>
          <c:orientation val="minMax"/>
        </c:scaling>
        <c:axPos val="b"/>
        <c:majorTickMark val="none"/>
        <c:tickLblPos val="nextTo"/>
        <c:txPr>
          <a:bodyPr/>
          <a:lstStyle/>
          <a:p>
            <a:pPr>
              <a:defRPr sz="800" b="1"/>
            </a:pPr>
            <a:endParaRPr lang="fr-FR"/>
          </a:p>
        </c:txPr>
        <c:crossAx val="74993664"/>
        <c:crosses val="autoZero"/>
        <c:auto val="1"/>
        <c:lblAlgn val="ctr"/>
        <c:lblOffset val="100"/>
      </c:catAx>
      <c:valAx>
        <c:axId val="74993664"/>
        <c:scaling>
          <c:orientation val="minMax"/>
        </c:scaling>
        <c:axPos val="l"/>
        <c:majorGridlines/>
        <c:numFmt formatCode="0" sourceLinked="1"/>
        <c:majorTickMark val="none"/>
        <c:tickLblPos val="nextTo"/>
        <c:spPr>
          <a:ln w="9525">
            <a:noFill/>
          </a:ln>
        </c:spPr>
        <c:txPr>
          <a:bodyPr/>
          <a:lstStyle/>
          <a:p>
            <a:pPr>
              <a:defRPr sz="800" b="1"/>
            </a:pPr>
            <a:endParaRPr lang="fr-FR"/>
          </a:p>
        </c:txPr>
        <c:crossAx val="74979584"/>
        <c:crosses val="autoZero"/>
        <c:crossBetween val="between"/>
      </c:valAx>
    </c:plotArea>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u="sng"/>
            </a:pPr>
            <a:r>
              <a:rPr lang="fr-FR" sz="1200" u="none" dirty="0"/>
              <a:t>Collectivités d'appartenance des agents sur </a:t>
            </a:r>
            <a:r>
              <a:rPr lang="fr-FR" sz="1200" u="none" dirty="0" smtClean="0"/>
              <a:t>emplois permanents</a:t>
            </a:r>
            <a:endParaRPr lang="fr-FR" sz="1200" u="none" dirty="0"/>
          </a:p>
          <a:p>
            <a:pPr>
              <a:defRPr sz="1200" u="sng"/>
            </a:pPr>
            <a:r>
              <a:rPr lang="fr-FR" sz="1200" u="sng" dirty="0"/>
              <a:t>Département de </a:t>
            </a:r>
            <a:r>
              <a:rPr lang="fr-FR" sz="1200" u="sng" baseline="0" dirty="0"/>
              <a:t>la Mayenne</a:t>
            </a:r>
          </a:p>
        </c:rich>
      </c:tx>
      <c:layout>
        <c:manualLayout>
          <c:xMode val="edge"/>
          <c:yMode val="edge"/>
          <c:x val="2.9525158598541677E-2"/>
          <c:y val="1.1645427897264402E-2"/>
        </c:manualLayout>
      </c:layout>
    </c:title>
    <c:view3D>
      <c:depthPercent val="100"/>
      <c:rAngAx val="1"/>
    </c:view3D>
    <c:plotArea>
      <c:layout>
        <c:manualLayout>
          <c:layoutTarget val="inner"/>
          <c:xMode val="edge"/>
          <c:yMode val="edge"/>
          <c:x val="0.31587561374795758"/>
          <c:y val="0.1581512273590219"/>
          <c:w val="0.65957446808510933"/>
          <c:h val="0.80535471162824968"/>
        </c:manualLayout>
      </c:layout>
      <c:bar3DChart>
        <c:barDir val="bar"/>
        <c:grouping val="clustered"/>
        <c:ser>
          <c:idx val="0"/>
          <c:order val="0"/>
          <c:spPr>
            <a:solidFill>
              <a:srgbClr val="FF9900"/>
            </a:solidFill>
          </c:spPr>
          <c:cat>
            <c:strRef>
              <c:f>'53'!$B$13:$B$22</c:f>
              <c:strCache>
                <c:ptCount val="10"/>
                <c:pt idx="0">
                  <c:v>Département</c:v>
                </c:pt>
                <c:pt idx="1">
                  <c:v>Communes</c:v>
                </c:pt>
                <c:pt idx="2">
                  <c:v>Etablissements communaux (CCAS, CDE)</c:v>
                </c:pt>
                <c:pt idx="3">
                  <c:v>SDIS</c:v>
                </c:pt>
                <c:pt idx="4">
                  <c:v>Communautés urbaines</c:v>
                </c:pt>
                <c:pt idx="5">
                  <c:v>Communautés d'agglomération</c:v>
                </c:pt>
                <c:pt idx="6">
                  <c:v>Communautés de communes</c:v>
                </c:pt>
                <c:pt idx="7">
                  <c:v>Syndicats et autres EPI</c:v>
                </c:pt>
                <c:pt idx="8">
                  <c:v>OPH</c:v>
                </c:pt>
                <c:pt idx="9">
                  <c:v>CDG</c:v>
                </c:pt>
              </c:strCache>
            </c:strRef>
          </c:cat>
          <c:val>
            <c:numRef>
              <c:f>'53'!$N$13:$N$22</c:f>
              <c:numCache>
                <c:formatCode>0.0%</c:formatCode>
                <c:ptCount val="10"/>
                <c:pt idx="0">
                  <c:v>0.19467496598336387</c:v>
                </c:pt>
                <c:pt idx="1">
                  <c:v>0.50369210166553291</c:v>
                </c:pt>
                <c:pt idx="2">
                  <c:v>0.1260687839846012</c:v>
                </c:pt>
                <c:pt idx="3">
                  <c:v>2.7014739425271852E-2</c:v>
                </c:pt>
                <c:pt idx="4">
                  <c:v>0</c:v>
                </c:pt>
                <c:pt idx="5">
                  <c:v>2.6170528818231939E-2</c:v>
                </c:pt>
                <c:pt idx="6">
                  <c:v>8.6784850403685276E-2</c:v>
                </c:pt>
                <c:pt idx="7">
                  <c:v>3.238602941256203E-2</c:v>
                </c:pt>
                <c:pt idx="8">
                  <c:v>0</c:v>
                </c:pt>
                <c:pt idx="9">
                  <c:v>3.2080003067510364E-3</c:v>
                </c:pt>
              </c:numCache>
            </c:numRef>
          </c:val>
        </c:ser>
        <c:dLbls>
          <c:showVal val="1"/>
        </c:dLbls>
        <c:shape val="box"/>
        <c:axId val="75116928"/>
        <c:axId val="75118464"/>
        <c:axId val="0"/>
      </c:bar3DChart>
      <c:catAx>
        <c:axId val="75116928"/>
        <c:scaling>
          <c:orientation val="minMax"/>
        </c:scaling>
        <c:axPos val="l"/>
        <c:numFmt formatCode="General" sourceLinked="1"/>
        <c:majorTickMark val="none"/>
        <c:tickLblPos val="nextTo"/>
        <c:spPr>
          <a:noFill/>
        </c:spPr>
        <c:txPr>
          <a:bodyPr/>
          <a:lstStyle/>
          <a:p>
            <a:pPr>
              <a:defRPr sz="900" b="1"/>
            </a:pPr>
            <a:endParaRPr lang="fr-FR"/>
          </a:p>
        </c:txPr>
        <c:crossAx val="75118464"/>
        <c:crosses val="autoZero"/>
        <c:auto val="1"/>
        <c:lblAlgn val="ctr"/>
        <c:lblOffset val="100"/>
      </c:catAx>
      <c:valAx>
        <c:axId val="75118464"/>
        <c:scaling>
          <c:orientation val="minMax"/>
        </c:scaling>
        <c:delete val="1"/>
        <c:axPos val="b"/>
        <c:numFmt formatCode="0.0%" sourceLinked="1"/>
        <c:tickLblPos val="none"/>
        <c:crossAx val="75116928"/>
        <c:crosses val="autoZero"/>
        <c:crossBetween val="between"/>
      </c:valAx>
      <c:spPr>
        <a:noFill/>
        <a:ln w="25400">
          <a:noFill/>
        </a:ln>
      </c:spPr>
    </c:plotArea>
    <c:plotVisOnly val="1"/>
    <c:dispBlanksAs val="gap"/>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a:pPr>
            <a:r>
              <a:rPr lang="fr-FR" sz="1200"/>
              <a:t>Emplois permanents 53</a:t>
            </a:r>
          </a:p>
        </c:rich>
      </c:tx>
      <c:layout/>
    </c:title>
    <c:view3D>
      <c:rAngAx val="1"/>
    </c:view3D>
    <c:plotArea>
      <c:layout/>
      <c:bar3DChart>
        <c:barDir val="col"/>
        <c:grouping val="clustered"/>
        <c:ser>
          <c:idx val="0"/>
          <c:order val="0"/>
          <c:spPr>
            <a:solidFill>
              <a:srgbClr val="93A2CD"/>
            </a:solidFill>
          </c:spPr>
          <c:dLbls>
            <c:dLbl>
              <c:idx val="0"/>
              <c:layout>
                <c:manualLayout>
                  <c:x val="3.6111111111111212E-2"/>
                  <c:y val="-3.7037037037037056E-2"/>
                </c:manualLayout>
              </c:layout>
              <c:showVal val="1"/>
            </c:dLbl>
            <c:dLbl>
              <c:idx val="1"/>
              <c:layout>
                <c:manualLayout>
                  <c:x val="4.4444444444444502E-2"/>
                  <c:y val="-3.7037037037037056E-2"/>
                </c:manualLayout>
              </c:layout>
              <c:showVal val="1"/>
            </c:dLbl>
            <c:dLbl>
              <c:idx val="2"/>
              <c:layout>
                <c:manualLayout>
                  <c:x val="4.4444444444444502E-2"/>
                  <c:y val="-4.1666666666666664E-2"/>
                </c:manualLayout>
              </c:layout>
              <c:showVal val="1"/>
            </c:dLbl>
            <c:txPr>
              <a:bodyPr/>
              <a:lstStyle/>
              <a:p>
                <a:pPr>
                  <a:defRPr b="1"/>
                </a:pPr>
                <a:endParaRPr lang="fr-FR"/>
              </a:p>
            </c:txPr>
            <c:showVal val="1"/>
          </c:dLbls>
          <c:cat>
            <c:strRef>
              <c:f>'53'!$J$8:$M$8</c:f>
              <c:strCache>
                <c:ptCount val="3"/>
                <c:pt idx="0">
                  <c:v>Fonctionnaires</c:v>
                </c:pt>
                <c:pt idx="1">
                  <c:v>Non titulaires</c:v>
                </c:pt>
                <c:pt idx="2">
                  <c:v>Total</c:v>
                </c:pt>
              </c:strCache>
            </c:strRef>
          </c:cat>
          <c:val>
            <c:numRef>
              <c:f>'53'!$J$23:$M$23</c:f>
              <c:numCache>
                <c:formatCode>0</c:formatCode>
                <c:ptCount val="3"/>
                <c:pt idx="0">
                  <c:v>5120.2083333333285</c:v>
                </c:pt>
                <c:pt idx="1">
                  <c:v>802.4843671679198</c:v>
                </c:pt>
                <c:pt idx="2">
                  <c:v>5922.6927005012803</c:v>
                </c:pt>
              </c:numCache>
            </c:numRef>
          </c:val>
        </c:ser>
        <c:gapWidth val="75"/>
        <c:shape val="box"/>
        <c:axId val="75151232"/>
        <c:axId val="75152768"/>
        <c:axId val="0"/>
      </c:bar3DChart>
      <c:catAx>
        <c:axId val="75151232"/>
        <c:scaling>
          <c:orientation val="minMax"/>
        </c:scaling>
        <c:axPos val="b"/>
        <c:majorTickMark val="none"/>
        <c:tickLblPos val="nextTo"/>
        <c:txPr>
          <a:bodyPr/>
          <a:lstStyle/>
          <a:p>
            <a:pPr>
              <a:defRPr sz="800" b="1"/>
            </a:pPr>
            <a:endParaRPr lang="fr-FR"/>
          </a:p>
        </c:txPr>
        <c:crossAx val="75152768"/>
        <c:crosses val="autoZero"/>
        <c:auto val="1"/>
        <c:lblAlgn val="ctr"/>
        <c:lblOffset val="100"/>
      </c:catAx>
      <c:valAx>
        <c:axId val="75152768"/>
        <c:scaling>
          <c:orientation val="minMax"/>
        </c:scaling>
        <c:axPos val="l"/>
        <c:majorGridlines/>
        <c:numFmt formatCode="0" sourceLinked="1"/>
        <c:majorTickMark val="none"/>
        <c:tickLblPos val="nextTo"/>
        <c:spPr>
          <a:ln w="9525">
            <a:noFill/>
          </a:ln>
        </c:spPr>
        <c:txPr>
          <a:bodyPr/>
          <a:lstStyle/>
          <a:p>
            <a:pPr>
              <a:defRPr sz="800" b="1"/>
            </a:pPr>
            <a:endParaRPr lang="fr-FR"/>
          </a:p>
        </c:txPr>
        <c:crossAx val="75151232"/>
        <c:crosses val="autoZero"/>
        <c:crossBetween val="between"/>
      </c:valAx>
    </c:plotArea>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u="sng"/>
            </a:pPr>
            <a:r>
              <a:rPr lang="fr-FR" sz="1200" u="none" dirty="0"/>
              <a:t>Collectivités d'appartenance des agents sur </a:t>
            </a:r>
            <a:r>
              <a:rPr lang="fr-FR" sz="1200" u="none" dirty="0" smtClean="0"/>
              <a:t>emplois permanents</a:t>
            </a:r>
            <a:endParaRPr lang="fr-FR" sz="1200" u="none" dirty="0"/>
          </a:p>
          <a:p>
            <a:pPr>
              <a:defRPr sz="1200" u="sng"/>
            </a:pPr>
            <a:r>
              <a:rPr lang="fr-FR" sz="1200" u="sng" dirty="0"/>
              <a:t>Département de </a:t>
            </a:r>
            <a:r>
              <a:rPr lang="fr-FR" sz="1200" u="sng" baseline="0" dirty="0"/>
              <a:t>la Sarthe</a:t>
            </a:r>
          </a:p>
          <a:p>
            <a:pPr>
              <a:defRPr sz="1200" u="sng"/>
            </a:pPr>
            <a:endParaRPr lang="fr-FR" sz="1200" u="sng" dirty="0"/>
          </a:p>
        </c:rich>
      </c:tx>
      <c:layout>
        <c:manualLayout>
          <c:xMode val="edge"/>
          <c:yMode val="edge"/>
          <c:x val="4.1228418756446894E-2"/>
          <c:y val="1.1273249134589502E-2"/>
        </c:manualLayout>
      </c:layout>
    </c:title>
    <c:view3D>
      <c:depthPercent val="100"/>
      <c:rAngAx val="1"/>
    </c:view3D>
    <c:plotArea>
      <c:layout>
        <c:manualLayout>
          <c:layoutTarget val="inner"/>
          <c:xMode val="edge"/>
          <c:yMode val="edge"/>
          <c:x val="0.32678668848881814"/>
          <c:y val="0.1581512273590219"/>
          <c:w val="0.64866339334424461"/>
          <c:h val="0.80535471162824968"/>
        </c:manualLayout>
      </c:layout>
      <c:bar3DChart>
        <c:barDir val="bar"/>
        <c:grouping val="clustered"/>
        <c:ser>
          <c:idx val="0"/>
          <c:order val="0"/>
          <c:spPr>
            <a:solidFill>
              <a:srgbClr val="FF9900"/>
            </a:solidFill>
          </c:spPr>
          <c:cat>
            <c:strRef>
              <c:f>'72'!$B$13:$B$22</c:f>
              <c:strCache>
                <c:ptCount val="10"/>
                <c:pt idx="0">
                  <c:v>Département</c:v>
                </c:pt>
                <c:pt idx="1">
                  <c:v>Communes</c:v>
                </c:pt>
                <c:pt idx="2">
                  <c:v>Etablissements communaux (CCAS, CDE)</c:v>
                </c:pt>
                <c:pt idx="3">
                  <c:v>SDIS</c:v>
                </c:pt>
                <c:pt idx="4">
                  <c:v>Communautés urbaines</c:v>
                </c:pt>
                <c:pt idx="5">
                  <c:v>Communautés d'agglomération</c:v>
                </c:pt>
                <c:pt idx="6">
                  <c:v>Communautés de communes</c:v>
                </c:pt>
                <c:pt idx="7">
                  <c:v>Syndicats et autres EPI</c:v>
                </c:pt>
                <c:pt idx="8">
                  <c:v>OPH</c:v>
                </c:pt>
                <c:pt idx="9">
                  <c:v>CDG</c:v>
                </c:pt>
              </c:strCache>
            </c:strRef>
          </c:cat>
          <c:val>
            <c:numRef>
              <c:f>'72'!$N$13:$N$22</c:f>
              <c:numCache>
                <c:formatCode>0.0%</c:formatCode>
                <c:ptCount val="10"/>
                <c:pt idx="0">
                  <c:v>0.14785585865656389</c:v>
                </c:pt>
                <c:pt idx="1">
                  <c:v>0.5327000752916573</c:v>
                </c:pt>
                <c:pt idx="2">
                  <c:v>8.4443367626463733E-2</c:v>
                </c:pt>
                <c:pt idx="3">
                  <c:v>2.9747095413868049E-2</c:v>
                </c:pt>
                <c:pt idx="4">
                  <c:v>0.12298664716808876</c:v>
                </c:pt>
                <c:pt idx="5">
                  <c:v>0</c:v>
                </c:pt>
                <c:pt idx="6">
                  <c:v>3.2050096349135103E-2</c:v>
                </c:pt>
                <c:pt idx="7">
                  <c:v>3.8302028266625994E-2</c:v>
                </c:pt>
                <c:pt idx="8">
                  <c:v>1.0315525022550981E-2</c:v>
                </c:pt>
                <c:pt idx="9">
                  <c:v>1.5993062050466617E-3</c:v>
                </c:pt>
              </c:numCache>
            </c:numRef>
          </c:val>
        </c:ser>
        <c:dLbls>
          <c:showVal val="1"/>
        </c:dLbls>
        <c:shape val="box"/>
        <c:axId val="75083776"/>
        <c:axId val="75085312"/>
        <c:axId val="0"/>
      </c:bar3DChart>
      <c:catAx>
        <c:axId val="75083776"/>
        <c:scaling>
          <c:orientation val="minMax"/>
        </c:scaling>
        <c:axPos val="l"/>
        <c:numFmt formatCode="General" sourceLinked="1"/>
        <c:majorTickMark val="none"/>
        <c:tickLblPos val="nextTo"/>
        <c:spPr>
          <a:noFill/>
        </c:spPr>
        <c:txPr>
          <a:bodyPr/>
          <a:lstStyle/>
          <a:p>
            <a:pPr>
              <a:defRPr sz="900" b="1"/>
            </a:pPr>
            <a:endParaRPr lang="fr-FR"/>
          </a:p>
        </c:txPr>
        <c:crossAx val="75085312"/>
        <c:crosses val="autoZero"/>
        <c:auto val="1"/>
        <c:lblAlgn val="ctr"/>
        <c:lblOffset val="100"/>
      </c:catAx>
      <c:valAx>
        <c:axId val="75085312"/>
        <c:scaling>
          <c:orientation val="minMax"/>
        </c:scaling>
        <c:delete val="1"/>
        <c:axPos val="b"/>
        <c:numFmt formatCode="0.0%" sourceLinked="1"/>
        <c:tickLblPos val="none"/>
        <c:crossAx val="75083776"/>
        <c:crosses val="autoZero"/>
        <c:crossBetween val="between"/>
      </c:valAx>
      <c:spPr>
        <a:noFill/>
        <a:ln w="25400">
          <a:noFill/>
        </a:ln>
      </c:spPr>
    </c:plotArea>
    <c:plotVisOnly val="1"/>
    <c:dispBlanksAs val="gap"/>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a:pPr>
            <a:r>
              <a:rPr lang="fr-FR" sz="1200"/>
              <a:t>Emplois permanents 72</a:t>
            </a:r>
          </a:p>
        </c:rich>
      </c:tx>
      <c:layout/>
    </c:title>
    <c:view3D>
      <c:rAngAx val="1"/>
    </c:view3D>
    <c:plotArea>
      <c:layout/>
      <c:bar3DChart>
        <c:barDir val="col"/>
        <c:grouping val="clustered"/>
        <c:ser>
          <c:idx val="0"/>
          <c:order val="0"/>
          <c:spPr>
            <a:solidFill>
              <a:srgbClr val="93A2CD"/>
            </a:solidFill>
          </c:spPr>
          <c:dLbls>
            <c:dLbl>
              <c:idx val="0"/>
              <c:layout>
                <c:manualLayout>
                  <c:x val="2.7777777777778078E-2"/>
                  <c:y val="-3.7037037037037056E-2"/>
                </c:manualLayout>
              </c:layout>
              <c:showVal val="1"/>
            </c:dLbl>
            <c:dLbl>
              <c:idx val="1"/>
              <c:layout>
                <c:manualLayout>
                  <c:x val="3.333333333333334E-2"/>
                  <c:y val="-3.7037037037037056E-2"/>
                </c:manualLayout>
              </c:layout>
              <c:showVal val="1"/>
            </c:dLbl>
            <c:dLbl>
              <c:idx val="2"/>
              <c:layout>
                <c:manualLayout>
                  <c:x val="4.4444444444444502E-2"/>
                  <c:y val="-4.1666666666666664E-2"/>
                </c:manualLayout>
              </c:layout>
              <c:showVal val="1"/>
            </c:dLbl>
            <c:txPr>
              <a:bodyPr/>
              <a:lstStyle/>
              <a:p>
                <a:pPr>
                  <a:defRPr b="1"/>
                </a:pPr>
                <a:endParaRPr lang="fr-FR"/>
              </a:p>
            </c:txPr>
            <c:showVal val="1"/>
          </c:dLbls>
          <c:cat>
            <c:strRef>
              <c:f>'72'!$J$8:$M$8</c:f>
              <c:strCache>
                <c:ptCount val="3"/>
                <c:pt idx="0">
                  <c:v>Fonctionnaires</c:v>
                </c:pt>
                <c:pt idx="1">
                  <c:v>Non titulaires</c:v>
                </c:pt>
                <c:pt idx="2">
                  <c:v>Total</c:v>
                </c:pt>
              </c:strCache>
            </c:strRef>
          </c:cat>
          <c:val>
            <c:numRef>
              <c:f>'72'!$J$23:$M$23</c:f>
              <c:numCache>
                <c:formatCode>0</c:formatCode>
                <c:ptCount val="3"/>
                <c:pt idx="0">
                  <c:v>11177.535393238963</c:v>
                </c:pt>
                <c:pt idx="1">
                  <c:v>1327.8872312023998</c:v>
                </c:pt>
                <c:pt idx="2">
                  <c:v>12505.422624441328</c:v>
                </c:pt>
              </c:numCache>
            </c:numRef>
          </c:val>
        </c:ser>
        <c:gapWidth val="75"/>
        <c:shape val="box"/>
        <c:axId val="75101696"/>
        <c:axId val="75103232"/>
        <c:axId val="0"/>
      </c:bar3DChart>
      <c:catAx>
        <c:axId val="75101696"/>
        <c:scaling>
          <c:orientation val="minMax"/>
        </c:scaling>
        <c:axPos val="b"/>
        <c:majorTickMark val="none"/>
        <c:tickLblPos val="nextTo"/>
        <c:txPr>
          <a:bodyPr/>
          <a:lstStyle/>
          <a:p>
            <a:pPr>
              <a:defRPr sz="800" b="1"/>
            </a:pPr>
            <a:endParaRPr lang="fr-FR"/>
          </a:p>
        </c:txPr>
        <c:crossAx val="75103232"/>
        <c:crosses val="autoZero"/>
        <c:auto val="1"/>
        <c:lblAlgn val="ctr"/>
        <c:lblOffset val="100"/>
      </c:catAx>
      <c:valAx>
        <c:axId val="75103232"/>
        <c:scaling>
          <c:orientation val="minMax"/>
        </c:scaling>
        <c:axPos val="l"/>
        <c:majorGridlines/>
        <c:numFmt formatCode="0" sourceLinked="1"/>
        <c:majorTickMark val="none"/>
        <c:tickLblPos val="nextTo"/>
        <c:spPr>
          <a:ln w="9525">
            <a:noFill/>
          </a:ln>
        </c:spPr>
        <c:txPr>
          <a:bodyPr/>
          <a:lstStyle/>
          <a:p>
            <a:pPr>
              <a:defRPr sz="800" b="1"/>
            </a:pPr>
            <a:endParaRPr lang="fr-FR"/>
          </a:p>
        </c:txPr>
        <c:crossAx val="75101696"/>
        <c:crosses val="autoZero"/>
        <c:crossBetween val="between"/>
      </c:valAx>
    </c:plotArea>
    <c:plotVisOnly val="1"/>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u="sng"/>
            </a:pPr>
            <a:r>
              <a:rPr lang="fr-FR" sz="1200" u="none" dirty="0"/>
              <a:t>Collectivités d'appartenance des agents sur </a:t>
            </a:r>
            <a:r>
              <a:rPr lang="fr-FR" sz="1200" u="none" dirty="0" smtClean="0"/>
              <a:t>emplois permanents</a:t>
            </a:r>
            <a:endParaRPr lang="fr-FR" sz="1200" u="none" dirty="0"/>
          </a:p>
          <a:p>
            <a:pPr>
              <a:defRPr sz="1200" u="sng"/>
            </a:pPr>
            <a:r>
              <a:rPr lang="fr-FR" sz="1200" u="sng" dirty="0"/>
              <a:t>Département de </a:t>
            </a:r>
            <a:r>
              <a:rPr lang="fr-FR" sz="1200" u="sng" baseline="0" dirty="0"/>
              <a:t>la Vendée</a:t>
            </a:r>
          </a:p>
        </c:rich>
      </c:tx>
      <c:layout>
        <c:manualLayout>
          <c:xMode val="edge"/>
          <c:yMode val="edge"/>
          <c:x val="3.6937235731977491E-2"/>
          <c:y val="0"/>
        </c:manualLayout>
      </c:layout>
    </c:title>
    <c:view3D>
      <c:depthPercent val="100"/>
      <c:rAngAx val="1"/>
    </c:view3D>
    <c:plotArea>
      <c:layout>
        <c:manualLayout>
          <c:layoutTarget val="inner"/>
          <c:xMode val="edge"/>
          <c:yMode val="edge"/>
          <c:x val="0.30932896890343997"/>
          <c:y val="0.1581512273590219"/>
          <c:w val="0.6661211129296275"/>
          <c:h val="0.80535471162824968"/>
        </c:manualLayout>
      </c:layout>
      <c:bar3DChart>
        <c:barDir val="bar"/>
        <c:grouping val="clustered"/>
        <c:ser>
          <c:idx val="0"/>
          <c:order val="0"/>
          <c:spPr>
            <a:solidFill>
              <a:srgbClr val="FF9900"/>
            </a:solidFill>
          </c:spPr>
          <c:cat>
            <c:strRef>
              <c:f>'85'!$B$13:$B$22</c:f>
              <c:strCache>
                <c:ptCount val="10"/>
                <c:pt idx="0">
                  <c:v>Département</c:v>
                </c:pt>
                <c:pt idx="1">
                  <c:v>Communes</c:v>
                </c:pt>
                <c:pt idx="2">
                  <c:v>Etablissements communaux (CCAS, CDE)</c:v>
                </c:pt>
                <c:pt idx="3">
                  <c:v>SDIS</c:v>
                </c:pt>
                <c:pt idx="4">
                  <c:v>Communautés urbaines</c:v>
                </c:pt>
                <c:pt idx="5">
                  <c:v>Communautés d'agglomération</c:v>
                </c:pt>
                <c:pt idx="6">
                  <c:v>Communautés de communes</c:v>
                </c:pt>
                <c:pt idx="7">
                  <c:v>Syndicats et autres EPI</c:v>
                </c:pt>
                <c:pt idx="8">
                  <c:v>OPH</c:v>
                </c:pt>
                <c:pt idx="9">
                  <c:v>CDG</c:v>
                </c:pt>
              </c:strCache>
            </c:strRef>
          </c:cat>
          <c:val>
            <c:numRef>
              <c:f>'85'!$N$13:$N$22</c:f>
              <c:numCache>
                <c:formatCode>0.0%</c:formatCode>
                <c:ptCount val="10"/>
                <c:pt idx="0">
                  <c:v>0.13212022625501649</c:v>
                </c:pt>
                <c:pt idx="1">
                  <c:v>0.52451969269229415</c:v>
                </c:pt>
                <c:pt idx="2">
                  <c:v>0.18402942995999771</c:v>
                </c:pt>
                <c:pt idx="3">
                  <c:v>2.4873834596278052E-2</c:v>
                </c:pt>
                <c:pt idx="4">
                  <c:v>0</c:v>
                </c:pt>
                <c:pt idx="5">
                  <c:v>0</c:v>
                </c:pt>
                <c:pt idx="6">
                  <c:v>5.5243870604764295E-2</c:v>
                </c:pt>
                <c:pt idx="7">
                  <c:v>7.583066809951973E-2</c:v>
                </c:pt>
                <c:pt idx="8">
                  <c:v>0</c:v>
                </c:pt>
                <c:pt idx="9">
                  <c:v>3.3822777921284452E-3</c:v>
                </c:pt>
              </c:numCache>
            </c:numRef>
          </c:val>
        </c:ser>
        <c:dLbls>
          <c:showVal val="1"/>
        </c:dLbls>
        <c:shape val="box"/>
        <c:axId val="82046336"/>
        <c:axId val="82052224"/>
        <c:axId val="0"/>
      </c:bar3DChart>
      <c:catAx>
        <c:axId val="82046336"/>
        <c:scaling>
          <c:orientation val="minMax"/>
        </c:scaling>
        <c:axPos val="l"/>
        <c:numFmt formatCode="General" sourceLinked="1"/>
        <c:majorTickMark val="none"/>
        <c:tickLblPos val="nextTo"/>
        <c:spPr>
          <a:noFill/>
        </c:spPr>
        <c:txPr>
          <a:bodyPr/>
          <a:lstStyle/>
          <a:p>
            <a:pPr>
              <a:defRPr sz="900" b="1"/>
            </a:pPr>
            <a:endParaRPr lang="fr-FR"/>
          </a:p>
        </c:txPr>
        <c:crossAx val="82052224"/>
        <c:crosses val="autoZero"/>
        <c:auto val="1"/>
        <c:lblAlgn val="ctr"/>
        <c:lblOffset val="100"/>
      </c:catAx>
      <c:valAx>
        <c:axId val="82052224"/>
        <c:scaling>
          <c:orientation val="minMax"/>
        </c:scaling>
        <c:delete val="1"/>
        <c:axPos val="b"/>
        <c:numFmt formatCode="0.0%" sourceLinked="1"/>
        <c:tickLblPos val="none"/>
        <c:crossAx val="82046336"/>
        <c:crosses val="autoZero"/>
        <c:crossBetween val="between"/>
      </c:valAx>
      <c:spPr>
        <a:noFill/>
        <a:ln w="25400">
          <a:noFill/>
        </a:ln>
      </c:spPr>
    </c:plotArea>
    <c:plotVisOnly val="1"/>
    <c:dispBlanksAs val="gap"/>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200"/>
            </a:pPr>
            <a:r>
              <a:rPr lang="fr-FR" sz="1200"/>
              <a:t>Emplois permanents 85</a:t>
            </a:r>
          </a:p>
        </c:rich>
      </c:tx>
      <c:layout/>
    </c:title>
    <c:view3D>
      <c:rAngAx val="1"/>
    </c:view3D>
    <c:plotArea>
      <c:layout/>
      <c:bar3DChart>
        <c:barDir val="col"/>
        <c:grouping val="clustered"/>
        <c:ser>
          <c:idx val="0"/>
          <c:order val="0"/>
          <c:dLbls>
            <c:dLbl>
              <c:idx val="0"/>
              <c:layout>
                <c:manualLayout>
                  <c:x val="3.6111111111111212E-2"/>
                  <c:y val="-3.7037037037037056E-2"/>
                </c:manualLayout>
              </c:layout>
              <c:showVal val="1"/>
            </c:dLbl>
            <c:dLbl>
              <c:idx val="1"/>
              <c:layout>
                <c:manualLayout>
                  <c:x val="4.4444444444444502E-2"/>
                  <c:y val="-3.7037037037037056E-2"/>
                </c:manualLayout>
              </c:layout>
              <c:showVal val="1"/>
            </c:dLbl>
            <c:dLbl>
              <c:idx val="2"/>
              <c:layout>
                <c:manualLayout>
                  <c:x val="4.4444444444444502E-2"/>
                  <c:y val="-4.1666666666666664E-2"/>
                </c:manualLayout>
              </c:layout>
              <c:showVal val="1"/>
            </c:dLbl>
            <c:txPr>
              <a:bodyPr/>
              <a:lstStyle/>
              <a:p>
                <a:pPr>
                  <a:defRPr b="1"/>
                </a:pPr>
                <a:endParaRPr lang="fr-FR"/>
              </a:p>
            </c:txPr>
            <c:showVal val="1"/>
          </c:dLbls>
          <c:cat>
            <c:strRef>
              <c:f>'85'!$J$8:$M$8</c:f>
              <c:strCache>
                <c:ptCount val="3"/>
                <c:pt idx="0">
                  <c:v>Fonctionnaires</c:v>
                </c:pt>
                <c:pt idx="1">
                  <c:v>Non titulaires</c:v>
                </c:pt>
                <c:pt idx="2">
                  <c:v>Total</c:v>
                </c:pt>
              </c:strCache>
            </c:strRef>
          </c:cat>
          <c:val>
            <c:numRef>
              <c:f>'85'!$J$23:$M$23</c:f>
              <c:numCache>
                <c:formatCode>0</c:formatCode>
                <c:ptCount val="3"/>
                <c:pt idx="0">
                  <c:v>12626.221422238892</c:v>
                </c:pt>
                <c:pt idx="1">
                  <c:v>1565.398234700669</c:v>
                </c:pt>
                <c:pt idx="2">
                  <c:v>14191.619656939512</c:v>
                </c:pt>
              </c:numCache>
            </c:numRef>
          </c:val>
        </c:ser>
        <c:gapWidth val="75"/>
        <c:shape val="box"/>
        <c:axId val="82076800"/>
        <c:axId val="82078336"/>
        <c:axId val="0"/>
      </c:bar3DChart>
      <c:catAx>
        <c:axId val="82076800"/>
        <c:scaling>
          <c:orientation val="minMax"/>
        </c:scaling>
        <c:axPos val="b"/>
        <c:majorTickMark val="none"/>
        <c:tickLblPos val="nextTo"/>
        <c:txPr>
          <a:bodyPr/>
          <a:lstStyle/>
          <a:p>
            <a:pPr>
              <a:defRPr sz="800" b="1"/>
            </a:pPr>
            <a:endParaRPr lang="fr-FR"/>
          </a:p>
        </c:txPr>
        <c:crossAx val="82078336"/>
        <c:crosses val="autoZero"/>
        <c:auto val="1"/>
        <c:lblAlgn val="ctr"/>
        <c:lblOffset val="100"/>
      </c:catAx>
      <c:valAx>
        <c:axId val="82078336"/>
        <c:scaling>
          <c:orientation val="minMax"/>
        </c:scaling>
        <c:axPos val="l"/>
        <c:majorGridlines/>
        <c:numFmt formatCode="0" sourceLinked="1"/>
        <c:majorTickMark val="none"/>
        <c:tickLblPos val="nextTo"/>
        <c:spPr>
          <a:ln w="9525">
            <a:noFill/>
          </a:ln>
        </c:spPr>
        <c:txPr>
          <a:bodyPr/>
          <a:lstStyle/>
          <a:p>
            <a:pPr>
              <a:defRPr sz="800" b="1"/>
            </a:pPr>
            <a:endParaRPr lang="fr-FR"/>
          </a:p>
        </c:txPr>
        <c:crossAx val="8207680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5"/>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Calibri"/>
                <a:ea typeface="Calibri"/>
                <a:cs typeface="Calibri"/>
              </a:defRPr>
            </a:pPr>
            <a:r>
              <a:rPr lang="fr-FR" sz="1400" dirty="0"/>
              <a:t>Nombre de fonctionnaires </a:t>
            </a:r>
            <a:r>
              <a:rPr lang="fr-FR" sz="1400" dirty="0" smtClean="0"/>
              <a:t>territoriaux pour </a:t>
            </a:r>
            <a:r>
              <a:rPr lang="fr-FR" sz="1400" dirty="0"/>
              <a:t>1.000 habitants</a:t>
            </a:r>
          </a:p>
        </c:rich>
      </c:tx>
      <c:layout/>
      <c:spPr>
        <a:ln>
          <a:noFill/>
        </a:ln>
      </c:spPr>
    </c:title>
    <c:view3D>
      <c:depthPercent val="100"/>
      <c:rAngAx val="1"/>
    </c:view3D>
    <c:plotArea>
      <c:layout/>
      <c:bar3DChart>
        <c:barDir val="col"/>
        <c:grouping val="clustered"/>
        <c:ser>
          <c:idx val="0"/>
          <c:order val="0"/>
          <c:spPr>
            <a:solidFill>
              <a:srgbClr val="F59B41"/>
            </a:solidFill>
          </c:spPr>
          <c:dPt>
            <c:idx val="0"/>
            <c:spPr>
              <a:solidFill>
                <a:srgbClr val="808080">
                  <a:lumMod val="40000"/>
                  <a:lumOff val="60000"/>
                </a:srgbClr>
              </a:solidFill>
            </c:spPr>
          </c:dPt>
          <c:dPt>
            <c:idx val="1"/>
            <c:spPr>
              <a:solidFill>
                <a:srgbClr val="000000"/>
              </a:solidFill>
            </c:spPr>
          </c:dPt>
          <c:dPt>
            <c:idx val="2"/>
            <c:spPr>
              <a:solidFill>
                <a:srgbClr val="FF0000"/>
              </a:solidFill>
            </c:spPr>
          </c:dPt>
          <c:dPt>
            <c:idx val="3"/>
            <c:spPr>
              <a:solidFill>
                <a:srgbClr val="0070C0"/>
              </a:solidFill>
            </c:spPr>
          </c:dPt>
          <c:dPt>
            <c:idx val="4"/>
            <c:spPr>
              <a:solidFill>
                <a:srgbClr val="92D050"/>
              </a:solidFill>
            </c:spPr>
          </c:dPt>
          <c:dPt>
            <c:idx val="5"/>
            <c:spPr>
              <a:solidFill>
                <a:srgbClr val="000000">
                  <a:lumMod val="50000"/>
                  <a:lumOff val="50000"/>
                </a:srgbClr>
              </a:solidFill>
            </c:spPr>
          </c:dPt>
          <c:dLbls>
            <c:showVal val="1"/>
          </c:dLbls>
          <c:cat>
            <c:strRef>
              <c:f>'Analyse YB '!$B$61:$B$66</c:f>
              <c:strCache>
                <c:ptCount val="6"/>
                <c:pt idx="0">
                  <c:v>44</c:v>
                </c:pt>
                <c:pt idx="1">
                  <c:v>49</c:v>
                </c:pt>
                <c:pt idx="2">
                  <c:v>85</c:v>
                </c:pt>
                <c:pt idx="3">
                  <c:v>72</c:v>
                </c:pt>
                <c:pt idx="4">
                  <c:v>53</c:v>
                </c:pt>
                <c:pt idx="5">
                  <c:v>PdL</c:v>
                </c:pt>
              </c:strCache>
            </c:strRef>
          </c:cat>
          <c:val>
            <c:numRef>
              <c:f>'Analyse YB '!$H$61:$H$66</c:f>
              <c:numCache>
                <c:formatCode>0.0</c:formatCode>
                <c:ptCount val="6"/>
                <c:pt idx="0">
                  <c:v>25.815598583142627</c:v>
                </c:pt>
                <c:pt idx="1">
                  <c:v>23.410460966209765</c:v>
                </c:pt>
                <c:pt idx="2">
                  <c:v>22.986417596335595</c:v>
                </c:pt>
                <c:pt idx="3">
                  <c:v>22.329326115073883</c:v>
                </c:pt>
                <c:pt idx="4">
                  <c:v>19.540239935647229</c:v>
                </c:pt>
                <c:pt idx="5">
                  <c:v>23.689293006421089</c:v>
                </c:pt>
              </c:numCache>
            </c:numRef>
          </c:val>
        </c:ser>
        <c:shape val="cylinder"/>
        <c:axId val="68551808"/>
        <c:axId val="68553344"/>
        <c:axId val="0"/>
      </c:bar3DChart>
      <c:catAx>
        <c:axId val="68551808"/>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68553344"/>
        <c:crosses val="autoZero"/>
        <c:auto val="1"/>
        <c:lblAlgn val="ctr"/>
        <c:lblOffset val="100"/>
      </c:catAx>
      <c:valAx>
        <c:axId val="68553344"/>
        <c:scaling>
          <c:orientation val="minMax"/>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68551808"/>
        <c:crosses val="autoZero"/>
        <c:crossBetween val="between"/>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u="none">
                <a:latin typeface="Arial Narrow" pitchFamily="34" charset="0"/>
              </a:defRPr>
            </a:pPr>
            <a:r>
              <a:rPr lang="fr-FR" sz="1400" u="none" dirty="0">
                <a:latin typeface="Arial Narrow" pitchFamily="34" charset="0"/>
              </a:rPr>
              <a:t>Répartition des emplois</a:t>
            </a:r>
          </a:p>
          <a:p>
            <a:pPr>
              <a:defRPr sz="1400" u="none">
                <a:latin typeface="Arial Narrow" pitchFamily="34" charset="0"/>
              </a:defRPr>
            </a:pPr>
            <a:r>
              <a:rPr lang="fr-FR" sz="1400" u="none" dirty="0">
                <a:latin typeface="Arial Narrow" pitchFamily="34" charset="0"/>
              </a:rPr>
              <a:t> permanents par </a:t>
            </a:r>
            <a:r>
              <a:rPr lang="fr-FR" sz="1400" u="none" dirty="0" smtClean="0">
                <a:latin typeface="Arial Narrow" pitchFamily="34" charset="0"/>
              </a:rPr>
              <a:t>filière </a:t>
            </a:r>
            <a:endParaRPr lang="fr-FR" sz="1400" u="none" dirty="0" smtClean="0">
              <a:latin typeface="Arial Narrow" pitchFamily="34" charset="0"/>
            </a:endParaRPr>
          </a:p>
          <a:p>
            <a:pPr>
              <a:defRPr sz="1400" u="none">
                <a:latin typeface="Arial Narrow" pitchFamily="34" charset="0"/>
              </a:defRPr>
            </a:pPr>
            <a:r>
              <a:rPr lang="fr-FR" sz="1400" u="none" dirty="0" smtClean="0">
                <a:latin typeface="Arial Narrow" pitchFamily="34" charset="0"/>
              </a:rPr>
              <a:t>pour la région </a:t>
            </a:r>
            <a:r>
              <a:rPr lang="fr-FR" sz="1400" u="none" dirty="0" smtClean="0">
                <a:latin typeface="Arial Narrow" pitchFamily="34" charset="0"/>
              </a:rPr>
              <a:t>Pays de la</a:t>
            </a:r>
            <a:r>
              <a:rPr lang="fr-FR" sz="1400" u="none" baseline="0" dirty="0" smtClean="0">
                <a:latin typeface="Arial Narrow" pitchFamily="34" charset="0"/>
              </a:rPr>
              <a:t> Loire</a:t>
            </a:r>
            <a:endParaRPr lang="fr-FR" sz="1400" u="none" dirty="0">
              <a:latin typeface="Arial Narrow" pitchFamily="34" charset="0"/>
            </a:endParaRPr>
          </a:p>
          <a:p>
            <a:pPr>
              <a:defRPr sz="1400" u="none">
                <a:latin typeface="Arial Narrow" pitchFamily="34" charset="0"/>
              </a:defRPr>
            </a:pPr>
            <a:endParaRPr lang="fr-FR" sz="1400" u="none" dirty="0">
              <a:latin typeface="Arial Narrow" pitchFamily="34" charset="0"/>
            </a:endParaRPr>
          </a:p>
        </c:rich>
      </c:tx>
      <c:layout>
        <c:manualLayout>
          <c:xMode val="edge"/>
          <c:yMode val="edge"/>
          <c:x val="0.65935625946999299"/>
          <c:y val="2.9503870350236494E-2"/>
        </c:manualLayout>
      </c:layout>
      <c:spPr>
        <a:noFill/>
        <a:ln w="25400">
          <a:noFill/>
        </a:ln>
      </c:spPr>
    </c:title>
    <c:view3D>
      <c:rotX val="30"/>
      <c:perspective val="30"/>
    </c:view3D>
    <c:plotArea>
      <c:layout>
        <c:manualLayout>
          <c:layoutTarget val="inner"/>
          <c:xMode val="edge"/>
          <c:yMode val="edge"/>
          <c:x val="0.14605067064083457"/>
          <c:y val="0.26106194690265488"/>
          <c:w val="0.70640834575259959"/>
          <c:h val="0.65486725663718814"/>
        </c:manualLayout>
      </c:layout>
      <c:pie3DChart>
        <c:varyColors val="1"/>
        <c:ser>
          <c:idx val="0"/>
          <c:order val="0"/>
          <c:dPt>
            <c:idx val="0"/>
            <c:spPr>
              <a:solidFill>
                <a:srgbClr val="72C2C6"/>
              </a:solidFill>
            </c:spPr>
          </c:dPt>
          <c:dPt>
            <c:idx val="1"/>
            <c:spPr>
              <a:solidFill>
                <a:srgbClr val="9C2438"/>
              </a:solidFill>
            </c:spPr>
          </c:dPt>
          <c:dPt>
            <c:idx val="2"/>
            <c:spPr>
              <a:solidFill>
                <a:srgbClr val="FDC703"/>
              </a:solidFill>
            </c:spPr>
          </c:dPt>
          <c:dPt>
            <c:idx val="4"/>
            <c:spPr>
              <a:solidFill>
                <a:srgbClr val="7874D2"/>
              </a:solidFill>
            </c:spPr>
          </c:dPt>
          <c:dPt>
            <c:idx val="5"/>
            <c:spPr>
              <a:solidFill>
                <a:srgbClr val="FF9900"/>
              </a:solidFill>
            </c:spPr>
          </c:dPt>
          <c:dPt>
            <c:idx val="7"/>
            <c:spPr>
              <a:solidFill>
                <a:srgbClr val="BA0698"/>
              </a:solidFill>
            </c:spPr>
          </c:dPt>
          <c:dLbls>
            <c:dLbl>
              <c:idx val="0"/>
              <c:layout>
                <c:manualLayout>
                  <c:x val="-0.1416654136989072"/>
                  <c:y val="0.11503291208237797"/>
                </c:manualLayout>
              </c:layout>
              <c:tx>
                <c:rich>
                  <a:bodyPr/>
                  <a:lstStyle/>
                  <a:p>
                    <a:pPr>
                      <a:defRPr sz="1400" b="1">
                        <a:solidFill>
                          <a:schemeClr val="bg1"/>
                        </a:solidFill>
                        <a:latin typeface="Arial Narrow" pitchFamily="34" charset="0"/>
                      </a:defRPr>
                    </a:pPr>
                    <a:r>
                      <a:rPr lang="en-US" sz="1400" b="1" dirty="0" smtClean="0">
                        <a:solidFill>
                          <a:schemeClr val="bg1"/>
                        </a:solidFill>
                        <a:latin typeface="Arial Narrow" pitchFamily="34" charset="0"/>
                      </a:rPr>
                      <a:t>A</a:t>
                    </a:r>
                    <a:r>
                      <a:rPr lang="en-US" sz="1400" b="1" dirty="0" smtClean="0">
                        <a:solidFill>
                          <a:schemeClr val="bg1"/>
                        </a:solidFill>
                      </a:rPr>
                      <a:t>dministrative </a:t>
                    </a:r>
                    <a:r>
                      <a:rPr lang="en-US" sz="1400" b="1" dirty="0">
                        <a:solidFill>
                          <a:schemeClr val="bg1"/>
                        </a:solidFill>
                      </a:rPr>
                      <a:t>
24%</a:t>
                    </a:r>
                  </a:p>
                </c:rich>
              </c:tx>
              <c:numFmt formatCode="0.0%" sourceLinked="0"/>
              <c:spPr>
                <a:noFill/>
                <a:ln w="25400">
                  <a:noFill/>
                </a:ln>
              </c:spPr>
              <c:dLblPos val="bestFit"/>
            </c:dLbl>
            <c:dLbl>
              <c:idx val="1"/>
              <c:layout>
                <c:manualLayout>
                  <c:x val="-6.5588959625684631E-2"/>
                  <c:y val="-0.23968753078561089"/>
                </c:manualLayout>
              </c:layout>
              <c:tx>
                <c:rich>
                  <a:bodyPr/>
                  <a:lstStyle/>
                  <a:p>
                    <a:pPr>
                      <a:defRPr sz="1400" b="1">
                        <a:solidFill>
                          <a:schemeClr val="bg1"/>
                        </a:solidFill>
                        <a:latin typeface="Arial Narrow" pitchFamily="34" charset="0"/>
                      </a:defRPr>
                    </a:pPr>
                    <a:r>
                      <a:rPr lang="en-US" sz="1400" b="1" dirty="0" smtClean="0">
                        <a:solidFill>
                          <a:schemeClr val="bg1"/>
                        </a:solidFill>
                        <a:latin typeface="Arial Narrow" pitchFamily="34" charset="0"/>
                      </a:rPr>
                      <a:t>T</a:t>
                    </a:r>
                    <a:r>
                      <a:rPr lang="en-US" sz="1400" b="1" dirty="0" smtClean="0">
                        <a:solidFill>
                          <a:schemeClr val="bg1"/>
                        </a:solidFill>
                      </a:rPr>
                      <a:t>echnique</a:t>
                    </a:r>
                    <a:r>
                      <a:rPr lang="en-US" sz="1400" b="1" dirty="0">
                        <a:solidFill>
                          <a:schemeClr val="bg1"/>
                        </a:solidFill>
                      </a:rPr>
                      <a:t>
49%</a:t>
                    </a:r>
                  </a:p>
                </c:rich>
              </c:tx>
              <c:numFmt formatCode="0.0%" sourceLinked="0"/>
              <c:spPr>
                <a:noFill/>
                <a:ln w="25400">
                  <a:noFill/>
                </a:ln>
              </c:spPr>
              <c:dLblPos val="bestFit"/>
            </c:dLbl>
            <c:dLbl>
              <c:idx val="2"/>
              <c:layout>
                <c:manualLayout>
                  <c:x val="-6.2861070992112134E-2"/>
                  <c:y val="7.6606469955068923E-2"/>
                </c:manualLayout>
              </c:layout>
              <c:tx>
                <c:rich>
                  <a:bodyPr/>
                  <a:lstStyle/>
                  <a:p>
                    <a:r>
                      <a:rPr lang="en-US" sz="1100" b="1" dirty="0" err="1" smtClean="0">
                        <a:latin typeface="Arial Narrow" pitchFamily="34" charset="0"/>
                      </a:rPr>
                      <a:t>C</a:t>
                    </a:r>
                    <a:r>
                      <a:rPr lang="en-US" dirty="0" err="1" smtClean="0"/>
                      <a:t>ulturelle</a:t>
                    </a:r>
                    <a:r>
                      <a:rPr lang="en-US" dirty="0"/>
                      <a:t>
4%</a:t>
                    </a:r>
                  </a:p>
                </c:rich>
              </c:tx>
              <c:dLblPos val="bestFit"/>
            </c:dLbl>
            <c:dLbl>
              <c:idx val="3"/>
              <c:layout>
                <c:manualLayout>
                  <c:x val="-8.2555838949338267E-2"/>
                  <c:y val="-2.5943383339920342E-2"/>
                </c:manualLayout>
              </c:layout>
              <c:dLblPos val="bestFit"/>
              <c:showCatName val="1"/>
              <c:showPercent val="1"/>
            </c:dLbl>
            <c:dLbl>
              <c:idx val="4"/>
              <c:layout>
                <c:manualLayout>
                  <c:x val="0.1700824612868074"/>
                  <c:y val="5.8634878456127817E-2"/>
                </c:manualLayout>
              </c:layout>
              <c:tx>
                <c:rich>
                  <a:bodyPr/>
                  <a:lstStyle/>
                  <a:p>
                    <a:pPr>
                      <a:defRPr sz="1400" b="1">
                        <a:solidFill>
                          <a:schemeClr val="bg1"/>
                        </a:solidFill>
                        <a:latin typeface="Arial Narrow" pitchFamily="34" charset="0"/>
                      </a:defRPr>
                    </a:pPr>
                    <a:r>
                      <a:rPr lang="en-US" sz="1400" b="1" dirty="0" err="1" smtClean="0">
                        <a:solidFill>
                          <a:schemeClr val="bg1"/>
                        </a:solidFill>
                      </a:rPr>
                      <a:t>Sociale</a:t>
                    </a:r>
                    <a:r>
                      <a:rPr lang="en-US" sz="1400" b="1" dirty="0">
                        <a:solidFill>
                          <a:schemeClr val="bg1"/>
                        </a:solidFill>
                      </a:rPr>
                      <a:t>
9%</a:t>
                    </a:r>
                  </a:p>
                </c:rich>
              </c:tx>
              <c:numFmt formatCode="0.0%" sourceLinked="0"/>
              <c:spPr>
                <a:noFill/>
                <a:ln w="25400">
                  <a:noFill/>
                </a:ln>
              </c:spPr>
              <c:dLblPos val="bestFit"/>
            </c:dLbl>
            <c:dLbl>
              <c:idx val="5"/>
              <c:layout>
                <c:manualLayout>
                  <c:x val="-0.23939228383607608"/>
                  <c:y val="6.0877867915587001E-3"/>
                </c:manualLayout>
              </c:layout>
              <c:tx>
                <c:rich>
                  <a:bodyPr/>
                  <a:lstStyle/>
                  <a:p>
                    <a:r>
                      <a:rPr lang="en-US" sz="1100" b="1" dirty="0" err="1" smtClean="0">
                        <a:latin typeface="Arial Narrow" pitchFamily="34" charset="0"/>
                      </a:rPr>
                      <a:t>M</a:t>
                    </a:r>
                    <a:r>
                      <a:rPr lang="en-US" dirty="0" err="1" smtClean="0"/>
                      <a:t>édico</a:t>
                    </a:r>
                    <a:endParaRPr lang="en-US" dirty="0"/>
                  </a:p>
                  <a:p>
                    <a:r>
                      <a:rPr lang="en-US" dirty="0"/>
                      <a:t>-sociale
5%</a:t>
                    </a:r>
                  </a:p>
                </c:rich>
              </c:tx>
              <c:dLblPos val="bestFit"/>
            </c:dLbl>
            <c:dLbl>
              <c:idx val="6"/>
              <c:layout>
                <c:manualLayout>
                  <c:x val="-0.21855668519100818"/>
                  <c:y val="-0.13342323882802351"/>
                </c:manualLayout>
              </c:layout>
              <c:tx>
                <c:rich>
                  <a:bodyPr/>
                  <a:lstStyle/>
                  <a:p>
                    <a:r>
                      <a:rPr lang="en-US" sz="1100" b="1" dirty="0" smtClean="0">
                        <a:latin typeface="Arial Narrow" pitchFamily="34" charset="0"/>
                      </a:rPr>
                      <a:t>P</a:t>
                    </a:r>
                    <a:r>
                      <a:rPr lang="en-US" dirty="0" smtClean="0"/>
                      <a:t>olice municipale</a:t>
                    </a:r>
                    <a:r>
                      <a:rPr lang="en-US" dirty="0"/>
                      <a:t>
1%</a:t>
                    </a:r>
                  </a:p>
                </c:rich>
              </c:tx>
              <c:dLblPos val="bestFit"/>
            </c:dLbl>
            <c:dLbl>
              <c:idx val="7"/>
              <c:layout>
                <c:manualLayout>
                  <c:x val="-4.6214870924507212E-2"/>
                  <c:y val="-0.16007708176521424"/>
                </c:manualLayout>
              </c:layout>
              <c:tx>
                <c:rich>
                  <a:bodyPr/>
                  <a:lstStyle/>
                  <a:p>
                    <a:pPr>
                      <a:defRPr sz="1200" b="1">
                        <a:latin typeface="Arial Narrow" pitchFamily="34" charset="0"/>
                      </a:defRPr>
                    </a:pPr>
                    <a:r>
                      <a:rPr lang="en-US" sz="1100" b="1" dirty="0"/>
                      <a:t>Incendie et secours
1,9%</a:t>
                    </a:r>
                  </a:p>
                </c:rich>
              </c:tx>
              <c:numFmt formatCode="0.0%" sourceLinked="0"/>
              <c:spPr>
                <a:noFill/>
                <a:ln w="25400">
                  <a:noFill/>
                </a:ln>
              </c:spPr>
              <c:dLblPos val="bestFit"/>
              <c:showCatName val="1"/>
              <c:showPercent val="1"/>
            </c:dLbl>
            <c:dLbl>
              <c:idx val="8"/>
              <c:layout>
                <c:manualLayout>
                  <c:x val="2.8541155001690119E-2"/>
                  <c:y val="-8.3076626429893038E-2"/>
                </c:manualLayout>
              </c:layout>
              <c:dLblPos val="bestFit"/>
              <c:showCatName val="1"/>
              <c:showPercent val="1"/>
            </c:dLbl>
            <c:dLbl>
              <c:idx val="9"/>
              <c:layout>
                <c:manualLayout>
                  <c:x val="4.7181666576054146E-2"/>
                  <c:y val="-2.0090663878876841E-2"/>
                </c:manualLayout>
              </c:layout>
              <c:dLblPos val="bestFit"/>
              <c:showCatName val="1"/>
              <c:showPercent val="1"/>
            </c:dLbl>
            <c:numFmt formatCode="0.0%" sourceLinked="0"/>
            <c:spPr>
              <a:noFill/>
              <a:ln w="25400">
                <a:noFill/>
              </a:ln>
            </c:spPr>
            <c:txPr>
              <a:bodyPr/>
              <a:lstStyle/>
              <a:p>
                <a:pPr>
                  <a:defRPr sz="1100" b="1">
                    <a:latin typeface="Arial Narrow" pitchFamily="34" charset="0"/>
                  </a:defRPr>
                </a:pPr>
                <a:endParaRPr lang="fr-FR"/>
              </a:p>
            </c:txPr>
            <c:showCatName val="1"/>
            <c:showPercent val="1"/>
            <c:showLeaderLines val="1"/>
          </c:dLbls>
          <c:cat>
            <c:strRef>
              <c:f>'Analyse préparation'!$A$133:$A$142</c:f>
              <c:strCache>
                <c:ptCount val="10"/>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strCache>
            </c:strRef>
          </c:cat>
          <c:val>
            <c:numRef>
              <c:f>'Analyse préparation'!$J$133:$J$142</c:f>
              <c:numCache>
                <c:formatCode>#,##0</c:formatCode>
                <c:ptCount val="10"/>
                <c:pt idx="0">
                  <c:v>17533</c:v>
                </c:pt>
                <c:pt idx="1">
                  <c:v>35649</c:v>
                </c:pt>
                <c:pt idx="2">
                  <c:v>3219</c:v>
                </c:pt>
                <c:pt idx="3">
                  <c:v>814</c:v>
                </c:pt>
                <c:pt idx="4">
                  <c:v>6697</c:v>
                </c:pt>
                <c:pt idx="5">
                  <c:v>3709</c:v>
                </c:pt>
                <c:pt idx="6">
                  <c:v>426</c:v>
                </c:pt>
                <c:pt idx="7">
                  <c:v>1416</c:v>
                </c:pt>
                <c:pt idx="8">
                  <c:v>2808</c:v>
                </c:pt>
                <c:pt idx="9">
                  <c:v>475</c:v>
                </c:pt>
              </c:numCache>
            </c:numRef>
          </c:val>
        </c:ser>
        <c:dLbls>
          <c:showCatName val="1"/>
          <c:showPercent val="1"/>
        </c:dLbls>
      </c:pie3DChart>
      <c:spPr>
        <a:noFill/>
        <a:ln w="25400">
          <a:noFill/>
        </a:ln>
      </c:spPr>
    </c:plotArea>
    <c:plotVisOnly val="1"/>
    <c:dispBlanksAs val="zero"/>
  </c:chart>
  <c:spPr>
    <a:ln>
      <a:noFill/>
    </a:ln>
  </c:spPr>
  <c:externalData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u="none"/>
            </a:pPr>
            <a:r>
              <a:rPr lang="fr-FR" sz="1400" u="none" dirty="0"/>
              <a:t>Répartition des </a:t>
            </a:r>
            <a:r>
              <a:rPr lang="fr-FR" sz="1400" u="none" baseline="0" dirty="0"/>
              <a:t>fonctionnaires</a:t>
            </a:r>
            <a:r>
              <a:rPr lang="fr-FR" sz="1400" u="none" dirty="0"/>
              <a:t> par </a:t>
            </a:r>
            <a:r>
              <a:rPr lang="fr-FR" sz="1400" u="none" dirty="0" smtClean="0"/>
              <a:t>filière </a:t>
            </a:r>
          </a:p>
          <a:p>
            <a:pPr>
              <a:defRPr u="none"/>
            </a:pPr>
            <a:r>
              <a:rPr lang="fr-FR" sz="1400" u="none" dirty="0" smtClean="0"/>
              <a:t>(région Pays de la</a:t>
            </a:r>
            <a:r>
              <a:rPr lang="fr-FR" sz="1400" u="none" baseline="0" dirty="0" smtClean="0"/>
              <a:t> Loire)</a:t>
            </a:r>
            <a:endParaRPr lang="fr-FR" sz="1400" u="none" dirty="0"/>
          </a:p>
          <a:p>
            <a:pPr>
              <a:defRPr u="none"/>
            </a:pPr>
            <a:endParaRPr lang="fr-FR" sz="1400" u="none" dirty="0"/>
          </a:p>
        </c:rich>
      </c:tx>
      <c:layout>
        <c:manualLayout>
          <c:xMode val="edge"/>
          <c:yMode val="edge"/>
          <c:x val="0.24413063862706141"/>
          <c:y val="1.6033572027350503E-2"/>
        </c:manualLayout>
      </c:layout>
      <c:spPr>
        <a:noFill/>
        <a:ln w="25400">
          <a:noFill/>
        </a:ln>
      </c:spPr>
    </c:title>
    <c:view3D>
      <c:rotX val="30"/>
      <c:perspective val="30"/>
    </c:view3D>
    <c:plotArea>
      <c:layout>
        <c:manualLayout>
          <c:layoutTarget val="inner"/>
          <c:xMode val="edge"/>
          <c:yMode val="edge"/>
          <c:x val="8.3415590954571225E-2"/>
          <c:y val="0.25213322590567017"/>
          <c:w val="0.87309863623277495"/>
          <c:h val="0.74586718876098757"/>
        </c:manualLayout>
      </c:layout>
      <c:pie3DChart>
        <c:varyColors val="1"/>
        <c:ser>
          <c:idx val="0"/>
          <c:order val="0"/>
          <c:explosion val="25"/>
          <c:dPt>
            <c:idx val="0"/>
            <c:spPr>
              <a:solidFill>
                <a:srgbClr val="72C2C6"/>
              </a:solidFill>
            </c:spPr>
          </c:dPt>
          <c:dPt>
            <c:idx val="1"/>
            <c:spPr>
              <a:solidFill>
                <a:srgbClr val="9C2438"/>
              </a:solidFill>
            </c:spPr>
          </c:dPt>
          <c:dPt>
            <c:idx val="2"/>
            <c:spPr>
              <a:solidFill>
                <a:srgbClr val="F6C804"/>
              </a:solidFill>
            </c:spPr>
          </c:dPt>
          <c:dPt>
            <c:idx val="4"/>
            <c:spPr>
              <a:solidFill>
                <a:srgbClr val="7874D2"/>
              </a:solidFill>
            </c:spPr>
          </c:dPt>
          <c:dPt>
            <c:idx val="5"/>
            <c:spPr>
              <a:solidFill>
                <a:srgbClr val="FF9900"/>
              </a:solidFill>
            </c:spPr>
          </c:dPt>
          <c:dPt>
            <c:idx val="7"/>
            <c:spPr>
              <a:solidFill>
                <a:srgbClr val="BA0698"/>
              </a:solidFill>
            </c:spPr>
          </c:dPt>
          <c:dLbls>
            <c:dLbl>
              <c:idx val="0"/>
              <c:layout>
                <c:manualLayout>
                  <c:x val="7.9440006217047013E-2"/>
                  <c:y val="2.8627528324500683E-2"/>
                </c:manualLayout>
              </c:layout>
              <c:numFmt formatCode="0.0%" sourceLinked="0"/>
              <c:spPr>
                <a:noFill/>
                <a:ln w="25400">
                  <a:noFill/>
                </a:ln>
              </c:spPr>
              <c:txPr>
                <a:bodyPr/>
                <a:lstStyle/>
                <a:p>
                  <a:pPr>
                    <a:defRPr sz="1400" b="1">
                      <a:latin typeface="Arial Narrow" pitchFamily="34" charset="0"/>
                    </a:defRPr>
                  </a:pPr>
                  <a:endParaRPr lang="fr-FR"/>
                </a:p>
              </c:txPr>
              <c:dLblPos val="bestFit"/>
              <c:showCatName val="1"/>
              <c:showPercent val="1"/>
            </c:dLbl>
            <c:dLbl>
              <c:idx val="1"/>
              <c:numFmt formatCode="0.0%" sourceLinked="0"/>
              <c:spPr>
                <a:noFill/>
                <a:ln w="25400">
                  <a:noFill/>
                </a:ln>
              </c:spPr>
              <c:txPr>
                <a:bodyPr/>
                <a:lstStyle/>
                <a:p>
                  <a:pPr>
                    <a:defRPr sz="1400" b="1">
                      <a:solidFill>
                        <a:schemeClr val="bg1"/>
                      </a:solidFill>
                      <a:latin typeface="Arial Narrow" pitchFamily="34" charset="0"/>
                    </a:defRPr>
                  </a:pPr>
                  <a:endParaRPr lang="fr-FR"/>
                </a:p>
              </c:txPr>
            </c:dLbl>
            <c:dLbl>
              <c:idx val="2"/>
              <c:layout>
                <c:manualLayout>
                  <c:x val="-2.4316907195111249E-2"/>
                  <c:y val="0.10219296081965659"/>
                </c:manualLayout>
              </c:layout>
              <c:dLblPos val="bestFit"/>
              <c:showCatName val="1"/>
              <c:showPercent val="1"/>
            </c:dLbl>
            <c:dLbl>
              <c:idx val="3"/>
              <c:layout>
                <c:manualLayout>
                  <c:x val="-5.8594005536542003E-2"/>
                  <c:y val="1.9151124181766524E-2"/>
                </c:manualLayout>
              </c:layout>
              <c:dLblPos val="bestFit"/>
              <c:showCatName val="1"/>
              <c:showPercent val="1"/>
            </c:dLbl>
            <c:dLbl>
              <c:idx val="4"/>
              <c:layout>
                <c:manualLayout>
                  <c:x val="-0.11100651848414486"/>
                  <c:y val="-9.8267725253874533E-3"/>
                </c:manualLayout>
              </c:layout>
              <c:numFmt formatCode="0.0%" sourceLinked="0"/>
              <c:spPr>
                <a:noFill/>
                <a:ln w="25400">
                  <a:noFill/>
                </a:ln>
              </c:spPr>
              <c:txPr>
                <a:bodyPr/>
                <a:lstStyle/>
                <a:p>
                  <a:pPr>
                    <a:defRPr sz="1400" b="1">
                      <a:latin typeface="Arial Narrow" pitchFamily="34" charset="0"/>
                    </a:defRPr>
                  </a:pPr>
                  <a:endParaRPr lang="fr-FR"/>
                </a:p>
              </c:txPr>
              <c:dLblPos val="bestFit"/>
              <c:showCatName val="1"/>
              <c:showPercent val="1"/>
            </c:dLbl>
            <c:dLbl>
              <c:idx val="5"/>
              <c:layout>
                <c:manualLayout>
                  <c:x val="-0.24484464426155214"/>
                  <c:y val="-3.5361811650557351E-2"/>
                </c:manualLayout>
              </c:layout>
              <c:tx>
                <c:rich>
                  <a:bodyPr/>
                  <a:lstStyle/>
                  <a:p>
                    <a:r>
                      <a:rPr lang="en-US" sz="1100" b="1" dirty="0" err="1" smtClean="0">
                        <a:latin typeface="Arial Narrow" pitchFamily="34" charset="0"/>
                      </a:rPr>
                      <a:t>M</a:t>
                    </a:r>
                    <a:r>
                      <a:rPr lang="en-US" dirty="0" err="1" smtClean="0"/>
                      <a:t>édico</a:t>
                    </a:r>
                    <a:endParaRPr lang="en-US" dirty="0"/>
                  </a:p>
                  <a:p>
                    <a:r>
                      <a:rPr lang="en-US" dirty="0"/>
                      <a:t>-</a:t>
                    </a:r>
                    <a:r>
                      <a:rPr lang="en-US" dirty="0" err="1"/>
                      <a:t>sociale</a:t>
                    </a:r>
                    <a:r>
                      <a:rPr lang="en-US" dirty="0"/>
                      <a:t>
4,6%</a:t>
                    </a:r>
                  </a:p>
                </c:rich>
              </c:tx>
              <c:dLblPos val="bestFit"/>
            </c:dLbl>
            <c:dLbl>
              <c:idx val="6"/>
              <c:layout>
                <c:manualLayout>
                  <c:x val="-0.26497464909829682"/>
                  <c:y val="-0.10977638769226018"/>
                </c:manualLayout>
              </c:layout>
              <c:dLblPos val="bestFit"/>
              <c:showCatName val="1"/>
              <c:showPercent val="1"/>
            </c:dLbl>
            <c:dLbl>
              <c:idx val="7"/>
              <c:layout>
                <c:manualLayout>
                  <c:x val="2.771925879358051E-2"/>
                  <c:y val="-9.7176913002932311E-2"/>
                </c:manualLayout>
              </c:layout>
              <c:dLblPos val="bestFit"/>
              <c:showCatName val="1"/>
              <c:showPercent val="1"/>
            </c:dLbl>
            <c:dLbl>
              <c:idx val="8"/>
              <c:layout>
                <c:manualLayout>
                  <c:x val="0.1307941841703362"/>
                  <c:y val="-9.3304658068295798E-2"/>
                </c:manualLayout>
              </c:layout>
              <c:dLblPos val="bestFit"/>
              <c:showCatName val="1"/>
              <c:showPercent val="1"/>
            </c:dLbl>
            <c:dLbl>
              <c:idx val="9"/>
              <c:layout>
                <c:manualLayout>
                  <c:x val="0.40158467670319731"/>
                  <c:y val="-3.5426686075340899E-2"/>
                </c:manualLayout>
              </c:layout>
              <c:dLblPos val="bestFit"/>
              <c:showCatName val="1"/>
              <c:showPercent val="1"/>
            </c:dLbl>
            <c:numFmt formatCode="0.0%" sourceLinked="0"/>
            <c:spPr>
              <a:noFill/>
              <a:ln w="25400">
                <a:noFill/>
              </a:ln>
            </c:spPr>
            <c:txPr>
              <a:bodyPr/>
              <a:lstStyle/>
              <a:p>
                <a:pPr>
                  <a:defRPr sz="1100" b="1">
                    <a:latin typeface="Arial Narrow" pitchFamily="34" charset="0"/>
                  </a:defRPr>
                </a:pPr>
                <a:endParaRPr lang="fr-FR"/>
              </a:p>
            </c:txPr>
            <c:showCatName val="1"/>
            <c:showPercent val="1"/>
            <c:showLeaderLines val="1"/>
          </c:dLbls>
          <c:cat>
            <c:strRef>
              <c:f>'Analyse préparation'!$A$133:$A$142</c:f>
              <c:strCache>
                <c:ptCount val="10"/>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strCache>
            </c:strRef>
          </c:cat>
          <c:val>
            <c:numRef>
              <c:f>'Analyse préparation'!$D$133:$D$142</c:f>
              <c:numCache>
                <c:formatCode>#,##0</c:formatCode>
                <c:ptCount val="10"/>
                <c:pt idx="0">
                  <c:v>16030</c:v>
                </c:pt>
                <c:pt idx="1">
                  <c:v>33141</c:v>
                </c:pt>
                <c:pt idx="2">
                  <c:v>2510</c:v>
                </c:pt>
                <c:pt idx="3">
                  <c:v>695</c:v>
                </c:pt>
                <c:pt idx="4">
                  <c:v>5838</c:v>
                </c:pt>
                <c:pt idx="5">
                  <c:v>2990</c:v>
                </c:pt>
                <c:pt idx="6">
                  <c:v>422</c:v>
                </c:pt>
                <c:pt idx="7">
                  <c:v>1413</c:v>
                </c:pt>
                <c:pt idx="8">
                  <c:v>2161</c:v>
                </c:pt>
                <c:pt idx="9">
                  <c:v>57</c:v>
                </c:pt>
              </c:numCache>
            </c:numRef>
          </c:val>
        </c:ser>
        <c:dLbls>
          <c:showCatName val="1"/>
          <c:showPercent val="1"/>
        </c:dLbls>
      </c:pie3DChart>
      <c:spPr>
        <a:noFill/>
        <a:ln w="25400">
          <a:noFill/>
        </a:ln>
      </c:spPr>
    </c:plotArea>
    <c:plotVisOnly val="1"/>
    <c:dispBlanksAs val="zero"/>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u="none"/>
            </a:pPr>
            <a:r>
              <a:rPr lang="fr-FR" sz="1400" u="none" dirty="0"/>
              <a:t>Répartition par </a:t>
            </a:r>
            <a:r>
              <a:rPr lang="fr-FR" sz="1400" u="none" dirty="0" smtClean="0"/>
              <a:t>filière </a:t>
            </a:r>
            <a:r>
              <a:rPr lang="fr-FR" sz="1400" u="none" dirty="0"/>
              <a:t>des </a:t>
            </a:r>
            <a:r>
              <a:rPr lang="fr-FR" sz="1400" b="1" u="none" baseline="0" dirty="0"/>
              <a:t>agents </a:t>
            </a:r>
            <a:r>
              <a:rPr lang="fr-FR" sz="1400" b="1" u="none" baseline="0" dirty="0" smtClean="0"/>
              <a:t>non-titulaires</a:t>
            </a:r>
            <a:endParaRPr lang="fr-FR" sz="1400" b="1" u="none" baseline="0" dirty="0"/>
          </a:p>
          <a:p>
            <a:pPr>
              <a:defRPr u="none"/>
            </a:pPr>
            <a:r>
              <a:rPr lang="fr-FR" sz="1400" u="none" dirty="0"/>
              <a:t> sur </a:t>
            </a:r>
            <a:r>
              <a:rPr lang="fr-FR" sz="1400" u="none" dirty="0" smtClean="0"/>
              <a:t>emplois </a:t>
            </a:r>
            <a:r>
              <a:rPr lang="fr-FR" sz="1400" u="none" dirty="0" smtClean="0"/>
              <a:t>permanents </a:t>
            </a:r>
            <a:r>
              <a:rPr lang="fr-FR" sz="1400" u="none" dirty="0" smtClean="0"/>
              <a:t>(région Pays de la Loire)</a:t>
            </a:r>
            <a:endParaRPr lang="fr-FR" sz="1400" u="none" dirty="0"/>
          </a:p>
        </c:rich>
      </c:tx>
      <c:layout>
        <c:manualLayout>
          <c:xMode val="edge"/>
          <c:yMode val="edge"/>
          <c:x val="0.35710419570162832"/>
          <c:y val="1.0095879999224128E-3"/>
        </c:manualLayout>
      </c:layout>
      <c:spPr>
        <a:noFill/>
        <a:ln w="25400">
          <a:noFill/>
        </a:ln>
      </c:spPr>
    </c:title>
    <c:view3D>
      <c:rotX val="30"/>
      <c:perspective val="30"/>
    </c:view3D>
    <c:plotArea>
      <c:layout>
        <c:manualLayout>
          <c:layoutTarget val="inner"/>
          <c:xMode val="edge"/>
          <c:yMode val="edge"/>
          <c:x val="5.8729252930316833E-2"/>
          <c:y val="0.30108424864280803"/>
          <c:w val="0.8995096889431502"/>
          <c:h val="0.66507582020077305"/>
        </c:manualLayout>
      </c:layout>
      <c:pie3DChart>
        <c:varyColors val="1"/>
        <c:ser>
          <c:idx val="0"/>
          <c:order val="0"/>
          <c:explosion val="25"/>
          <c:dPt>
            <c:idx val="0"/>
            <c:spPr>
              <a:solidFill>
                <a:srgbClr val="72C2C6"/>
              </a:solidFill>
            </c:spPr>
          </c:dPt>
          <c:dPt>
            <c:idx val="1"/>
            <c:spPr>
              <a:solidFill>
                <a:srgbClr val="9C2438"/>
              </a:solidFill>
            </c:spPr>
          </c:dPt>
          <c:dPt>
            <c:idx val="2"/>
            <c:spPr>
              <a:solidFill>
                <a:srgbClr val="F6C804"/>
              </a:solidFill>
            </c:spPr>
          </c:dPt>
          <c:dPt>
            <c:idx val="4"/>
            <c:spPr>
              <a:solidFill>
                <a:srgbClr val="7874D2"/>
              </a:solidFill>
            </c:spPr>
          </c:dPt>
          <c:dPt>
            <c:idx val="5"/>
            <c:spPr>
              <a:solidFill>
                <a:srgbClr val="FF9900"/>
              </a:solidFill>
            </c:spPr>
          </c:dPt>
          <c:dLbls>
            <c:dLbl>
              <c:idx val="0"/>
              <c:layout>
                <c:manualLayout>
                  <c:x val="-0.13469228334599218"/>
                  <c:y val="0.10431843551774597"/>
                </c:manualLayout>
              </c:layout>
              <c:numFmt formatCode="0.0%" sourceLinked="0"/>
              <c:spPr>
                <a:noFill/>
                <a:ln w="25400">
                  <a:noFill/>
                </a:ln>
              </c:spPr>
              <c:txPr>
                <a:bodyPr/>
                <a:lstStyle/>
                <a:p>
                  <a:pPr>
                    <a:defRPr sz="1400" b="1">
                      <a:solidFill>
                        <a:schemeClr val="bg1"/>
                      </a:solidFill>
                      <a:latin typeface="Arial Narrow" pitchFamily="34" charset="0"/>
                    </a:defRPr>
                  </a:pPr>
                  <a:endParaRPr lang="fr-FR"/>
                </a:p>
              </c:txPr>
              <c:dLblPos val="bestFit"/>
              <c:showCatName val="1"/>
              <c:showPercent val="1"/>
            </c:dLbl>
            <c:dLbl>
              <c:idx val="1"/>
              <c:layout>
                <c:manualLayout>
                  <c:x val="-0.1959738912479744"/>
                  <c:y val="-0.17504823097257388"/>
                </c:manualLayout>
              </c:layout>
              <c:numFmt formatCode="0.0%" sourceLinked="0"/>
              <c:spPr>
                <a:noFill/>
                <a:ln w="25400">
                  <a:noFill/>
                </a:ln>
              </c:spPr>
              <c:txPr>
                <a:bodyPr/>
                <a:lstStyle/>
                <a:p>
                  <a:pPr>
                    <a:defRPr sz="1400" b="1">
                      <a:solidFill>
                        <a:schemeClr val="bg1"/>
                      </a:solidFill>
                      <a:latin typeface="Arial Narrow" pitchFamily="34" charset="0"/>
                    </a:defRPr>
                  </a:pPr>
                  <a:endParaRPr lang="fr-FR"/>
                </a:p>
              </c:txPr>
              <c:dLblPos val="bestFit"/>
              <c:showCatName val="1"/>
              <c:showPercent val="1"/>
            </c:dLbl>
            <c:dLbl>
              <c:idx val="2"/>
              <c:layout>
                <c:manualLayout>
                  <c:x val="-5.5098979651823934E-2"/>
                  <c:y val="1.1328431631458169E-2"/>
                </c:manualLayout>
              </c:layout>
              <c:numFmt formatCode="0.0%" sourceLinked="0"/>
              <c:spPr>
                <a:noFill/>
                <a:ln w="25400">
                  <a:noFill/>
                </a:ln>
              </c:spPr>
              <c:txPr>
                <a:bodyPr/>
                <a:lstStyle/>
                <a:p>
                  <a:pPr>
                    <a:defRPr sz="1400" b="1">
                      <a:latin typeface="Arial Narrow" pitchFamily="34" charset="0"/>
                    </a:defRPr>
                  </a:pPr>
                  <a:endParaRPr lang="fr-FR"/>
                </a:p>
              </c:txPr>
              <c:dLblPos val="bestFit"/>
              <c:showCatName val="1"/>
              <c:showPercent val="1"/>
            </c:dLbl>
            <c:dLbl>
              <c:idx val="3"/>
              <c:layout>
                <c:manualLayout>
                  <c:x val="-9.1969694180577224E-2"/>
                  <c:y val="2.4565833073221251E-2"/>
                </c:manualLayout>
              </c:layout>
              <c:dLblPos val="bestFit"/>
              <c:showCatName val="1"/>
              <c:showPercent val="1"/>
            </c:dLbl>
            <c:dLbl>
              <c:idx val="4"/>
              <c:layout>
                <c:manualLayout>
                  <c:x val="-0.11100651848414486"/>
                  <c:y val="-9.8267725253874585E-3"/>
                </c:manualLayout>
              </c:layout>
              <c:numFmt formatCode="0.0%" sourceLinked="0"/>
              <c:spPr>
                <a:noFill/>
                <a:ln w="25400">
                  <a:noFill/>
                </a:ln>
              </c:spPr>
              <c:txPr>
                <a:bodyPr/>
                <a:lstStyle/>
                <a:p>
                  <a:pPr>
                    <a:defRPr sz="1400" b="1">
                      <a:latin typeface="Arial Narrow" pitchFamily="34" charset="0"/>
                    </a:defRPr>
                  </a:pPr>
                  <a:endParaRPr lang="fr-FR"/>
                </a:p>
              </c:txPr>
              <c:dLblPos val="bestFit"/>
              <c:showCatName val="1"/>
              <c:showPercent val="1"/>
            </c:dLbl>
            <c:dLbl>
              <c:idx val="5"/>
              <c:layout>
                <c:manualLayout>
                  <c:x val="-4.3593266877786904E-2"/>
                  <c:y val="3.005312706602745E-2"/>
                </c:manualLayout>
              </c:layout>
              <c:tx>
                <c:rich>
                  <a:bodyPr/>
                  <a:lstStyle/>
                  <a:p>
                    <a:r>
                      <a:rPr lang="en-US" sz="1100" b="1" dirty="0" err="1">
                        <a:latin typeface="Arial Narrow" pitchFamily="34" charset="0"/>
                      </a:rPr>
                      <a:t>F</a:t>
                    </a:r>
                    <a:r>
                      <a:rPr lang="en-US" b="1" dirty="0" err="1"/>
                      <a:t>ilière</a:t>
                    </a:r>
                    <a:r>
                      <a:rPr lang="en-US" b="1" dirty="0"/>
                      <a:t> </a:t>
                    </a:r>
                    <a:r>
                      <a:rPr lang="en-US" b="1" dirty="0" err="1"/>
                      <a:t>médico</a:t>
                    </a:r>
                    <a:endParaRPr lang="en-US" b="1" dirty="0"/>
                  </a:p>
                  <a:p>
                    <a:r>
                      <a:rPr lang="en-US" b="1" dirty="0"/>
                      <a:t>-</a:t>
                    </a:r>
                    <a:r>
                      <a:rPr lang="en-US" b="1" dirty="0" err="1"/>
                      <a:t>sociale</a:t>
                    </a:r>
                    <a:r>
                      <a:rPr lang="en-US" b="1" dirty="0"/>
                      <a:t>
4,6%</a:t>
                    </a:r>
                  </a:p>
                </c:rich>
              </c:tx>
              <c:dLblPos val="bestFit"/>
            </c:dLbl>
            <c:dLbl>
              <c:idx val="6"/>
              <c:layout>
                <c:manualLayout>
                  <c:x val="-8.0430134088821187E-2"/>
                  <c:y val="-7.3039698685574098E-2"/>
                </c:manualLayout>
              </c:layout>
              <c:dLblPos val="bestFit"/>
              <c:showCatName val="1"/>
              <c:showPercent val="1"/>
            </c:dLbl>
            <c:dLbl>
              <c:idx val="7"/>
              <c:layout>
                <c:manualLayout>
                  <c:x val="-6.5386931253723052E-2"/>
                  <c:y val="-0.20604313546218136"/>
                </c:manualLayout>
              </c:layout>
              <c:dLblPos val="bestFit"/>
              <c:showCatName val="1"/>
              <c:showPercent val="1"/>
            </c:dLbl>
            <c:dLbl>
              <c:idx val="8"/>
              <c:layout>
                <c:manualLayout>
                  <c:x val="6.8545271975074151E-2"/>
                  <c:y val="-8.1343254629555176E-2"/>
                </c:manualLayout>
              </c:layout>
              <c:numFmt formatCode="0.0%" sourceLinked="0"/>
              <c:spPr>
                <a:noFill/>
                <a:ln w="25400">
                  <a:noFill/>
                </a:ln>
              </c:spPr>
              <c:txPr>
                <a:bodyPr/>
                <a:lstStyle/>
                <a:p>
                  <a:pPr>
                    <a:defRPr sz="1400" b="1">
                      <a:latin typeface="Arial Narrow" pitchFamily="34" charset="0"/>
                    </a:defRPr>
                  </a:pPr>
                  <a:endParaRPr lang="fr-FR"/>
                </a:p>
              </c:txPr>
              <c:dLblPos val="bestFit"/>
              <c:showCatName val="1"/>
              <c:showPercent val="1"/>
            </c:dLbl>
            <c:dLbl>
              <c:idx val="9"/>
              <c:layout>
                <c:manualLayout>
                  <c:x val="0.14015275488096421"/>
                  <c:y val="-3.5426686075340899E-2"/>
                </c:manualLayout>
              </c:layout>
              <c:dLblPos val="bestFit"/>
              <c:showCatName val="1"/>
              <c:showPercent val="1"/>
            </c:dLbl>
            <c:numFmt formatCode="0.0%" sourceLinked="0"/>
            <c:spPr>
              <a:noFill/>
              <a:ln w="25400">
                <a:noFill/>
              </a:ln>
            </c:spPr>
            <c:txPr>
              <a:bodyPr/>
              <a:lstStyle/>
              <a:p>
                <a:pPr>
                  <a:defRPr sz="1100" b="1">
                    <a:latin typeface="Arial Narrow" pitchFamily="34" charset="0"/>
                  </a:defRPr>
                </a:pPr>
                <a:endParaRPr lang="fr-FR"/>
              </a:p>
            </c:txPr>
            <c:showCatName val="1"/>
            <c:showPercent val="1"/>
            <c:showLeaderLines val="1"/>
          </c:dLbls>
          <c:cat>
            <c:strRef>
              <c:f>'Analyse préparation'!$A$133:$A$142</c:f>
              <c:strCache>
                <c:ptCount val="10"/>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strCache>
            </c:strRef>
          </c:cat>
          <c:val>
            <c:numRef>
              <c:f>'Analyse préparation'!$G$133:$G$142</c:f>
              <c:numCache>
                <c:formatCode>#,##0</c:formatCode>
                <c:ptCount val="10"/>
                <c:pt idx="0">
                  <c:v>1503</c:v>
                </c:pt>
                <c:pt idx="1">
                  <c:v>2508</c:v>
                </c:pt>
                <c:pt idx="2">
                  <c:v>709</c:v>
                </c:pt>
                <c:pt idx="3">
                  <c:v>119</c:v>
                </c:pt>
                <c:pt idx="4">
                  <c:v>859</c:v>
                </c:pt>
                <c:pt idx="5">
                  <c:v>719</c:v>
                </c:pt>
                <c:pt idx="6">
                  <c:v>4</c:v>
                </c:pt>
                <c:pt idx="7">
                  <c:v>3</c:v>
                </c:pt>
                <c:pt idx="8">
                  <c:v>647</c:v>
                </c:pt>
                <c:pt idx="9">
                  <c:v>418</c:v>
                </c:pt>
              </c:numCache>
            </c:numRef>
          </c:val>
        </c:ser>
        <c:dLbls>
          <c:showCatName val="1"/>
          <c:showPercent val="1"/>
        </c:dLbls>
      </c:pie3DChart>
      <c:spPr>
        <a:noFill/>
        <a:ln w="25400">
          <a:noFill/>
        </a:ln>
      </c:spPr>
    </c:plotArea>
    <c:plotVisOnly val="1"/>
    <c:dispBlanksAs val="zero"/>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a:pPr>
            <a:r>
              <a:rPr lang="fr-FR" sz="1400" dirty="0"/>
              <a:t>Répartition des emplois permanents par </a:t>
            </a:r>
            <a:r>
              <a:rPr lang="fr-FR" sz="1400" dirty="0" smtClean="0"/>
              <a:t>filière</a:t>
            </a:r>
            <a:endParaRPr lang="fr-FR" sz="1400" dirty="0" smtClean="0"/>
          </a:p>
          <a:p>
            <a:pPr>
              <a:defRPr sz="1400"/>
            </a:pPr>
            <a:r>
              <a:rPr lang="fr-FR" sz="1400" u="sng" dirty="0" smtClean="0"/>
              <a:t>département </a:t>
            </a:r>
            <a:r>
              <a:rPr lang="fr-FR" sz="1400" u="sng" dirty="0"/>
              <a:t>de la Loire-Atlantique </a:t>
            </a:r>
          </a:p>
        </c:rich>
      </c:tx>
      <c:layout/>
    </c:title>
    <c:view3D>
      <c:rotX val="30"/>
      <c:perspective val="30"/>
    </c:view3D>
    <c:plotArea>
      <c:layout>
        <c:manualLayout>
          <c:layoutTarget val="inner"/>
          <c:xMode val="edge"/>
          <c:yMode val="edge"/>
          <c:x val="9.0964133170254341E-2"/>
          <c:y val="0.24863371662407877"/>
          <c:w val="0.83027068218057465"/>
          <c:h val="0.71616880531792759"/>
        </c:manualLayout>
      </c:layout>
      <c:pie3DChart>
        <c:varyColors val="1"/>
        <c:ser>
          <c:idx val="0"/>
          <c:order val="0"/>
          <c:explosion val="25"/>
          <c:dPt>
            <c:idx val="0"/>
            <c:spPr>
              <a:solidFill>
                <a:srgbClr val="72C2C6"/>
              </a:solidFill>
            </c:spPr>
          </c:dPt>
          <c:dPt>
            <c:idx val="1"/>
            <c:spPr>
              <a:solidFill>
                <a:srgbClr val="AF2011"/>
              </a:solidFill>
            </c:spPr>
          </c:dPt>
          <c:dPt>
            <c:idx val="2"/>
            <c:spPr>
              <a:solidFill>
                <a:srgbClr val="F6C804"/>
              </a:solidFill>
            </c:spPr>
          </c:dPt>
          <c:dPt>
            <c:idx val="4"/>
            <c:spPr>
              <a:solidFill>
                <a:srgbClr val="7874D2"/>
              </a:solidFill>
            </c:spPr>
          </c:dPt>
          <c:dPt>
            <c:idx val="5"/>
            <c:spPr>
              <a:solidFill>
                <a:srgbClr val="FF9900"/>
              </a:solidFill>
            </c:spPr>
          </c:dPt>
          <c:dPt>
            <c:idx val="7"/>
            <c:spPr>
              <a:solidFill>
                <a:srgbClr val="BA0698"/>
              </a:solidFill>
            </c:spPr>
          </c:dPt>
          <c:dLbls>
            <c:dLbl>
              <c:idx val="0"/>
              <c:layout>
                <c:manualLayout>
                  <c:x val="-0.14801695045497987"/>
                  <c:y val="8.5749037144021031E-2"/>
                </c:manualLayout>
              </c:layout>
              <c:spPr/>
              <c:txPr>
                <a:bodyPr/>
                <a:lstStyle/>
                <a:p>
                  <a:pPr>
                    <a:defRPr sz="1400" b="1">
                      <a:solidFill>
                        <a:schemeClr val="bg1"/>
                      </a:solidFill>
                      <a:latin typeface="Arial Narrow" pitchFamily="34" charset="0"/>
                    </a:defRPr>
                  </a:pPr>
                  <a:endParaRPr lang="fr-FR"/>
                </a:p>
              </c:txPr>
              <c:showCatName val="1"/>
              <c:showPercent val="1"/>
            </c:dLbl>
            <c:dLbl>
              <c:idx val="1"/>
              <c:layout>
                <c:manualLayout>
                  <c:x val="-1.1534409999936036E-2"/>
                  <c:y val="-0.26905598452023849"/>
                </c:manualLayout>
              </c:layout>
              <c:spPr/>
              <c:txPr>
                <a:bodyPr/>
                <a:lstStyle/>
                <a:p>
                  <a:pPr>
                    <a:defRPr sz="1400" b="1">
                      <a:solidFill>
                        <a:schemeClr val="bg1"/>
                      </a:solidFill>
                      <a:latin typeface="Arial Narrow" pitchFamily="34" charset="0"/>
                    </a:defRPr>
                  </a:pPr>
                  <a:endParaRPr lang="fr-FR"/>
                </a:p>
              </c:txPr>
              <c:showCatName val="1"/>
              <c:showPercent val="1"/>
            </c:dLbl>
            <c:dLbl>
              <c:idx val="2"/>
              <c:layout>
                <c:manualLayout>
                  <c:x val="-8.5611964575022671E-3"/>
                  <c:y val="0.1281251157278821"/>
                </c:manualLayout>
              </c:layout>
              <c:showCatName val="1"/>
              <c:showPercent val="1"/>
            </c:dLbl>
            <c:dLbl>
              <c:idx val="3"/>
              <c:layout>
                <c:manualLayout>
                  <c:x val="-4.6152288343440422E-2"/>
                  <c:y val="-1.2077361774617641E-3"/>
                </c:manualLayout>
              </c:layout>
              <c:showCatName val="1"/>
              <c:showPercent val="1"/>
            </c:dLbl>
            <c:dLbl>
              <c:idx val="4"/>
              <c:layout>
                <c:manualLayout>
                  <c:x val="8.5617647812193831E-2"/>
                  <c:y val="4.2737612487501686E-2"/>
                </c:manualLayout>
              </c:layout>
              <c:spPr/>
              <c:txPr>
                <a:bodyPr/>
                <a:lstStyle/>
                <a:p>
                  <a:pPr>
                    <a:defRPr sz="1400" b="1">
                      <a:latin typeface="Arial Narrow" pitchFamily="34" charset="0"/>
                    </a:defRPr>
                  </a:pPr>
                  <a:endParaRPr lang="fr-FR"/>
                </a:p>
              </c:txPr>
              <c:showCatName val="1"/>
              <c:showPercent val="1"/>
            </c:dLbl>
            <c:dLbl>
              <c:idx val="5"/>
              <c:layout>
                <c:manualLayout>
                  <c:x val="-0.17029596057914659"/>
                  <c:y val="4.4265220531052106E-2"/>
                </c:manualLayout>
              </c:layout>
              <c:showCatName val="1"/>
              <c:showPercent val="1"/>
            </c:dLbl>
            <c:dLbl>
              <c:idx val="6"/>
              <c:layout>
                <c:manualLayout>
                  <c:x val="-0.19712412189983414"/>
                  <c:y val="-4.6755221642039824E-2"/>
                </c:manualLayout>
              </c:layout>
              <c:showCatName val="1"/>
              <c:showPercent val="1"/>
            </c:dLbl>
            <c:dLbl>
              <c:idx val="7"/>
              <c:layout>
                <c:manualLayout>
                  <c:x val="-5.2476290495066134E-3"/>
                  <c:y val="-3.7624754656889976E-2"/>
                </c:manualLayout>
              </c:layout>
              <c:showCatName val="1"/>
              <c:showPercent val="1"/>
            </c:dLbl>
            <c:dLbl>
              <c:idx val="8"/>
              <c:layout>
                <c:manualLayout>
                  <c:x val="5.8375330588303097E-2"/>
                  <c:y val="-1.2751823871421694E-2"/>
                </c:manualLayout>
              </c:layout>
              <c:showCatName val="1"/>
              <c:showPercent val="1"/>
            </c:dLbl>
            <c:dLbl>
              <c:idx val="9"/>
              <c:layout>
                <c:manualLayout>
                  <c:x val="0.14327032677813281"/>
                  <c:y val="6.7214753916232037E-4"/>
                </c:manualLayout>
              </c:layout>
              <c:showCatName val="1"/>
              <c:showPercent val="1"/>
            </c:dLbl>
            <c:txPr>
              <a:bodyPr/>
              <a:lstStyle/>
              <a:p>
                <a:pPr>
                  <a:defRPr sz="1100" b="1">
                    <a:latin typeface="Arial Narrow" pitchFamily="34" charset="0"/>
                  </a:defRPr>
                </a:pPr>
                <a:endParaRPr lang="fr-FR"/>
              </a:p>
            </c:txPr>
            <c:showCatName val="1"/>
            <c:showPercent val="1"/>
            <c:showLeaderLines val="1"/>
          </c:dLbls>
          <c:cat>
            <c:strRef>
              <c:f>'44'!$O$25:$O$34</c:f>
              <c:strCache>
                <c:ptCount val="10"/>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strCache>
            </c:strRef>
          </c:cat>
          <c:val>
            <c:numRef>
              <c:f>'44'!$P$25:$P$34</c:f>
              <c:numCache>
                <c:formatCode>General</c:formatCode>
                <c:ptCount val="10"/>
                <c:pt idx="0">
                  <c:v>7763</c:v>
                </c:pt>
                <c:pt idx="1">
                  <c:v>15357</c:v>
                </c:pt>
                <c:pt idx="2">
                  <c:v>1256</c:v>
                </c:pt>
                <c:pt idx="3">
                  <c:v>412</c:v>
                </c:pt>
                <c:pt idx="4">
                  <c:v>2569</c:v>
                </c:pt>
                <c:pt idx="5">
                  <c:v>1207</c:v>
                </c:pt>
                <c:pt idx="6">
                  <c:v>247</c:v>
                </c:pt>
                <c:pt idx="7">
                  <c:v>754</c:v>
                </c:pt>
                <c:pt idx="8">
                  <c:v>942</c:v>
                </c:pt>
                <c:pt idx="9">
                  <c:v>305</c:v>
                </c:pt>
              </c:numCache>
            </c:numRef>
          </c:val>
        </c:ser>
        <c:dLbls>
          <c:showCatName val="1"/>
          <c:showPercent val="1"/>
        </c:dLbls>
      </c:pie3DChart>
      <c:spPr>
        <a:noFill/>
        <a:ln w="25400">
          <a:noFill/>
        </a:ln>
      </c:spPr>
    </c:plotArea>
    <c:plotVisOnly val="1"/>
    <c:dispBlanksAs val="zero"/>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a:pPr>
            <a:r>
              <a:rPr lang="fr-FR" sz="1400" dirty="0"/>
              <a:t>Répartition des emplois permanents par </a:t>
            </a:r>
            <a:r>
              <a:rPr lang="fr-FR" sz="1400" dirty="0" smtClean="0"/>
              <a:t>filière</a:t>
            </a:r>
            <a:endParaRPr lang="fr-FR" sz="1400" dirty="0" smtClean="0"/>
          </a:p>
          <a:p>
            <a:pPr>
              <a:defRPr sz="1400"/>
            </a:pPr>
            <a:r>
              <a:rPr lang="fr-FR" sz="1400" u="sng" dirty="0" smtClean="0"/>
              <a:t>département </a:t>
            </a:r>
            <a:r>
              <a:rPr lang="fr-FR" sz="1400" u="sng" dirty="0"/>
              <a:t>du Maine-et-Loire </a:t>
            </a:r>
          </a:p>
        </c:rich>
      </c:tx>
      <c:layout/>
    </c:title>
    <c:view3D>
      <c:rotX val="30"/>
      <c:perspective val="30"/>
    </c:view3D>
    <c:plotArea>
      <c:layout>
        <c:manualLayout>
          <c:layoutTarget val="inner"/>
          <c:xMode val="edge"/>
          <c:yMode val="edge"/>
          <c:x val="8.3645905232439116E-2"/>
          <c:y val="0.2786517643872915"/>
          <c:w val="0.83270818953512304"/>
          <c:h val="0.71877236773327569"/>
        </c:manualLayout>
      </c:layout>
      <c:pie3DChart>
        <c:varyColors val="1"/>
        <c:ser>
          <c:idx val="0"/>
          <c:order val="0"/>
          <c:explosion val="25"/>
          <c:dPt>
            <c:idx val="0"/>
            <c:spPr>
              <a:solidFill>
                <a:srgbClr val="72C2C6"/>
              </a:solidFill>
            </c:spPr>
          </c:dPt>
          <c:dPt>
            <c:idx val="1"/>
            <c:spPr>
              <a:solidFill>
                <a:srgbClr val="AF2011"/>
              </a:solidFill>
            </c:spPr>
          </c:dPt>
          <c:dPt>
            <c:idx val="2"/>
            <c:spPr>
              <a:solidFill>
                <a:srgbClr val="F6C804"/>
              </a:solidFill>
            </c:spPr>
          </c:dPt>
          <c:dPt>
            <c:idx val="4"/>
            <c:spPr>
              <a:solidFill>
                <a:srgbClr val="7874D2"/>
              </a:solidFill>
            </c:spPr>
          </c:dPt>
          <c:dPt>
            <c:idx val="5"/>
            <c:spPr>
              <a:solidFill>
                <a:srgbClr val="FF9900"/>
              </a:solidFill>
            </c:spPr>
          </c:dPt>
          <c:dLbls>
            <c:dLbl>
              <c:idx val="0"/>
              <c:spPr/>
              <c:txPr>
                <a:bodyPr/>
                <a:lstStyle/>
                <a:p>
                  <a:pPr>
                    <a:defRPr sz="1400" b="1">
                      <a:solidFill>
                        <a:schemeClr val="bg1"/>
                      </a:solidFill>
                      <a:latin typeface="Arial Narrow" pitchFamily="34" charset="0"/>
                    </a:defRPr>
                  </a:pPr>
                  <a:endParaRPr lang="fr-FR"/>
                </a:p>
              </c:txPr>
            </c:dLbl>
            <c:dLbl>
              <c:idx val="1"/>
              <c:spPr/>
              <c:txPr>
                <a:bodyPr/>
                <a:lstStyle/>
                <a:p>
                  <a:pPr>
                    <a:defRPr sz="1400" b="1">
                      <a:solidFill>
                        <a:schemeClr val="bg1"/>
                      </a:solidFill>
                      <a:latin typeface="Arial Narrow" pitchFamily="34" charset="0"/>
                    </a:defRPr>
                  </a:pPr>
                  <a:endParaRPr lang="fr-FR"/>
                </a:p>
              </c:txPr>
            </c:dLbl>
            <c:dLbl>
              <c:idx val="2"/>
              <c:layout>
                <c:manualLayout>
                  <c:x val="-4.0467843692859075E-4"/>
                  <c:y val="0.13981432618597944"/>
                </c:manualLayout>
              </c:layout>
              <c:showCatName val="1"/>
              <c:showPercent val="1"/>
            </c:dLbl>
            <c:dLbl>
              <c:idx val="3"/>
              <c:layout>
                <c:manualLayout>
                  <c:x val="-6.7117436214141936E-3"/>
                  <c:y val="-2.1469402705255002E-2"/>
                </c:manualLayout>
              </c:layout>
              <c:showCatName val="1"/>
              <c:showPercent val="1"/>
            </c:dLbl>
            <c:dLbl>
              <c:idx val="4"/>
              <c:spPr/>
              <c:txPr>
                <a:bodyPr/>
                <a:lstStyle/>
                <a:p>
                  <a:pPr>
                    <a:defRPr sz="1400" b="1">
                      <a:latin typeface="Arial Narrow" pitchFamily="34" charset="0"/>
                    </a:defRPr>
                  </a:pPr>
                  <a:endParaRPr lang="fr-FR"/>
                </a:p>
              </c:txPr>
            </c:dLbl>
            <c:dLbl>
              <c:idx val="5"/>
              <c:layout>
                <c:manualLayout>
                  <c:x val="-0.16701549085140804"/>
                  <c:y val="3.4247930785468471E-2"/>
                </c:manualLayout>
              </c:layout>
              <c:showCatName val="1"/>
              <c:showPercent val="1"/>
            </c:dLbl>
            <c:dLbl>
              <c:idx val="6"/>
              <c:layout>
                <c:manualLayout>
                  <c:x val="-0.20048936801443518"/>
                  <c:y val="-6.5593840267748033E-2"/>
                </c:manualLayout>
              </c:layout>
              <c:showCatName val="1"/>
              <c:showPercent val="1"/>
            </c:dLbl>
            <c:dLbl>
              <c:idx val="7"/>
              <c:layout>
                <c:manualLayout>
                  <c:x val="7.3682202928034594E-3"/>
                  <c:y val="-6.1490563548494623E-2"/>
                </c:manualLayout>
              </c:layout>
              <c:showCatName val="1"/>
              <c:showPercent val="1"/>
            </c:dLbl>
            <c:dLbl>
              <c:idx val="8"/>
              <c:layout>
                <c:manualLayout>
                  <c:x val="9.940528087574621E-2"/>
                  <c:y val="-6.6949375416620369E-2"/>
                </c:manualLayout>
              </c:layout>
              <c:showCatName val="1"/>
              <c:showPercent val="1"/>
            </c:dLbl>
            <c:dLbl>
              <c:idx val="9"/>
              <c:layout>
                <c:manualLayout>
                  <c:x val="0.17637463520664537"/>
                  <c:y val="-4.9980774705588434E-2"/>
                </c:manualLayout>
              </c:layout>
              <c:showCatName val="1"/>
              <c:showPercent val="1"/>
            </c:dLbl>
            <c:txPr>
              <a:bodyPr/>
              <a:lstStyle/>
              <a:p>
                <a:pPr>
                  <a:defRPr sz="1100" b="1">
                    <a:latin typeface="Arial Narrow" pitchFamily="34" charset="0"/>
                  </a:defRPr>
                </a:pPr>
                <a:endParaRPr lang="fr-FR"/>
              </a:p>
            </c:txPr>
            <c:showCatName val="1"/>
            <c:showPercent val="1"/>
            <c:showLeaderLines val="1"/>
          </c:dLbls>
          <c:cat>
            <c:strRef>
              <c:f>'49'!$O$25:$O$34</c:f>
              <c:strCache>
                <c:ptCount val="10"/>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strCache>
            </c:strRef>
          </c:cat>
          <c:val>
            <c:numRef>
              <c:f>'49'!$P$25:$P$34</c:f>
              <c:numCache>
                <c:formatCode>General</c:formatCode>
                <c:ptCount val="10"/>
                <c:pt idx="0">
                  <c:v>3265</c:v>
                </c:pt>
                <c:pt idx="1">
                  <c:v>6056</c:v>
                </c:pt>
                <c:pt idx="2">
                  <c:v>664</c:v>
                </c:pt>
                <c:pt idx="3">
                  <c:v>107</c:v>
                </c:pt>
                <c:pt idx="4">
                  <c:v>1507</c:v>
                </c:pt>
                <c:pt idx="5">
                  <c:v>635</c:v>
                </c:pt>
                <c:pt idx="6">
                  <c:v>69</c:v>
                </c:pt>
                <c:pt idx="7">
                  <c:v>0</c:v>
                </c:pt>
                <c:pt idx="8">
                  <c:v>683</c:v>
                </c:pt>
                <c:pt idx="9">
                  <c:v>84</c:v>
                </c:pt>
              </c:numCache>
            </c:numRef>
          </c:val>
        </c:ser>
        <c:dLbls>
          <c:showCatName val="1"/>
          <c:showPercent val="1"/>
        </c:dLbls>
      </c:pie3DChart>
      <c:spPr>
        <a:noFill/>
        <a:ln w="25400">
          <a:noFill/>
        </a:ln>
      </c:spPr>
    </c:plotArea>
    <c:plotVisOnly val="1"/>
    <c:dispBlanksAs val="zero"/>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a:pPr>
            <a:r>
              <a:rPr lang="fr-FR" sz="1400" dirty="0"/>
              <a:t>Répartition des emplois permanents par </a:t>
            </a:r>
            <a:r>
              <a:rPr lang="fr-FR" sz="1400" dirty="0" smtClean="0"/>
              <a:t>filière</a:t>
            </a:r>
            <a:endParaRPr lang="fr-FR" sz="1400" dirty="0" smtClean="0"/>
          </a:p>
          <a:p>
            <a:pPr>
              <a:defRPr sz="1400"/>
            </a:pPr>
            <a:r>
              <a:rPr lang="fr-FR" sz="1400" u="sng" dirty="0" smtClean="0"/>
              <a:t>département </a:t>
            </a:r>
            <a:r>
              <a:rPr lang="fr-FR" sz="1400" u="sng" dirty="0"/>
              <a:t>de la Mayenne </a:t>
            </a:r>
          </a:p>
        </c:rich>
      </c:tx>
      <c:layout/>
    </c:title>
    <c:view3D>
      <c:rotX val="30"/>
      <c:perspective val="30"/>
    </c:view3D>
    <c:plotArea>
      <c:layout>
        <c:manualLayout>
          <c:layoutTarget val="inner"/>
          <c:xMode val="edge"/>
          <c:yMode val="edge"/>
          <c:x val="9.5180035359223064E-2"/>
          <c:y val="0.28652349559726514"/>
          <c:w val="0.83270818953512304"/>
          <c:h val="0.71347651579202787"/>
        </c:manualLayout>
      </c:layout>
      <c:pie3DChart>
        <c:varyColors val="1"/>
        <c:ser>
          <c:idx val="0"/>
          <c:order val="0"/>
          <c:explosion val="25"/>
          <c:dPt>
            <c:idx val="0"/>
            <c:spPr>
              <a:solidFill>
                <a:srgbClr val="72C2C6"/>
              </a:solidFill>
            </c:spPr>
          </c:dPt>
          <c:dPt>
            <c:idx val="1"/>
            <c:spPr>
              <a:solidFill>
                <a:srgbClr val="AF2011"/>
              </a:solidFill>
            </c:spPr>
          </c:dPt>
          <c:dPt>
            <c:idx val="2"/>
            <c:spPr>
              <a:solidFill>
                <a:srgbClr val="F6C804"/>
              </a:solidFill>
            </c:spPr>
          </c:dPt>
          <c:dPt>
            <c:idx val="4"/>
            <c:spPr>
              <a:solidFill>
                <a:srgbClr val="7874D2"/>
              </a:solidFill>
            </c:spPr>
          </c:dPt>
          <c:dPt>
            <c:idx val="5"/>
            <c:spPr>
              <a:solidFill>
                <a:srgbClr val="FF9900"/>
              </a:solidFill>
            </c:spPr>
          </c:dPt>
          <c:dLbls>
            <c:dLbl>
              <c:idx val="0"/>
              <c:spPr/>
              <c:txPr>
                <a:bodyPr/>
                <a:lstStyle/>
                <a:p>
                  <a:pPr>
                    <a:defRPr sz="1400" b="1">
                      <a:solidFill>
                        <a:schemeClr val="bg1"/>
                      </a:solidFill>
                      <a:latin typeface="Arial Narrow" pitchFamily="34" charset="0"/>
                    </a:defRPr>
                  </a:pPr>
                  <a:endParaRPr lang="fr-FR"/>
                </a:p>
              </c:txPr>
            </c:dLbl>
            <c:dLbl>
              <c:idx val="1"/>
              <c:spPr/>
              <c:txPr>
                <a:bodyPr/>
                <a:lstStyle/>
                <a:p>
                  <a:pPr>
                    <a:defRPr sz="1400" b="1">
                      <a:solidFill>
                        <a:schemeClr val="bg1"/>
                      </a:solidFill>
                      <a:latin typeface="Arial Narrow" pitchFamily="34" charset="0"/>
                    </a:defRPr>
                  </a:pPr>
                  <a:endParaRPr lang="fr-FR"/>
                </a:p>
              </c:txPr>
            </c:dLbl>
            <c:dLbl>
              <c:idx val="2"/>
              <c:layout>
                <c:manualLayout>
                  <c:x val="-1.0427035274457841E-2"/>
                  <c:y val="2.9566607294529999E-2"/>
                </c:manualLayout>
              </c:layout>
              <c:spPr/>
              <c:txPr>
                <a:bodyPr/>
                <a:lstStyle/>
                <a:p>
                  <a:pPr>
                    <a:defRPr sz="1400" b="1">
                      <a:latin typeface="Arial Narrow" pitchFamily="34" charset="0"/>
                    </a:defRPr>
                  </a:pPr>
                  <a:endParaRPr lang="fr-FR"/>
                </a:p>
              </c:txPr>
              <c:showCatName val="1"/>
              <c:showPercent val="1"/>
            </c:dLbl>
            <c:dLbl>
              <c:idx val="3"/>
              <c:layout>
                <c:manualLayout>
                  <c:x val="-2.7678430873930012E-2"/>
                  <c:y val="1.0552814920205999E-2"/>
                </c:manualLayout>
              </c:layout>
              <c:showCatName val="1"/>
              <c:showPercent val="1"/>
            </c:dLbl>
            <c:dLbl>
              <c:idx val="4"/>
              <c:layout>
                <c:manualLayout>
                  <c:x val="-7.2439407975200432E-2"/>
                  <c:y val="-6.5279485075135021E-3"/>
                </c:manualLayout>
              </c:layout>
              <c:spPr/>
              <c:txPr>
                <a:bodyPr/>
                <a:lstStyle/>
                <a:p>
                  <a:pPr>
                    <a:defRPr sz="1400" b="1">
                      <a:latin typeface="Arial Narrow" pitchFamily="34" charset="0"/>
                    </a:defRPr>
                  </a:pPr>
                  <a:endParaRPr lang="fr-FR"/>
                </a:p>
              </c:txPr>
              <c:showCatName val="1"/>
              <c:showPercent val="1"/>
            </c:dLbl>
            <c:dLbl>
              <c:idx val="5"/>
              <c:layout>
                <c:manualLayout>
                  <c:x val="-0.11409313280294499"/>
                  <c:y val="-3.1929024015252785E-2"/>
                </c:manualLayout>
              </c:layout>
              <c:spPr/>
              <c:txPr>
                <a:bodyPr/>
                <a:lstStyle/>
                <a:p>
                  <a:pPr>
                    <a:defRPr sz="1400" b="1">
                      <a:latin typeface="Arial Narrow" pitchFamily="34" charset="0"/>
                    </a:defRPr>
                  </a:pPr>
                  <a:endParaRPr lang="fr-FR"/>
                </a:p>
              </c:txPr>
              <c:showCatName val="1"/>
              <c:showPercent val="1"/>
            </c:dLbl>
            <c:dLbl>
              <c:idx val="6"/>
              <c:layout>
                <c:manualLayout>
                  <c:x val="-0.17291235272036035"/>
                  <c:y val="-0.11199718848443363"/>
                </c:manualLayout>
              </c:layout>
              <c:showCatName val="1"/>
              <c:showPercent val="1"/>
            </c:dLbl>
            <c:dLbl>
              <c:idx val="7"/>
              <c:layout>
                <c:manualLayout>
                  <c:x val="9.6442053862268479E-2"/>
                  <c:y val="-6.5100965484121837E-2"/>
                </c:manualLayout>
              </c:layout>
              <c:showCatName val="1"/>
              <c:showPercent val="1"/>
            </c:dLbl>
            <c:dLbl>
              <c:idx val="8"/>
              <c:layout>
                <c:manualLayout>
                  <c:x val="0.15015045833787441"/>
                  <c:y val="-3.6338480312223385E-2"/>
                </c:manualLayout>
              </c:layout>
              <c:showCatName val="1"/>
              <c:showPercent val="1"/>
            </c:dLbl>
            <c:dLbl>
              <c:idx val="9"/>
              <c:layout>
                <c:manualLayout>
                  <c:x val="0.30810923517516137"/>
                  <c:y val="-3.6071260899326815E-2"/>
                </c:manualLayout>
              </c:layout>
              <c:showCatName val="1"/>
              <c:showPercent val="1"/>
            </c:dLbl>
            <c:txPr>
              <a:bodyPr/>
              <a:lstStyle/>
              <a:p>
                <a:pPr>
                  <a:defRPr sz="1100" b="1">
                    <a:latin typeface="Arial Narrow" pitchFamily="34" charset="0"/>
                  </a:defRPr>
                </a:pPr>
                <a:endParaRPr lang="fr-FR"/>
              </a:p>
            </c:txPr>
            <c:showCatName val="1"/>
            <c:showPercent val="1"/>
            <c:showLeaderLines val="1"/>
          </c:dLbls>
          <c:cat>
            <c:strRef>
              <c:f>'53'!$O$25:$O$34</c:f>
              <c:strCache>
                <c:ptCount val="10"/>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strCache>
            </c:strRef>
          </c:cat>
          <c:val>
            <c:numRef>
              <c:f>'53'!$P$25:$P$34</c:f>
              <c:numCache>
                <c:formatCode>General</c:formatCode>
                <c:ptCount val="10"/>
                <c:pt idx="0">
                  <c:v>984</c:v>
                </c:pt>
                <c:pt idx="1">
                  <c:v>1969</c:v>
                </c:pt>
                <c:pt idx="2">
                  <c:v>243</c:v>
                </c:pt>
                <c:pt idx="3">
                  <c:v>32</c:v>
                </c:pt>
                <c:pt idx="4">
                  <c:v>378</c:v>
                </c:pt>
                <c:pt idx="5">
                  <c:v>237</c:v>
                </c:pt>
                <c:pt idx="6">
                  <c:v>7</c:v>
                </c:pt>
                <c:pt idx="7">
                  <c:v>111</c:v>
                </c:pt>
                <c:pt idx="8">
                  <c:v>217</c:v>
                </c:pt>
                <c:pt idx="9">
                  <c:v>4</c:v>
                </c:pt>
              </c:numCache>
            </c:numRef>
          </c:val>
        </c:ser>
        <c:dLbls>
          <c:showCatName val="1"/>
          <c:showPercent val="1"/>
        </c:dLbls>
      </c:pie3DChart>
      <c:spPr>
        <a:noFill/>
        <a:ln w="25400">
          <a:noFill/>
        </a:ln>
      </c:spPr>
    </c:plotArea>
    <c:plotVisOnly val="1"/>
    <c:dispBlanksAs val="zero"/>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a:pPr>
            <a:r>
              <a:rPr lang="fr-FR" sz="1400" dirty="0"/>
              <a:t>Répartition des emplois permanents par </a:t>
            </a:r>
            <a:r>
              <a:rPr lang="fr-FR" sz="1400" dirty="0" smtClean="0"/>
              <a:t>filière</a:t>
            </a:r>
            <a:endParaRPr lang="fr-FR" sz="1400" dirty="0" smtClean="0"/>
          </a:p>
          <a:p>
            <a:pPr>
              <a:defRPr sz="1400"/>
            </a:pPr>
            <a:r>
              <a:rPr lang="fr-FR" sz="1400" u="sng" dirty="0" smtClean="0"/>
              <a:t>département </a:t>
            </a:r>
            <a:r>
              <a:rPr lang="fr-FR" sz="1400" u="sng" dirty="0"/>
              <a:t>de la Sarthe</a:t>
            </a:r>
          </a:p>
        </c:rich>
      </c:tx>
      <c:layout>
        <c:manualLayout>
          <c:xMode val="edge"/>
          <c:yMode val="edge"/>
          <c:x val="0.19354300626051998"/>
          <c:y val="0"/>
        </c:manualLayout>
      </c:layout>
    </c:title>
    <c:view3D>
      <c:rotX val="30"/>
      <c:perspective val="30"/>
    </c:view3D>
    <c:plotArea>
      <c:layout>
        <c:manualLayout>
          <c:layoutTarget val="inner"/>
          <c:xMode val="edge"/>
          <c:yMode val="edge"/>
          <c:x val="8.3645905232439116E-2"/>
          <c:y val="0.27738675666273882"/>
          <c:w val="0.83270818953512304"/>
          <c:h val="0.71877236773327569"/>
        </c:manualLayout>
      </c:layout>
      <c:pie3DChart>
        <c:varyColors val="1"/>
        <c:ser>
          <c:idx val="0"/>
          <c:order val="0"/>
          <c:explosion val="25"/>
          <c:dPt>
            <c:idx val="0"/>
            <c:spPr>
              <a:solidFill>
                <a:srgbClr val="72C2C6"/>
              </a:solidFill>
            </c:spPr>
          </c:dPt>
          <c:dPt>
            <c:idx val="1"/>
            <c:spPr>
              <a:solidFill>
                <a:srgbClr val="AF2011"/>
              </a:solidFill>
            </c:spPr>
          </c:dPt>
          <c:dPt>
            <c:idx val="2"/>
            <c:spPr>
              <a:solidFill>
                <a:srgbClr val="F6C804"/>
              </a:solidFill>
            </c:spPr>
          </c:dPt>
          <c:dPt>
            <c:idx val="4"/>
            <c:spPr>
              <a:solidFill>
                <a:srgbClr val="7874D2"/>
              </a:solidFill>
            </c:spPr>
          </c:dPt>
          <c:dPt>
            <c:idx val="5"/>
            <c:spPr>
              <a:solidFill>
                <a:srgbClr val="FF9900"/>
              </a:solidFill>
            </c:spPr>
          </c:dPt>
          <c:dLbls>
            <c:dLbl>
              <c:idx val="0"/>
              <c:spPr/>
              <c:txPr>
                <a:bodyPr/>
                <a:lstStyle/>
                <a:p>
                  <a:pPr>
                    <a:defRPr sz="1400" b="1">
                      <a:solidFill>
                        <a:schemeClr val="bg1"/>
                      </a:solidFill>
                      <a:latin typeface="Arial Narrow" pitchFamily="34" charset="0"/>
                    </a:defRPr>
                  </a:pPr>
                  <a:endParaRPr lang="fr-FR"/>
                </a:p>
              </c:txPr>
            </c:dLbl>
            <c:dLbl>
              <c:idx val="1"/>
              <c:spPr/>
              <c:txPr>
                <a:bodyPr/>
                <a:lstStyle/>
                <a:p>
                  <a:pPr>
                    <a:defRPr sz="1400" b="1">
                      <a:solidFill>
                        <a:schemeClr val="bg1"/>
                      </a:solidFill>
                      <a:latin typeface="Arial Narrow" pitchFamily="34" charset="0"/>
                    </a:defRPr>
                  </a:pPr>
                  <a:endParaRPr lang="fr-FR"/>
                </a:p>
              </c:txPr>
            </c:dLbl>
            <c:dLbl>
              <c:idx val="2"/>
              <c:layout>
                <c:manualLayout>
                  <c:x val="-7.467970840750294E-3"/>
                  <c:y val="0.17787276823522338"/>
                </c:manualLayout>
              </c:layout>
              <c:showCatName val="1"/>
              <c:showPercent val="1"/>
            </c:dLbl>
            <c:dLbl>
              <c:idx val="3"/>
              <c:layout>
                <c:manualLayout>
                  <c:x val="-4.6416397234231001E-2"/>
                  <c:y val="1.6080635849204421E-2"/>
                </c:manualLayout>
              </c:layout>
              <c:showCatName val="1"/>
              <c:showPercent val="1"/>
            </c:dLbl>
            <c:dLbl>
              <c:idx val="4"/>
              <c:layout>
                <c:manualLayout>
                  <c:x val="-0.10432022801855197"/>
                  <c:y val="-1.1086882878223002E-2"/>
                </c:manualLayout>
              </c:layout>
              <c:spPr/>
              <c:txPr>
                <a:bodyPr/>
                <a:lstStyle/>
                <a:p>
                  <a:pPr>
                    <a:defRPr sz="1400" b="1">
                      <a:latin typeface="Arial Narrow" pitchFamily="34" charset="0"/>
                    </a:defRPr>
                  </a:pPr>
                  <a:endParaRPr lang="fr-FR"/>
                </a:p>
              </c:txPr>
              <c:showCatName val="1"/>
              <c:showPercent val="1"/>
            </c:dLbl>
            <c:dLbl>
              <c:idx val="5"/>
              <c:layout>
                <c:manualLayout>
                  <c:x val="-0.16181605030212837"/>
                  <c:y val="-6.8326652229897963E-2"/>
                </c:manualLayout>
              </c:layout>
              <c:showCatName val="1"/>
              <c:showPercent val="1"/>
            </c:dLbl>
            <c:dLbl>
              <c:idx val="6"/>
              <c:layout>
                <c:manualLayout>
                  <c:x val="-0.23808351800050837"/>
                  <c:y val="-0.16100078133395015"/>
                </c:manualLayout>
              </c:layout>
              <c:showCatName val="1"/>
              <c:showPercent val="1"/>
            </c:dLbl>
            <c:dLbl>
              <c:idx val="7"/>
              <c:layout>
                <c:manualLayout>
                  <c:x val="5.4911844128794782E-2"/>
                  <c:y val="-6.7678727864481411E-2"/>
                </c:manualLayout>
              </c:layout>
              <c:showCatName val="1"/>
              <c:showPercent val="1"/>
            </c:dLbl>
            <c:dLbl>
              <c:idx val="8"/>
              <c:layout>
                <c:manualLayout>
                  <c:x val="0.13092206439737974"/>
                  <c:y val="-5.435279504463128E-2"/>
                </c:manualLayout>
              </c:layout>
              <c:spPr/>
              <c:txPr>
                <a:bodyPr/>
                <a:lstStyle/>
                <a:p>
                  <a:pPr>
                    <a:defRPr sz="1400" b="1">
                      <a:latin typeface="Arial Narrow" pitchFamily="34" charset="0"/>
                    </a:defRPr>
                  </a:pPr>
                  <a:endParaRPr lang="fr-FR"/>
                </a:p>
              </c:txPr>
              <c:showCatName val="1"/>
              <c:showPercent val="1"/>
            </c:dLbl>
            <c:dLbl>
              <c:idx val="9"/>
              <c:layout>
                <c:manualLayout>
                  <c:x val="0.35945972741914139"/>
                  <c:y val="-5.0473444662797025E-2"/>
                </c:manualLayout>
              </c:layout>
              <c:showCatName val="1"/>
              <c:showPercent val="1"/>
            </c:dLbl>
            <c:txPr>
              <a:bodyPr/>
              <a:lstStyle/>
              <a:p>
                <a:pPr>
                  <a:defRPr sz="1100" b="1">
                    <a:latin typeface="Arial Narrow" pitchFamily="34" charset="0"/>
                  </a:defRPr>
                </a:pPr>
                <a:endParaRPr lang="fr-FR"/>
              </a:p>
            </c:txPr>
            <c:showCatName val="1"/>
            <c:showPercent val="1"/>
            <c:showLeaderLines val="1"/>
          </c:dLbls>
          <c:cat>
            <c:strRef>
              <c:f>'72'!$O$25:$O$34</c:f>
              <c:strCache>
                <c:ptCount val="10"/>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strCache>
            </c:strRef>
          </c:cat>
          <c:val>
            <c:numRef>
              <c:f>'72'!$P$25:$P$34</c:f>
              <c:numCache>
                <c:formatCode>General</c:formatCode>
                <c:ptCount val="10"/>
                <c:pt idx="0">
                  <c:v>2646</c:v>
                </c:pt>
                <c:pt idx="1">
                  <c:v>6279</c:v>
                </c:pt>
                <c:pt idx="2">
                  <c:v>515</c:v>
                </c:pt>
                <c:pt idx="3">
                  <c:v>128</c:v>
                </c:pt>
                <c:pt idx="4">
                  <c:v>969</c:v>
                </c:pt>
                <c:pt idx="5">
                  <c:v>446</c:v>
                </c:pt>
                <c:pt idx="6">
                  <c:v>32</c:v>
                </c:pt>
                <c:pt idx="7">
                  <c:v>289</c:v>
                </c:pt>
                <c:pt idx="8">
                  <c:v>544</c:v>
                </c:pt>
                <c:pt idx="9">
                  <c:v>53</c:v>
                </c:pt>
              </c:numCache>
            </c:numRef>
          </c:val>
        </c:ser>
        <c:dLbls>
          <c:showCatName val="1"/>
          <c:showPercent val="1"/>
        </c:dLbls>
      </c:pie3DChart>
      <c:spPr>
        <a:noFill/>
        <a:ln w="25400">
          <a:noFill/>
        </a:ln>
      </c:spPr>
    </c:plotArea>
    <c:plotVisOnly val="1"/>
    <c:dispBlanksAs val="zero"/>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a:pPr>
            <a:r>
              <a:rPr lang="fr-FR" sz="1400" dirty="0"/>
              <a:t>Répartition des emplois permanents par </a:t>
            </a:r>
            <a:r>
              <a:rPr lang="fr-FR" sz="1400" dirty="0" smtClean="0"/>
              <a:t>filière</a:t>
            </a:r>
            <a:endParaRPr lang="fr-FR" sz="1400" dirty="0" smtClean="0"/>
          </a:p>
          <a:p>
            <a:pPr>
              <a:defRPr sz="1400"/>
            </a:pPr>
            <a:r>
              <a:rPr lang="fr-FR" sz="1400" u="sng" dirty="0" smtClean="0"/>
              <a:t>département </a:t>
            </a:r>
            <a:r>
              <a:rPr lang="fr-FR" sz="1400" u="sng" dirty="0"/>
              <a:t>de la Vendée </a:t>
            </a:r>
          </a:p>
        </c:rich>
      </c:tx>
      <c:layout>
        <c:manualLayout>
          <c:xMode val="edge"/>
          <c:yMode val="edge"/>
          <c:x val="0.23431734783638369"/>
          <c:y val="0"/>
        </c:manualLayout>
      </c:layout>
    </c:title>
    <c:view3D>
      <c:rotX val="30"/>
      <c:perspective val="30"/>
    </c:view3D>
    <c:plotArea>
      <c:layout>
        <c:manualLayout>
          <c:layoutTarget val="inner"/>
          <c:xMode val="edge"/>
          <c:yMode val="edge"/>
          <c:x val="8.3268502620905127E-2"/>
          <c:y val="0.27139099239869563"/>
          <c:w val="0.83346299475818952"/>
          <c:h val="0.71616880531792759"/>
        </c:manualLayout>
      </c:layout>
      <c:pie3DChart>
        <c:varyColors val="1"/>
        <c:ser>
          <c:idx val="0"/>
          <c:order val="0"/>
          <c:explosion val="25"/>
          <c:dPt>
            <c:idx val="0"/>
            <c:spPr>
              <a:solidFill>
                <a:srgbClr val="72C2C6"/>
              </a:solidFill>
            </c:spPr>
          </c:dPt>
          <c:dPt>
            <c:idx val="1"/>
            <c:spPr>
              <a:solidFill>
                <a:srgbClr val="AF2011"/>
              </a:solidFill>
            </c:spPr>
          </c:dPt>
          <c:dPt>
            <c:idx val="2"/>
            <c:spPr>
              <a:solidFill>
                <a:srgbClr val="FDC703"/>
              </a:solidFill>
            </c:spPr>
          </c:dPt>
          <c:dPt>
            <c:idx val="4"/>
            <c:spPr>
              <a:solidFill>
                <a:srgbClr val="7874D2"/>
              </a:solidFill>
            </c:spPr>
          </c:dPt>
          <c:dPt>
            <c:idx val="5"/>
            <c:spPr>
              <a:solidFill>
                <a:srgbClr val="FF9900"/>
              </a:solidFill>
            </c:spPr>
          </c:dPt>
          <c:dLbls>
            <c:dLbl>
              <c:idx val="0"/>
              <c:spPr/>
              <c:txPr>
                <a:bodyPr/>
                <a:lstStyle/>
                <a:p>
                  <a:pPr>
                    <a:defRPr sz="1400" b="1">
                      <a:solidFill>
                        <a:schemeClr val="bg1"/>
                      </a:solidFill>
                      <a:latin typeface="Arial Narrow" pitchFamily="34" charset="0"/>
                    </a:defRPr>
                  </a:pPr>
                  <a:endParaRPr lang="fr-FR"/>
                </a:p>
              </c:txPr>
            </c:dLbl>
            <c:dLbl>
              <c:idx val="1"/>
              <c:spPr/>
              <c:txPr>
                <a:bodyPr/>
                <a:lstStyle/>
                <a:p>
                  <a:pPr>
                    <a:defRPr sz="1400" b="1">
                      <a:solidFill>
                        <a:schemeClr val="bg1"/>
                      </a:solidFill>
                      <a:latin typeface="Arial Narrow" pitchFamily="34" charset="0"/>
                    </a:defRPr>
                  </a:pPr>
                  <a:endParaRPr lang="fr-FR"/>
                </a:p>
              </c:txPr>
            </c:dLbl>
            <c:dLbl>
              <c:idx val="2"/>
              <c:layout>
                <c:manualLayout>
                  <c:x val="-7.0789488668166313E-3"/>
                  <c:y val="7.4264665037218458E-2"/>
                </c:manualLayout>
              </c:layout>
              <c:showCatName val="1"/>
              <c:showPercent val="1"/>
            </c:dLbl>
            <c:dLbl>
              <c:idx val="3"/>
              <c:layout>
                <c:manualLayout>
                  <c:x val="-2.40782232286572E-2"/>
                  <c:y val="-8.6797531755730864E-2"/>
                </c:manualLayout>
              </c:layout>
              <c:showCatName val="1"/>
              <c:showPercent val="1"/>
            </c:dLbl>
            <c:dLbl>
              <c:idx val="4"/>
              <c:layout>
                <c:manualLayout>
                  <c:x val="-3.8894487811107513E-2"/>
                  <c:y val="-3.5932581565011293E-2"/>
                </c:manualLayout>
              </c:layout>
              <c:spPr/>
              <c:txPr>
                <a:bodyPr/>
                <a:lstStyle/>
                <a:p>
                  <a:pPr>
                    <a:defRPr sz="1400" b="1">
                      <a:latin typeface="Arial Narrow" pitchFamily="34" charset="0"/>
                    </a:defRPr>
                  </a:pPr>
                  <a:endParaRPr lang="fr-FR"/>
                </a:p>
              </c:txPr>
              <c:showCatName val="1"/>
              <c:showPercent val="1"/>
            </c:dLbl>
            <c:dLbl>
              <c:idx val="5"/>
              <c:layout>
                <c:manualLayout>
                  <c:x val="-0.11468948232013321"/>
                  <c:y val="-2.9704569862607787E-2"/>
                </c:manualLayout>
              </c:layout>
              <c:spPr/>
              <c:txPr>
                <a:bodyPr/>
                <a:lstStyle/>
                <a:p>
                  <a:pPr>
                    <a:defRPr sz="1400" b="1">
                      <a:latin typeface="Arial Narrow" pitchFamily="34" charset="0"/>
                    </a:defRPr>
                  </a:pPr>
                  <a:endParaRPr lang="fr-FR"/>
                </a:p>
              </c:txPr>
              <c:showCatName val="1"/>
              <c:showPercent val="1"/>
            </c:dLbl>
            <c:dLbl>
              <c:idx val="6"/>
              <c:layout>
                <c:manualLayout>
                  <c:x val="-0.28092216850593632"/>
                  <c:y val="-9.3104701329482606E-2"/>
                </c:manualLayout>
              </c:layout>
              <c:showCatName val="1"/>
              <c:showPercent val="1"/>
            </c:dLbl>
            <c:dLbl>
              <c:idx val="7"/>
              <c:layout>
                <c:manualLayout>
                  <c:x val="2.2141775810961398E-2"/>
                  <c:y val="-7.4698181683516884E-2"/>
                </c:manualLayout>
              </c:layout>
              <c:showCatName val="1"/>
              <c:showPercent val="1"/>
            </c:dLbl>
            <c:dLbl>
              <c:idx val="8"/>
              <c:layout>
                <c:manualLayout>
                  <c:x val="6.6275843890716876E-2"/>
                  <c:y val="-3.489519682998185E-2"/>
                </c:manualLayout>
              </c:layout>
              <c:showCatName val="1"/>
              <c:showPercent val="1"/>
            </c:dLbl>
            <c:dLbl>
              <c:idx val="9"/>
              <c:layout>
                <c:manualLayout>
                  <c:x val="0.25215375976753379"/>
                  <c:y val="-4.885776580379958E-2"/>
                </c:manualLayout>
              </c:layout>
              <c:showCatName val="1"/>
              <c:showPercent val="1"/>
            </c:dLbl>
            <c:txPr>
              <a:bodyPr/>
              <a:lstStyle/>
              <a:p>
                <a:pPr>
                  <a:defRPr sz="1100" b="1">
                    <a:latin typeface="Arial Narrow" pitchFamily="34" charset="0"/>
                  </a:defRPr>
                </a:pPr>
                <a:endParaRPr lang="fr-FR"/>
              </a:p>
            </c:txPr>
            <c:showCatName val="1"/>
            <c:showPercent val="1"/>
            <c:showLeaderLines val="1"/>
          </c:dLbls>
          <c:cat>
            <c:strRef>
              <c:f>'85'!$O$25:$O$34</c:f>
              <c:strCache>
                <c:ptCount val="10"/>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strCache>
            </c:strRef>
          </c:cat>
          <c:val>
            <c:numRef>
              <c:f>'85'!$P$25:$P$34</c:f>
              <c:numCache>
                <c:formatCode>General</c:formatCode>
                <c:ptCount val="10"/>
                <c:pt idx="0">
                  <c:v>2875</c:v>
                </c:pt>
                <c:pt idx="1">
                  <c:v>5988</c:v>
                </c:pt>
                <c:pt idx="2">
                  <c:v>541</c:v>
                </c:pt>
                <c:pt idx="3">
                  <c:v>135</c:v>
                </c:pt>
                <c:pt idx="4">
                  <c:v>1274</c:v>
                </c:pt>
                <c:pt idx="5">
                  <c:v>1184</c:v>
                </c:pt>
                <c:pt idx="6">
                  <c:v>71</c:v>
                </c:pt>
                <c:pt idx="7">
                  <c:v>262</c:v>
                </c:pt>
                <c:pt idx="8">
                  <c:v>422</c:v>
                </c:pt>
                <c:pt idx="9">
                  <c:v>29</c:v>
                </c:pt>
              </c:numCache>
            </c:numRef>
          </c:val>
        </c:ser>
        <c:dLbls>
          <c:showCatName val="1"/>
          <c:showPercent val="1"/>
        </c:dLbls>
      </c:pie3DChart>
      <c:spPr>
        <a:noFill/>
        <a:ln w="25400">
          <a:noFill/>
        </a:ln>
      </c:spPr>
    </c:plotArea>
    <c:plotVisOnly val="1"/>
    <c:dispBlanksAs val="zero"/>
  </c:chart>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lgn="ctr">
              <a:defRPr/>
            </a:pPr>
            <a:r>
              <a:rPr lang="fr-FR" sz="1200" baseline="0" dirty="0" smtClean="0">
                <a:solidFill>
                  <a:srgbClr val="0070C0"/>
                </a:solidFill>
              </a:rPr>
              <a:t>Emplois permanents </a:t>
            </a:r>
            <a:r>
              <a:rPr lang="fr-FR" sz="1200" baseline="0" dirty="0">
                <a:solidFill>
                  <a:srgbClr val="0070C0"/>
                </a:solidFill>
              </a:rPr>
              <a:t>par </a:t>
            </a:r>
            <a:r>
              <a:rPr lang="fr-FR" sz="1200" baseline="0" dirty="0" smtClean="0">
                <a:solidFill>
                  <a:srgbClr val="0070C0"/>
                </a:solidFill>
              </a:rPr>
              <a:t>filière</a:t>
            </a:r>
            <a:endParaRPr lang="fr-FR" sz="1200" baseline="0" dirty="0">
              <a:solidFill>
                <a:srgbClr val="0070C0"/>
              </a:solidFill>
            </a:endParaRPr>
          </a:p>
          <a:p>
            <a:pPr algn="ctr">
              <a:defRPr/>
            </a:pPr>
            <a:r>
              <a:rPr lang="fr-FR" sz="1200" baseline="0" dirty="0">
                <a:solidFill>
                  <a:srgbClr val="0070C0"/>
                </a:solidFill>
              </a:rPr>
              <a:t> </a:t>
            </a:r>
            <a:r>
              <a:rPr lang="fr-FR" sz="1200" u="sng" baseline="0" dirty="0">
                <a:solidFill>
                  <a:srgbClr val="0070C0"/>
                </a:solidFill>
              </a:rPr>
              <a:t>pour les communes</a:t>
            </a:r>
          </a:p>
        </c:rich>
      </c:tx>
      <c:layout>
        <c:manualLayout>
          <c:xMode val="edge"/>
          <c:yMode val="edge"/>
          <c:x val="0.57888055382452563"/>
          <c:y val="1.1429700128134891E-2"/>
        </c:manualLayout>
      </c:layout>
    </c:title>
    <c:view3D>
      <c:rotX val="30"/>
      <c:perspective val="30"/>
    </c:view3D>
    <c:plotArea>
      <c:layout>
        <c:manualLayout>
          <c:layoutTarget val="inner"/>
          <c:xMode val="edge"/>
          <c:yMode val="edge"/>
          <c:x val="0.11656241306930525"/>
          <c:y val="0.24751766948442788"/>
          <c:w val="0.82328816284105055"/>
          <c:h val="0.6601488039989013"/>
        </c:manualLayout>
      </c:layout>
      <c:pie3DChart>
        <c:varyColors val="1"/>
        <c:ser>
          <c:idx val="0"/>
          <c:order val="0"/>
          <c:dLbls>
            <c:dLbl>
              <c:idx val="0"/>
              <c:layout>
                <c:manualLayout>
                  <c:x val="-0.18189505814443196"/>
                  <c:y val="0.10297794766844305"/>
                </c:manualLayout>
              </c:layout>
              <c:spPr/>
              <c:txPr>
                <a:bodyPr/>
                <a:lstStyle/>
                <a:p>
                  <a:pPr>
                    <a:defRPr sz="900" b="1">
                      <a:solidFill>
                        <a:schemeClr val="bg1"/>
                      </a:solidFill>
                    </a:defRPr>
                  </a:pPr>
                  <a:endParaRPr lang="fr-FR"/>
                </a:p>
              </c:txPr>
              <c:showCatName val="1"/>
              <c:showPercent val="1"/>
            </c:dLbl>
            <c:dLbl>
              <c:idx val="1"/>
              <c:layout>
                <c:manualLayout>
                  <c:x val="-0.16268525682844559"/>
                  <c:y val="-0.28721274629403731"/>
                </c:manualLayout>
              </c:layout>
              <c:spPr/>
              <c:txPr>
                <a:bodyPr/>
                <a:lstStyle/>
                <a:p>
                  <a:pPr>
                    <a:defRPr sz="900" b="1">
                      <a:solidFill>
                        <a:schemeClr val="bg1"/>
                      </a:solidFill>
                    </a:defRPr>
                  </a:pPr>
                  <a:endParaRPr lang="fr-FR"/>
                </a:p>
              </c:txPr>
              <c:showCatName val="1"/>
              <c:showPercent val="1"/>
            </c:dLbl>
            <c:dLbl>
              <c:idx val="2"/>
              <c:layout>
                <c:manualLayout>
                  <c:x val="-4.3318773547578737E-2"/>
                  <c:y val="-1.9423509743053739E-2"/>
                </c:manualLayout>
              </c:layout>
              <c:showCatName val="1"/>
              <c:showPercent val="1"/>
            </c:dLbl>
            <c:dLbl>
              <c:idx val="3"/>
              <c:layout>
                <c:manualLayout>
                  <c:x val="-7.0516236224579601E-3"/>
                  <c:y val="-5.3527161880096527E-2"/>
                </c:manualLayout>
              </c:layout>
              <c:showCatName val="1"/>
              <c:showPercent val="1"/>
            </c:dLbl>
            <c:dLbl>
              <c:idx val="4"/>
              <c:layout>
                <c:manualLayout>
                  <c:x val="0.1779037221985082"/>
                  <c:y val="6.8462536831909448E-2"/>
                </c:manualLayout>
              </c:layout>
              <c:tx>
                <c:rich>
                  <a:bodyPr/>
                  <a:lstStyle/>
                  <a:p>
                    <a:r>
                      <a:rPr lang="en-US">
                        <a:solidFill>
                          <a:schemeClr val="bg1"/>
                        </a:solidFill>
                      </a:rPr>
                      <a:t>Filière sociale
10%</a:t>
                    </a:r>
                  </a:p>
                </c:rich>
              </c:tx>
              <c:showCatName val="1"/>
              <c:showPercent val="1"/>
            </c:dLbl>
            <c:dLbl>
              <c:idx val="5"/>
              <c:layout>
                <c:manualLayout>
                  <c:x val="-0.18412677671764868"/>
                  <c:y val="1.5304875011885429E-2"/>
                </c:manualLayout>
              </c:layout>
              <c:showCatName val="1"/>
              <c:showPercent val="1"/>
            </c:dLbl>
            <c:dLbl>
              <c:idx val="6"/>
              <c:layout>
                <c:manualLayout>
                  <c:x val="-0.10559279963045062"/>
                  <c:y val="-7.6368110568283479E-2"/>
                </c:manualLayout>
              </c:layout>
              <c:showCatName val="1"/>
              <c:showPercent val="1"/>
            </c:dLbl>
            <c:dLbl>
              <c:idx val="7"/>
              <c:layout>
                <c:manualLayout>
                  <c:x val="2.6993102130952316E-2"/>
                  <c:y val="-6.1119120968813861E-2"/>
                </c:manualLayout>
              </c:layout>
              <c:showCatName val="1"/>
              <c:showPercent val="1"/>
            </c:dLbl>
            <c:dLbl>
              <c:idx val="8"/>
              <c:layout>
                <c:manualLayout>
                  <c:x val="0.20683155088031174"/>
                  <c:y val="2.7615649857346852E-2"/>
                </c:manualLayout>
              </c:layout>
              <c:showCatName val="1"/>
              <c:showPercent val="1"/>
            </c:dLbl>
            <c:dLbl>
              <c:idx val="9"/>
              <c:layout>
                <c:manualLayout>
                  <c:x val="0.26334633026363036"/>
                  <c:y val="-1.7661454290044799E-3"/>
                </c:manualLayout>
              </c:layout>
              <c:showCatName val="1"/>
              <c:showPercent val="1"/>
            </c:dLbl>
            <c:txPr>
              <a:bodyPr/>
              <a:lstStyle/>
              <a:p>
                <a:pPr>
                  <a:defRPr sz="900" b="1"/>
                </a:pPr>
                <a:endParaRPr lang="fr-FR"/>
              </a:p>
            </c:txPr>
            <c:showCatName val="1"/>
            <c:showPercent val="1"/>
            <c:showLeaderLines val="1"/>
          </c:dLbls>
          <c:cat>
            <c:strRef>
              <c:f>'Filière par type de col'!$A$4:$A$12</c:f>
              <c:strCache>
                <c:ptCount val="9"/>
                <c:pt idx="0">
                  <c:v>Filière administrative</c:v>
                </c:pt>
                <c:pt idx="1">
                  <c:v>Filière technique</c:v>
                </c:pt>
                <c:pt idx="2">
                  <c:v>Filière culturelle</c:v>
                </c:pt>
                <c:pt idx="3">
                  <c:v>Filière sportive</c:v>
                </c:pt>
                <c:pt idx="4">
                  <c:v>Filière sociale</c:v>
                </c:pt>
                <c:pt idx="5">
                  <c:v>Filière médico-sociale</c:v>
                </c:pt>
                <c:pt idx="6">
                  <c:v>Filière police municipale</c:v>
                </c:pt>
                <c:pt idx="7">
                  <c:v>Filière animation</c:v>
                </c:pt>
                <c:pt idx="8">
                  <c:v>Autre</c:v>
                </c:pt>
              </c:strCache>
            </c:strRef>
          </c:cat>
          <c:val>
            <c:numRef>
              <c:f>'Filière par type de col'!$L$4:$L$12</c:f>
              <c:numCache>
                <c:formatCode>#,##0</c:formatCode>
                <c:ptCount val="9"/>
                <c:pt idx="0">
                  <c:v>9726</c:v>
                </c:pt>
                <c:pt idx="1">
                  <c:v>21737</c:v>
                </c:pt>
                <c:pt idx="2">
                  <c:v>2166</c:v>
                </c:pt>
                <c:pt idx="3">
                  <c:v>553</c:v>
                </c:pt>
                <c:pt idx="4">
                  <c:v>4541</c:v>
                </c:pt>
                <c:pt idx="5">
                  <c:v>2482</c:v>
                </c:pt>
                <c:pt idx="6">
                  <c:v>426</c:v>
                </c:pt>
                <c:pt idx="7">
                  <c:v>2360</c:v>
                </c:pt>
                <c:pt idx="8">
                  <c:v>401</c:v>
                </c:pt>
              </c:numCache>
            </c:numRef>
          </c:val>
        </c:ser>
        <c:dLbls>
          <c:showCatName val="1"/>
          <c:showPercent val="1"/>
        </c:dLbls>
      </c:pie3DChart>
    </c:plotArea>
    <c:plotVisOnly val="1"/>
  </c:chart>
  <c:externalData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lgn="ctr">
              <a:defRPr/>
            </a:pPr>
            <a:r>
              <a:rPr lang="fr-FR" sz="1200" baseline="0" dirty="0" smtClean="0">
                <a:solidFill>
                  <a:srgbClr val="0070C0"/>
                </a:solidFill>
              </a:rPr>
              <a:t>Emplois permanents </a:t>
            </a:r>
            <a:r>
              <a:rPr lang="fr-FR" sz="1200" baseline="0" dirty="0">
                <a:solidFill>
                  <a:srgbClr val="0070C0"/>
                </a:solidFill>
              </a:rPr>
              <a:t>par </a:t>
            </a:r>
            <a:r>
              <a:rPr lang="fr-FR" sz="1200" baseline="0" dirty="0" smtClean="0">
                <a:solidFill>
                  <a:srgbClr val="0070C0"/>
                </a:solidFill>
              </a:rPr>
              <a:t>filière</a:t>
            </a:r>
            <a:endParaRPr lang="fr-FR" sz="1200" baseline="0" dirty="0">
              <a:solidFill>
                <a:srgbClr val="0070C0"/>
              </a:solidFill>
            </a:endParaRPr>
          </a:p>
          <a:p>
            <a:pPr algn="ctr">
              <a:defRPr/>
            </a:pPr>
            <a:r>
              <a:rPr lang="fr-FR" sz="1200" baseline="0" dirty="0">
                <a:solidFill>
                  <a:srgbClr val="0070C0"/>
                </a:solidFill>
              </a:rPr>
              <a:t> </a:t>
            </a:r>
            <a:r>
              <a:rPr lang="fr-FR" sz="1200" u="sng" baseline="0" dirty="0">
                <a:solidFill>
                  <a:srgbClr val="0070C0"/>
                </a:solidFill>
              </a:rPr>
              <a:t>pour les syndicats </a:t>
            </a:r>
            <a:r>
              <a:rPr lang="fr-FR" sz="1200" u="sng" baseline="0" dirty="0" smtClean="0">
                <a:solidFill>
                  <a:srgbClr val="0070C0"/>
                </a:solidFill>
              </a:rPr>
              <a:t>et </a:t>
            </a:r>
            <a:r>
              <a:rPr lang="fr-FR" sz="1200" u="sng" baseline="0" dirty="0">
                <a:solidFill>
                  <a:srgbClr val="0070C0"/>
                </a:solidFill>
              </a:rPr>
              <a:t>autres EPI</a:t>
            </a:r>
          </a:p>
        </c:rich>
      </c:tx>
      <c:layout>
        <c:manualLayout>
          <c:xMode val="edge"/>
          <c:yMode val="edge"/>
          <c:x val="0.50538443627554475"/>
          <c:y val="1.6918826056602422E-3"/>
        </c:manualLayout>
      </c:layout>
    </c:title>
    <c:view3D>
      <c:rotX val="30"/>
      <c:perspective val="30"/>
    </c:view3D>
    <c:plotArea>
      <c:layout>
        <c:manualLayout>
          <c:layoutTarget val="inner"/>
          <c:xMode val="edge"/>
          <c:yMode val="edge"/>
          <c:x val="0.11656241306930525"/>
          <c:y val="0.24751766948442797"/>
          <c:w val="0.82328816284105033"/>
          <c:h val="0.66014880399890175"/>
        </c:manualLayout>
      </c:layout>
      <c:pie3DChart>
        <c:varyColors val="1"/>
        <c:ser>
          <c:idx val="0"/>
          <c:order val="0"/>
          <c:dLbls>
            <c:dLbl>
              <c:idx val="0"/>
              <c:layout>
                <c:manualLayout>
                  <c:x val="-0.18189505814443202"/>
                  <c:y val="0.10297794766844305"/>
                </c:manualLayout>
              </c:layout>
              <c:numFmt formatCode="0.0%" sourceLinked="0"/>
              <c:spPr/>
              <c:txPr>
                <a:bodyPr/>
                <a:lstStyle/>
                <a:p>
                  <a:pPr>
                    <a:defRPr sz="900" b="1">
                      <a:solidFill>
                        <a:schemeClr val="bg1"/>
                      </a:solidFill>
                    </a:defRPr>
                  </a:pPr>
                  <a:endParaRPr lang="fr-FR"/>
                </a:p>
              </c:txPr>
              <c:showCatName val="1"/>
              <c:showPercent val="1"/>
            </c:dLbl>
            <c:dLbl>
              <c:idx val="1"/>
              <c:layout>
                <c:manualLayout>
                  <c:x val="-0.16268525682844559"/>
                  <c:y val="-0.28721274629403731"/>
                </c:manualLayout>
              </c:layout>
              <c:numFmt formatCode="0.0%" sourceLinked="0"/>
              <c:spPr/>
              <c:txPr>
                <a:bodyPr/>
                <a:lstStyle/>
                <a:p>
                  <a:pPr>
                    <a:defRPr sz="900" b="1">
                      <a:solidFill>
                        <a:schemeClr val="bg1"/>
                      </a:solidFill>
                    </a:defRPr>
                  </a:pPr>
                  <a:endParaRPr lang="fr-FR"/>
                </a:p>
              </c:txPr>
              <c:showCatName val="1"/>
              <c:showPercent val="1"/>
            </c:dLbl>
            <c:dLbl>
              <c:idx val="2"/>
              <c:layout>
                <c:manualLayout>
                  <c:x val="-5.0148331079312186E-2"/>
                  <c:y val="-6.840603802346093E-2"/>
                </c:manualLayout>
              </c:layout>
              <c:showCatName val="1"/>
              <c:showPercent val="1"/>
            </c:dLbl>
            <c:dLbl>
              <c:idx val="3"/>
              <c:layout>
                <c:manualLayout>
                  <c:x val="-5.4852700421890124E-2"/>
                  <c:y val="-0.16604181131502571"/>
                </c:manualLayout>
              </c:layout>
              <c:tx>
                <c:rich>
                  <a:bodyPr/>
                  <a:lstStyle/>
                  <a:p>
                    <a:r>
                      <a:rPr lang="en-US" dirty="0" err="1" smtClean="0"/>
                      <a:t>Filière</a:t>
                    </a:r>
                    <a:endParaRPr lang="en-US" dirty="0" smtClean="0"/>
                  </a:p>
                  <a:p>
                    <a:r>
                      <a:rPr lang="en-US" dirty="0" smtClean="0"/>
                      <a:t> </a:t>
                    </a:r>
                    <a:r>
                      <a:rPr lang="en-US" dirty="0"/>
                      <a:t>sportive
1,4%</a:t>
                    </a:r>
                  </a:p>
                </c:rich>
              </c:tx>
              <c:showCatName val="1"/>
              <c:showPercent val="1"/>
            </c:dLbl>
            <c:dLbl>
              <c:idx val="4"/>
              <c:layout>
                <c:manualLayout>
                  <c:x val="0.19585420967101747"/>
                  <c:y val="2.3360861729140103E-2"/>
                </c:manualLayout>
              </c:layout>
              <c:tx>
                <c:rich>
                  <a:bodyPr/>
                  <a:lstStyle/>
                  <a:p>
                    <a:r>
                      <a:rPr lang="en-US">
                        <a:solidFill>
                          <a:schemeClr val="bg1"/>
                        </a:solidFill>
                      </a:rPr>
                      <a:t>Filière sociale
10%</a:t>
                    </a:r>
                  </a:p>
                </c:rich>
              </c:tx>
              <c:showCatName val="1"/>
              <c:showPercent val="1"/>
            </c:dLbl>
            <c:dLbl>
              <c:idx val="5"/>
              <c:layout>
                <c:manualLayout>
                  <c:x val="-0.12741971482309494"/>
                  <c:y val="2.5042392911652202E-2"/>
                </c:manualLayout>
              </c:layout>
              <c:showCatName val="1"/>
              <c:showPercent val="1"/>
            </c:dLbl>
            <c:dLbl>
              <c:idx val="6"/>
              <c:layout>
                <c:manualLayout>
                  <c:x val="-0.26002854423209881"/>
                  <c:y val="-7.9419185481017229E-2"/>
                </c:manualLayout>
              </c:layout>
              <c:showCatName val="1"/>
              <c:showPercent val="1"/>
            </c:dLbl>
            <c:dLbl>
              <c:idx val="7"/>
              <c:layout>
                <c:manualLayout>
                  <c:x val="-6.7619910506714412E-2"/>
                  <c:y val="-6.6281312575790605E-2"/>
                </c:manualLayout>
              </c:layout>
              <c:showCatName val="1"/>
              <c:showPercent val="1"/>
            </c:dLbl>
            <c:dLbl>
              <c:idx val="8"/>
              <c:layout>
                <c:manualLayout>
                  <c:x val="0.18207791914545426"/>
                  <c:y val="6.9664857082056136E-3"/>
                </c:manualLayout>
              </c:layout>
              <c:showCatName val="1"/>
              <c:showPercent val="1"/>
            </c:dLbl>
            <c:dLbl>
              <c:idx val="9"/>
              <c:layout>
                <c:manualLayout>
                  <c:x val="0.26334633026363036"/>
                  <c:y val="-1.7661454290044808E-3"/>
                </c:manualLayout>
              </c:layout>
              <c:showCatName val="1"/>
              <c:showPercent val="1"/>
            </c:dLbl>
            <c:numFmt formatCode="0.0%" sourceLinked="0"/>
            <c:txPr>
              <a:bodyPr/>
              <a:lstStyle/>
              <a:p>
                <a:pPr>
                  <a:defRPr sz="900" b="1"/>
                </a:pPr>
                <a:endParaRPr lang="fr-FR"/>
              </a:p>
            </c:txPr>
            <c:showCatName val="1"/>
            <c:showPercent val="1"/>
            <c:showLeaderLines val="1"/>
          </c:dLbls>
          <c:cat>
            <c:strRef>
              <c:f>'Filière par type de col'!$A$64:$A$71</c:f>
              <c:strCache>
                <c:ptCount val="8"/>
                <c:pt idx="0">
                  <c:v>Filière administrative</c:v>
                </c:pt>
                <c:pt idx="1">
                  <c:v>Filière technique</c:v>
                </c:pt>
                <c:pt idx="2">
                  <c:v>Filière culturelle</c:v>
                </c:pt>
                <c:pt idx="3">
                  <c:v>Filière sportive</c:v>
                </c:pt>
                <c:pt idx="4">
                  <c:v>Filière sociale</c:v>
                </c:pt>
                <c:pt idx="5">
                  <c:v>Filière médico-sociale</c:v>
                </c:pt>
                <c:pt idx="6">
                  <c:v>Filière animation</c:v>
                </c:pt>
                <c:pt idx="7">
                  <c:v>Autre</c:v>
                </c:pt>
              </c:strCache>
            </c:strRef>
          </c:cat>
          <c:val>
            <c:numRef>
              <c:f>'Filière par type de col'!$L$64:$L$71</c:f>
              <c:numCache>
                <c:formatCode>#,##0</c:formatCode>
                <c:ptCount val="8"/>
                <c:pt idx="0">
                  <c:v>469</c:v>
                </c:pt>
                <c:pt idx="1">
                  <c:v>878</c:v>
                </c:pt>
                <c:pt idx="2">
                  <c:v>111</c:v>
                </c:pt>
                <c:pt idx="3">
                  <c:v>29</c:v>
                </c:pt>
                <c:pt idx="4">
                  <c:v>202</c:v>
                </c:pt>
                <c:pt idx="5">
                  <c:v>175</c:v>
                </c:pt>
                <c:pt idx="6">
                  <c:v>104</c:v>
                </c:pt>
                <c:pt idx="7">
                  <c:v>45</c:v>
                </c:pt>
              </c:numCache>
            </c:numRef>
          </c:val>
        </c:ser>
        <c:dLbls>
          <c:showCatName val="1"/>
          <c:showPercent val="1"/>
        </c:dLbls>
      </c:pie3DChart>
    </c:plotArea>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200" dirty="0" smtClean="0"/>
              <a:t>Répartition </a:t>
            </a:r>
            <a:r>
              <a:rPr lang="fr-FR" sz="1200" dirty="0"/>
              <a:t>par </a:t>
            </a:r>
            <a:r>
              <a:rPr lang="fr-FR" sz="1200" dirty="0" smtClean="0"/>
              <a:t>type </a:t>
            </a:r>
            <a:r>
              <a:rPr lang="fr-FR" sz="1200" dirty="0"/>
              <a:t>de </a:t>
            </a:r>
            <a:r>
              <a:rPr lang="fr-FR" sz="1200" dirty="0" smtClean="0"/>
              <a:t>collectivités en nombre </a:t>
            </a:r>
            <a:r>
              <a:rPr lang="fr-FR" sz="1000" dirty="0" smtClean="0"/>
              <a:t>(pour </a:t>
            </a:r>
            <a:r>
              <a:rPr lang="fr-FR" sz="1000" dirty="0"/>
              <a:t>communes, Communautés de communes et syndicats)</a:t>
            </a:r>
          </a:p>
        </c:rich>
      </c:tx>
      <c:layout>
        <c:manualLayout>
          <c:xMode val="edge"/>
          <c:yMode val="edge"/>
          <c:x val="0.11250544436331129"/>
          <c:y val="0"/>
        </c:manualLayout>
      </c:layout>
    </c:title>
    <c:view3D>
      <c:rAngAx val="1"/>
    </c:view3D>
    <c:plotArea>
      <c:layout/>
      <c:bar3DChart>
        <c:barDir val="col"/>
        <c:grouping val="clustered"/>
        <c:ser>
          <c:idx val="0"/>
          <c:order val="0"/>
          <c:tx>
            <c:strRef>
              <c:f>'Analyse YB '!$B$374</c:f>
              <c:strCache>
                <c:ptCount val="1"/>
                <c:pt idx="0">
                  <c:v>Communes et établissements communaux</c:v>
                </c:pt>
              </c:strCache>
            </c:strRef>
          </c:tx>
          <c:spPr>
            <a:solidFill>
              <a:srgbClr val="88C050"/>
            </a:solidFill>
          </c:spPr>
          <c:dLbls>
            <c:dLbl>
              <c:idx val="0"/>
              <c:layout>
                <c:manualLayout>
                  <c:x val="2.8021253790039952E-3"/>
                  <c:y val="-2.3391649144418197E-2"/>
                </c:manualLayout>
              </c:layout>
              <c:showVal val="1"/>
            </c:dLbl>
            <c:dLbl>
              <c:idx val="1"/>
              <c:layout>
                <c:manualLayout>
                  <c:x val="1.6812752274024033E-2"/>
                  <c:y val="-4.6783298288837014E-3"/>
                </c:manualLayout>
              </c:layout>
              <c:showVal val="1"/>
            </c:dLbl>
            <c:dLbl>
              <c:idx val="2"/>
              <c:layout>
                <c:manualLayout>
                  <c:x val="0"/>
                  <c:y val="-4.6783298288837014E-3"/>
                </c:manualLayout>
              </c:layout>
              <c:showVal val="1"/>
            </c:dLbl>
            <c:dLbl>
              <c:idx val="3"/>
              <c:layout>
                <c:manualLayout>
                  <c:x val="0"/>
                  <c:y val="0"/>
                </c:manualLayout>
              </c:layout>
              <c:showVal val="1"/>
            </c:dLbl>
            <c:dLbl>
              <c:idx val="4"/>
              <c:layout>
                <c:manualLayout>
                  <c:x val="0"/>
                  <c:y val="-2.3391649144418197E-2"/>
                </c:manualLayout>
              </c:layout>
              <c:showVal val="1"/>
            </c:dLbl>
            <c:txPr>
              <a:bodyPr/>
              <a:lstStyle/>
              <a:p>
                <a:pPr>
                  <a:defRPr b="1"/>
                </a:pPr>
                <a:endParaRPr lang="fr-FR"/>
              </a:p>
            </c:txPr>
            <c:showVal val="1"/>
          </c:dLbls>
          <c:cat>
            <c:numRef>
              <c:f>('Analyse YB '!$C$370,'Analyse YB '!$E$370,'Analyse YB '!$G$370,'Analyse YB '!$I$370,'Analyse YB '!$K$370)</c:f>
              <c:numCache>
                <c:formatCode>General</c:formatCode>
                <c:ptCount val="5"/>
                <c:pt idx="0">
                  <c:v>44</c:v>
                </c:pt>
                <c:pt idx="1">
                  <c:v>49</c:v>
                </c:pt>
                <c:pt idx="2">
                  <c:v>53</c:v>
                </c:pt>
                <c:pt idx="3">
                  <c:v>72</c:v>
                </c:pt>
                <c:pt idx="4">
                  <c:v>85</c:v>
                </c:pt>
              </c:numCache>
            </c:numRef>
          </c:cat>
          <c:val>
            <c:numRef>
              <c:f>('Analyse YB '!$C$374,'Analyse YB '!$E$374,'Analyse YB '!$G$374,'Analyse YB '!$I$374,'Analyse YB '!$K$374)</c:f>
              <c:numCache>
                <c:formatCode>0</c:formatCode>
                <c:ptCount val="5"/>
                <c:pt idx="0">
                  <c:v>255</c:v>
                </c:pt>
                <c:pt idx="1">
                  <c:v>399</c:v>
                </c:pt>
                <c:pt idx="2">
                  <c:v>279</c:v>
                </c:pt>
                <c:pt idx="3">
                  <c:v>407</c:v>
                </c:pt>
                <c:pt idx="4">
                  <c:v>375</c:v>
                </c:pt>
              </c:numCache>
            </c:numRef>
          </c:val>
        </c:ser>
        <c:ser>
          <c:idx val="1"/>
          <c:order val="1"/>
          <c:tx>
            <c:strRef>
              <c:f>'Analyse YB '!$B$378</c:f>
              <c:strCache>
                <c:ptCount val="1"/>
                <c:pt idx="0">
                  <c:v>Communautés de communes</c:v>
                </c:pt>
              </c:strCache>
            </c:strRef>
          </c:tx>
          <c:spPr>
            <a:solidFill>
              <a:srgbClr val="FF9900"/>
            </a:solidFill>
          </c:spPr>
          <c:dLbls>
            <c:dLbl>
              <c:idx val="0"/>
              <c:layout>
                <c:manualLayout>
                  <c:x val="4.0692874154647941E-3"/>
                  <c:y val="-3.0919182480579344E-3"/>
                </c:manualLayout>
              </c:layout>
              <c:showVal val="1"/>
            </c:dLbl>
            <c:dLbl>
              <c:idx val="1"/>
              <c:layout>
                <c:manualLayout>
                  <c:x val="-6.3360057525039572E-4"/>
                  <c:y val="-1.9241973661498202E-2"/>
                </c:manualLayout>
              </c:layout>
              <c:showVal val="1"/>
            </c:dLbl>
            <c:dLbl>
              <c:idx val="2"/>
              <c:layout>
                <c:manualLayout>
                  <c:x val="5.920972817552995E-3"/>
                  <c:y val="-3.0919182480578285E-3"/>
                </c:manualLayout>
              </c:layout>
              <c:showVal val="1"/>
            </c:dLbl>
            <c:dLbl>
              <c:idx val="3"/>
              <c:layout>
                <c:manualLayout>
                  <c:x val="2.8021253790040048E-3"/>
                  <c:y val="-9.3566596577676908E-3"/>
                </c:manualLayout>
              </c:layout>
              <c:showVal val="1"/>
            </c:dLbl>
            <c:dLbl>
              <c:idx val="4"/>
              <c:layout>
                <c:manualLayout>
                  <c:x val="1.0623615226649846E-2"/>
                  <c:y val="6.7939378557644314E-3"/>
                </c:manualLayout>
              </c:layout>
              <c:showVal val="1"/>
            </c:dLbl>
            <c:spPr>
              <a:noFill/>
            </c:spPr>
            <c:txPr>
              <a:bodyPr/>
              <a:lstStyle/>
              <a:p>
                <a:pPr>
                  <a:defRPr sz="900" b="1"/>
                </a:pPr>
                <a:endParaRPr lang="fr-FR"/>
              </a:p>
            </c:txPr>
            <c:showVal val="1"/>
          </c:dLbls>
          <c:cat>
            <c:numRef>
              <c:f>('Analyse YB '!$C$370,'Analyse YB '!$E$370,'Analyse YB '!$G$370,'Analyse YB '!$I$370,'Analyse YB '!$K$370)</c:f>
              <c:numCache>
                <c:formatCode>General</c:formatCode>
                <c:ptCount val="5"/>
                <c:pt idx="0">
                  <c:v>44</c:v>
                </c:pt>
                <c:pt idx="1">
                  <c:v>49</c:v>
                </c:pt>
                <c:pt idx="2">
                  <c:v>53</c:v>
                </c:pt>
                <c:pt idx="3">
                  <c:v>72</c:v>
                </c:pt>
                <c:pt idx="4">
                  <c:v>85</c:v>
                </c:pt>
              </c:numCache>
            </c:numRef>
          </c:cat>
          <c:val>
            <c:numRef>
              <c:f>('Analyse YB '!$C$378,'Analyse YB '!$E$378,'Analyse YB '!$G$378,'Analyse YB '!$I$378,'Analyse YB '!$K$378)</c:f>
              <c:numCache>
                <c:formatCode>0</c:formatCode>
                <c:ptCount val="5"/>
                <c:pt idx="0">
                  <c:v>19</c:v>
                </c:pt>
                <c:pt idx="1">
                  <c:v>27</c:v>
                </c:pt>
                <c:pt idx="2">
                  <c:v>16</c:v>
                </c:pt>
                <c:pt idx="3">
                  <c:v>32</c:v>
                </c:pt>
                <c:pt idx="4">
                  <c:v>29</c:v>
                </c:pt>
              </c:numCache>
            </c:numRef>
          </c:val>
        </c:ser>
        <c:ser>
          <c:idx val="2"/>
          <c:order val="2"/>
          <c:tx>
            <c:strRef>
              <c:f>'Analyse YB '!$B$379</c:f>
              <c:strCache>
                <c:ptCount val="1"/>
                <c:pt idx="0">
                  <c:v>Syndicats et autres  EPI</c:v>
                </c:pt>
              </c:strCache>
            </c:strRef>
          </c:tx>
          <c:spPr>
            <a:solidFill>
              <a:srgbClr val="003366"/>
            </a:solidFill>
          </c:spPr>
          <c:dLbls>
            <c:dLbl>
              <c:idx val="0"/>
              <c:layout>
                <c:manualLayout>
                  <c:x val="1.8079718740284179E-2"/>
                  <c:y val="-1.871346515841546E-2"/>
                </c:manualLayout>
              </c:layout>
              <c:showVal val="1"/>
            </c:dLbl>
            <c:dLbl>
              <c:idx val="1"/>
              <c:layout>
                <c:manualLayout>
                  <c:x val="1.6812752274024085E-2"/>
                  <c:y val="-1.8713319315534563E-2"/>
                </c:manualLayout>
              </c:layout>
              <c:showVal val="1"/>
            </c:dLbl>
            <c:dLbl>
              <c:idx val="2"/>
              <c:layout>
                <c:manualLayout>
                  <c:x val="1.4010626895020022E-2"/>
                  <c:y val="-3.2748308802185482E-2"/>
                </c:manualLayout>
              </c:layout>
              <c:showVal val="1"/>
            </c:dLbl>
            <c:dLbl>
              <c:idx val="3"/>
              <c:layout>
                <c:manualLayout>
                  <c:x val="1.4010626895020022E-2"/>
                  <c:y val="-2.3391649144418197E-2"/>
                </c:manualLayout>
              </c:layout>
              <c:showVal val="1"/>
            </c:dLbl>
            <c:dLbl>
              <c:idx val="4"/>
              <c:layout>
                <c:manualLayout>
                  <c:x val="2.8021033150246434E-2"/>
                  <c:y val="-1.8713319315534563E-2"/>
                </c:manualLayout>
              </c:layout>
              <c:showVal val="1"/>
            </c:dLbl>
            <c:txPr>
              <a:bodyPr/>
              <a:lstStyle/>
              <a:p>
                <a:pPr>
                  <a:defRPr b="1"/>
                </a:pPr>
                <a:endParaRPr lang="fr-FR"/>
              </a:p>
            </c:txPr>
            <c:showVal val="1"/>
          </c:dLbls>
          <c:cat>
            <c:numRef>
              <c:f>('Analyse YB '!$C$370,'Analyse YB '!$E$370,'Analyse YB '!$G$370,'Analyse YB '!$I$370,'Analyse YB '!$K$370)</c:f>
              <c:numCache>
                <c:formatCode>General</c:formatCode>
                <c:ptCount val="5"/>
                <c:pt idx="0">
                  <c:v>44</c:v>
                </c:pt>
                <c:pt idx="1">
                  <c:v>49</c:v>
                </c:pt>
                <c:pt idx="2">
                  <c:v>53</c:v>
                </c:pt>
                <c:pt idx="3">
                  <c:v>72</c:v>
                </c:pt>
                <c:pt idx="4">
                  <c:v>85</c:v>
                </c:pt>
              </c:numCache>
            </c:numRef>
          </c:cat>
          <c:val>
            <c:numRef>
              <c:f>('Analyse YB '!$C$379,'Analyse YB '!$E$379,'Analyse YB '!$G$379,'Analyse YB '!$I$379,'Analyse YB '!$K$379)</c:f>
              <c:numCache>
                <c:formatCode>0</c:formatCode>
                <c:ptCount val="5"/>
                <c:pt idx="0">
                  <c:v>56</c:v>
                </c:pt>
                <c:pt idx="1">
                  <c:v>97</c:v>
                </c:pt>
                <c:pt idx="2">
                  <c:v>33</c:v>
                </c:pt>
                <c:pt idx="3">
                  <c:v>90</c:v>
                </c:pt>
                <c:pt idx="4">
                  <c:v>57</c:v>
                </c:pt>
              </c:numCache>
            </c:numRef>
          </c:val>
        </c:ser>
        <c:dLbls>
          <c:showVal val="1"/>
        </c:dLbls>
        <c:shape val="box"/>
        <c:axId val="69035904"/>
        <c:axId val="69037440"/>
        <c:axId val="0"/>
      </c:bar3DChart>
      <c:catAx>
        <c:axId val="69035904"/>
        <c:scaling>
          <c:orientation val="minMax"/>
        </c:scaling>
        <c:axPos val="b"/>
        <c:numFmt formatCode="General" sourceLinked="1"/>
        <c:majorTickMark val="none"/>
        <c:tickLblPos val="nextTo"/>
        <c:txPr>
          <a:bodyPr/>
          <a:lstStyle/>
          <a:p>
            <a:pPr>
              <a:defRPr sz="1100"/>
            </a:pPr>
            <a:endParaRPr lang="fr-FR"/>
          </a:p>
        </c:txPr>
        <c:crossAx val="69037440"/>
        <c:crosses val="autoZero"/>
        <c:auto val="1"/>
        <c:lblAlgn val="ctr"/>
        <c:lblOffset val="100"/>
      </c:catAx>
      <c:valAx>
        <c:axId val="69037440"/>
        <c:scaling>
          <c:orientation val="minMax"/>
        </c:scaling>
        <c:delete val="1"/>
        <c:axPos val="l"/>
        <c:numFmt formatCode="0" sourceLinked="1"/>
        <c:majorTickMark val="none"/>
        <c:tickLblPos val="none"/>
        <c:crossAx val="69035904"/>
        <c:crosses val="autoZero"/>
        <c:crossBetween val="between"/>
      </c:valAx>
    </c:plotArea>
    <c:plotVisOnly val="1"/>
  </c:chart>
  <c:externalData r:id="rId2"/>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lgn="ctr">
              <a:defRPr/>
            </a:pPr>
            <a:r>
              <a:rPr lang="fr-FR" sz="1200" baseline="0" dirty="0" smtClean="0">
                <a:solidFill>
                  <a:srgbClr val="0070C0"/>
                </a:solidFill>
              </a:rPr>
              <a:t>Emplois permanents</a:t>
            </a:r>
            <a:endParaRPr lang="fr-FR" sz="1200" baseline="0" dirty="0" smtClean="0">
              <a:solidFill>
                <a:srgbClr val="0070C0"/>
              </a:solidFill>
            </a:endParaRPr>
          </a:p>
          <a:p>
            <a:pPr algn="ctr">
              <a:defRPr/>
            </a:pPr>
            <a:r>
              <a:rPr lang="fr-FR" sz="1200" baseline="0" dirty="0" smtClean="0">
                <a:solidFill>
                  <a:srgbClr val="0070C0"/>
                </a:solidFill>
              </a:rPr>
              <a:t> </a:t>
            </a:r>
            <a:r>
              <a:rPr lang="fr-FR" sz="1200" baseline="0" dirty="0">
                <a:solidFill>
                  <a:srgbClr val="0070C0"/>
                </a:solidFill>
              </a:rPr>
              <a:t>par </a:t>
            </a:r>
            <a:r>
              <a:rPr lang="fr-FR" sz="1200" baseline="0" dirty="0" smtClean="0">
                <a:solidFill>
                  <a:srgbClr val="0070C0"/>
                </a:solidFill>
              </a:rPr>
              <a:t>filière</a:t>
            </a:r>
            <a:endParaRPr lang="fr-FR" sz="1200" baseline="0" dirty="0">
              <a:solidFill>
                <a:srgbClr val="0070C0"/>
              </a:solidFill>
            </a:endParaRPr>
          </a:p>
          <a:p>
            <a:pPr algn="ctr">
              <a:defRPr/>
            </a:pPr>
            <a:r>
              <a:rPr lang="fr-FR" sz="1200" baseline="0" dirty="0">
                <a:solidFill>
                  <a:srgbClr val="0070C0"/>
                </a:solidFill>
              </a:rPr>
              <a:t> </a:t>
            </a:r>
            <a:r>
              <a:rPr lang="fr-FR" sz="1200" u="sng" baseline="0" dirty="0">
                <a:solidFill>
                  <a:srgbClr val="0070C0"/>
                </a:solidFill>
              </a:rPr>
              <a:t>pour les OPH</a:t>
            </a:r>
          </a:p>
        </c:rich>
      </c:tx>
      <c:layout>
        <c:manualLayout>
          <c:xMode val="edge"/>
          <c:yMode val="edge"/>
          <c:x val="0.63340409509046769"/>
          <c:y val="4.0663884568381314E-4"/>
        </c:manualLayout>
      </c:layout>
    </c:title>
    <c:view3D>
      <c:rotX val="30"/>
      <c:perspective val="30"/>
    </c:view3D>
    <c:plotArea>
      <c:layout>
        <c:manualLayout>
          <c:layoutTarget val="inner"/>
          <c:xMode val="edge"/>
          <c:yMode val="edge"/>
          <c:x val="0.11656241306930525"/>
          <c:y val="0.24751766948442794"/>
          <c:w val="0.82328816284105044"/>
          <c:h val="0.66014880399890152"/>
        </c:manualLayout>
      </c:layout>
      <c:pie3DChart>
        <c:varyColors val="1"/>
        <c:ser>
          <c:idx val="0"/>
          <c:order val="0"/>
          <c:dLbls>
            <c:dLbl>
              <c:idx val="0"/>
              <c:layout>
                <c:manualLayout>
                  <c:x val="-0.24535967074655218"/>
                  <c:y val="3.8806686597330414E-2"/>
                </c:manualLayout>
              </c:layout>
              <c:spPr/>
              <c:txPr>
                <a:bodyPr/>
                <a:lstStyle/>
                <a:p>
                  <a:pPr>
                    <a:defRPr sz="900" b="1">
                      <a:solidFill>
                        <a:schemeClr val="bg1"/>
                      </a:solidFill>
                    </a:defRPr>
                  </a:pPr>
                  <a:endParaRPr lang="fr-FR"/>
                </a:p>
              </c:txPr>
              <c:dLblPos val="bestFit"/>
              <c:showCatName val="1"/>
              <c:showPercent val="1"/>
            </c:dLbl>
            <c:dLbl>
              <c:idx val="1"/>
              <c:layout>
                <c:manualLayout>
                  <c:x val="0.23270357954111143"/>
                  <c:y val="-9.4699285583954546E-2"/>
                </c:manualLayout>
              </c:layout>
              <c:spPr/>
              <c:txPr>
                <a:bodyPr/>
                <a:lstStyle/>
                <a:p>
                  <a:pPr>
                    <a:defRPr sz="900" b="1">
                      <a:solidFill>
                        <a:schemeClr val="bg1"/>
                      </a:solidFill>
                    </a:defRPr>
                  </a:pPr>
                  <a:endParaRPr lang="fr-FR"/>
                </a:p>
              </c:txPr>
              <c:dLblPos val="bestFit"/>
              <c:showCatName val="1"/>
              <c:showPercent val="1"/>
            </c:dLbl>
            <c:dLbl>
              <c:idx val="2"/>
              <c:layout>
                <c:manualLayout>
                  <c:x val="0"/>
                  <c:y val="-4.4978455233202805E-2"/>
                </c:manualLayout>
              </c:layout>
              <c:dLblPos val="bestFit"/>
              <c:showCatName val="1"/>
              <c:showPercent val="1"/>
            </c:dLbl>
            <c:dLbl>
              <c:idx val="3"/>
              <c:layout>
                <c:manualLayout>
                  <c:x val="-7.0516236224579618E-3"/>
                  <c:y val="-5.3527161880096527E-2"/>
                </c:manualLayout>
              </c:layout>
              <c:dLblPos val="bestFit"/>
              <c:showCatName val="1"/>
              <c:showPercent val="1"/>
            </c:dLbl>
            <c:dLbl>
              <c:idx val="4"/>
              <c:tx>
                <c:rich>
                  <a:bodyPr/>
                  <a:lstStyle/>
                  <a:p>
                    <a:r>
                      <a:rPr lang="en-US">
                        <a:solidFill>
                          <a:schemeClr val="bg1"/>
                        </a:solidFill>
                      </a:rPr>
                      <a:t>Filière sociale
10%</a:t>
                    </a:r>
                  </a:p>
                </c:rich>
              </c:tx>
            </c:dLbl>
            <c:dLbl>
              <c:idx val="5"/>
              <c:layout>
                <c:manualLayout>
                  <c:x val="-0.18412677671764868"/>
                  <c:y val="1.5304875011885434E-2"/>
                </c:manualLayout>
              </c:layout>
              <c:dLblPos val="bestFit"/>
              <c:showCatName val="1"/>
              <c:showPercent val="1"/>
            </c:dLbl>
            <c:dLbl>
              <c:idx val="6"/>
              <c:layout>
                <c:manualLayout>
                  <c:x val="-0.26452046830924736"/>
                  <c:y val="-0.10625036787843962"/>
                </c:manualLayout>
              </c:layout>
              <c:dLblPos val="bestFit"/>
              <c:showCatName val="1"/>
              <c:showPercent val="1"/>
            </c:dLbl>
            <c:dLbl>
              <c:idx val="7"/>
              <c:layout>
                <c:manualLayout>
                  <c:x val="9.1971310071365719E-2"/>
                  <c:y val="-4.0470024132825834E-2"/>
                </c:manualLayout>
              </c:layout>
              <c:dLblPos val="bestFit"/>
              <c:showCatName val="1"/>
              <c:showPercent val="1"/>
            </c:dLbl>
            <c:dLbl>
              <c:idx val="8"/>
              <c:layout>
                <c:manualLayout>
                  <c:x val="0.18207791914545426"/>
                  <c:y val="6.9664857082056136E-3"/>
                </c:manualLayout>
              </c:layout>
              <c:dLblPos val="bestFit"/>
              <c:showCatName val="1"/>
              <c:showPercent val="1"/>
            </c:dLbl>
            <c:dLbl>
              <c:idx val="9"/>
              <c:layout>
                <c:manualLayout>
                  <c:x val="0.26334633026363036"/>
                  <c:y val="-1.7661454290044804E-3"/>
                </c:manualLayout>
              </c:layout>
              <c:dLblPos val="bestFit"/>
              <c:showCatName val="1"/>
              <c:showPercent val="1"/>
            </c:dLbl>
            <c:txPr>
              <a:bodyPr/>
              <a:lstStyle/>
              <a:p>
                <a:pPr>
                  <a:defRPr sz="900" b="1"/>
                </a:pPr>
                <a:endParaRPr lang="fr-FR"/>
              </a:p>
            </c:txPr>
            <c:showCatName val="1"/>
            <c:showPercent val="1"/>
            <c:showLeaderLines val="1"/>
          </c:dLbls>
          <c:cat>
            <c:strRef>
              <c:f>'Filière par type de col'!$A$58:$A$60</c:f>
              <c:strCache>
                <c:ptCount val="3"/>
                <c:pt idx="0">
                  <c:v>Filière administrative</c:v>
                </c:pt>
                <c:pt idx="1">
                  <c:v>Filière technique</c:v>
                </c:pt>
                <c:pt idx="2">
                  <c:v>Filière sociale</c:v>
                </c:pt>
              </c:strCache>
            </c:strRef>
          </c:cat>
          <c:val>
            <c:numRef>
              <c:f>'Filière par type de col'!$L$58:$L$60</c:f>
              <c:numCache>
                <c:formatCode>#,##0</c:formatCode>
                <c:ptCount val="3"/>
                <c:pt idx="0">
                  <c:v>343</c:v>
                </c:pt>
                <c:pt idx="1">
                  <c:v>353</c:v>
                </c:pt>
                <c:pt idx="2">
                  <c:v>5</c:v>
                </c:pt>
              </c:numCache>
            </c:numRef>
          </c:val>
        </c:ser>
        <c:dLbls>
          <c:showCatName val="1"/>
          <c:showPercent val="1"/>
        </c:dLbls>
      </c:pie3DChart>
      <c:spPr>
        <a:noFill/>
        <a:ln w="25400">
          <a:noFill/>
        </a:ln>
      </c:spPr>
    </c:plotArea>
    <c:plotVisOnly val="1"/>
    <c:dispBlanksAs val="zero"/>
  </c:chart>
  <c:externalData r:id="rId2"/>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lgn="ctr">
              <a:defRPr/>
            </a:pPr>
            <a:r>
              <a:rPr lang="fr-FR" sz="1200" baseline="0" dirty="0" smtClean="0">
                <a:solidFill>
                  <a:srgbClr val="0070C0"/>
                </a:solidFill>
              </a:rPr>
              <a:t>Emplois permanents</a:t>
            </a:r>
            <a:endParaRPr lang="fr-FR" sz="1200" baseline="0" dirty="0" smtClean="0">
              <a:solidFill>
                <a:srgbClr val="0070C0"/>
              </a:solidFill>
            </a:endParaRPr>
          </a:p>
          <a:p>
            <a:pPr algn="ctr">
              <a:defRPr/>
            </a:pPr>
            <a:r>
              <a:rPr lang="fr-FR" sz="1200" baseline="0" dirty="0" smtClean="0">
                <a:solidFill>
                  <a:srgbClr val="0070C0"/>
                </a:solidFill>
              </a:rPr>
              <a:t> </a:t>
            </a:r>
            <a:r>
              <a:rPr lang="fr-FR" sz="1200" baseline="0" dirty="0">
                <a:solidFill>
                  <a:srgbClr val="0070C0"/>
                </a:solidFill>
              </a:rPr>
              <a:t>par </a:t>
            </a:r>
            <a:r>
              <a:rPr lang="fr-FR" sz="1200" baseline="0" dirty="0" smtClean="0">
                <a:solidFill>
                  <a:srgbClr val="0070C0"/>
                </a:solidFill>
              </a:rPr>
              <a:t>filière</a:t>
            </a:r>
            <a:endParaRPr lang="fr-FR" sz="1200" baseline="0" dirty="0">
              <a:solidFill>
                <a:srgbClr val="0070C0"/>
              </a:solidFill>
            </a:endParaRPr>
          </a:p>
          <a:p>
            <a:pPr algn="ctr">
              <a:defRPr/>
            </a:pPr>
            <a:r>
              <a:rPr lang="fr-FR" sz="1200" baseline="0" dirty="0">
                <a:solidFill>
                  <a:srgbClr val="0070C0"/>
                </a:solidFill>
              </a:rPr>
              <a:t> </a:t>
            </a:r>
            <a:r>
              <a:rPr lang="fr-FR" sz="1200" u="sng" baseline="0" dirty="0">
                <a:solidFill>
                  <a:srgbClr val="0070C0"/>
                </a:solidFill>
              </a:rPr>
              <a:t>pour les SDIS</a:t>
            </a:r>
          </a:p>
        </c:rich>
      </c:tx>
      <c:layout>
        <c:manualLayout>
          <c:xMode val="edge"/>
          <c:yMode val="edge"/>
          <c:x val="0.66510511177770371"/>
          <c:y val="5.3054290264044814E-3"/>
        </c:manualLayout>
      </c:layout>
    </c:title>
    <c:view3D>
      <c:rotX val="30"/>
      <c:perspective val="30"/>
    </c:view3D>
    <c:plotArea>
      <c:layout>
        <c:manualLayout>
          <c:layoutTarget val="inner"/>
          <c:xMode val="edge"/>
          <c:yMode val="edge"/>
          <c:x val="5.7798882882155893E-2"/>
          <c:y val="0.19888535209694541"/>
          <c:w val="0.88205169302820263"/>
          <c:h val="0.70878108321566191"/>
        </c:manualLayout>
      </c:layout>
      <c:pie3DChart>
        <c:varyColors val="1"/>
        <c:ser>
          <c:idx val="0"/>
          <c:order val="0"/>
          <c:dLbls>
            <c:dLbl>
              <c:idx val="0"/>
              <c:layout>
                <c:manualLayout>
                  <c:x val="-0.15368856365459918"/>
                  <c:y val="0.11513613989740644"/>
                </c:manualLayout>
              </c:layout>
              <c:numFmt formatCode="0.00%" sourceLinked="0"/>
              <c:spPr/>
              <c:txPr>
                <a:bodyPr/>
                <a:lstStyle/>
                <a:p>
                  <a:pPr>
                    <a:defRPr sz="900" b="1">
                      <a:solidFill>
                        <a:schemeClr val="bg1"/>
                      </a:solidFill>
                    </a:defRPr>
                  </a:pPr>
                  <a:endParaRPr lang="fr-FR"/>
                </a:p>
              </c:txPr>
              <c:dLblPos val="bestFit"/>
              <c:showCatName val="1"/>
              <c:showPercent val="1"/>
            </c:dLbl>
            <c:dLbl>
              <c:idx val="1"/>
              <c:layout>
                <c:manualLayout>
                  <c:x val="-0.17913900230815738"/>
                  <c:y val="8.6331761721274228E-3"/>
                </c:manualLayout>
              </c:layout>
              <c:numFmt formatCode="0.00%" sourceLinked="0"/>
              <c:spPr/>
              <c:txPr>
                <a:bodyPr/>
                <a:lstStyle/>
                <a:p>
                  <a:pPr>
                    <a:defRPr sz="900" b="1">
                      <a:solidFill>
                        <a:schemeClr val="bg1"/>
                      </a:solidFill>
                    </a:defRPr>
                  </a:pPr>
                  <a:endParaRPr lang="fr-FR"/>
                </a:p>
              </c:txPr>
              <c:dLblPos val="bestFit"/>
              <c:showCatName val="1"/>
              <c:showPercent val="1"/>
            </c:dLbl>
            <c:dLbl>
              <c:idx val="2"/>
              <c:layout>
                <c:manualLayout>
                  <c:x val="0"/>
                  <c:y val="2.1438821612413558E-2"/>
                </c:manualLayout>
              </c:layout>
              <c:dLblPos val="bestFit"/>
              <c:showCatName val="1"/>
              <c:showPercent val="1"/>
            </c:dLbl>
            <c:dLbl>
              <c:idx val="3"/>
              <c:layout>
                <c:manualLayout>
                  <c:x val="0.290577795882764"/>
                  <c:y val="-0.24582963004110694"/>
                </c:manualLayout>
              </c:layout>
              <c:numFmt formatCode="0.00%" sourceLinked="0"/>
              <c:spPr/>
              <c:txPr>
                <a:bodyPr/>
                <a:lstStyle/>
                <a:p>
                  <a:pPr>
                    <a:defRPr sz="900" b="1">
                      <a:solidFill>
                        <a:schemeClr val="bg1"/>
                      </a:solidFill>
                    </a:defRPr>
                  </a:pPr>
                  <a:endParaRPr lang="fr-FR"/>
                </a:p>
              </c:txPr>
              <c:dLblPos val="bestFit"/>
              <c:showCatName val="1"/>
              <c:showPercent val="1"/>
            </c:dLbl>
            <c:dLbl>
              <c:idx val="4"/>
              <c:tx>
                <c:rich>
                  <a:bodyPr/>
                  <a:lstStyle/>
                  <a:p>
                    <a:r>
                      <a:rPr lang="en-US">
                        <a:solidFill>
                          <a:schemeClr val="bg1"/>
                        </a:solidFill>
                      </a:rPr>
                      <a:t>Filière sociale
10%</a:t>
                    </a:r>
                  </a:p>
                </c:rich>
              </c:tx>
            </c:dLbl>
            <c:dLbl>
              <c:idx val="5"/>
              <c:layout>
                <c:manualLayout>
                  <c:x val="-0.18412677671764868"/>
                  <c:y val="1.5304875011885434E-2"/>
                </c:manualLayout>
              </c:layout>
              <c:dLblPos val="bestFit"/>
              <c:showCatName val="1"/>
              <c:showPercent val="1"/>
            </c:dLbl>
            <c:dLbl>
              <c:idx val="6"/>
              <c:layout>
                <c:manualLayout>
                  <c:x val="-0.26452046830924736"/>
                  <c:y val="-0.10625036787843962"/>
                </c:manualLayout>
              </c:layout>
              <c:dLblPos val="bestFit"/>
              <c:showCatName val="1"/>
              <c:showPercent val="1"/>
            </c:dLbl>
            <c:dLbl>
              <c:idx val="7"/>
              <c:layout>
                <c:manualLayout>
                  <c:x val="9.1971310071365719E-2"/>
                  <c:y val="-4.0470024132825834E-2"/>
                </c:manualLayout>
              </c:layout>
              <c:dLblPos val="bestFit"/>
              <c:showCatName val="1"/>
              <c:showPercent val="1"/>
            </c:dLbl>
            <c:dLbl>
              <c:idx val="8"/>
              <c:layout>
                <c:manualLayout>
                  <c:x val="0.18207791914545426"/>
                  <c:y val="6.9664857082056136E-3"/>
                </c:manualLayout>
              </c:layout>
              <c:dLblPos val="bestFit"/>
              <c:showCatName val="1"/>
              <c:showPercent val="1"/>
            </c:dLbl>
            <c:dLbl>
              <c:idx val="9"/>
              <c:layout>
                <c:manualLayout>
                  <c:x val="0.26334633026363036"/>
                  <c:y val="-1.7661454290044804E-3"/>
                </c:manualLayout>
              </c:layout>
              <c:dLblPos val="bestFit"/>
              <c:showCatName val="1"/>
              <c:showPercent val="1"/>
            </c:dLbl>
            <c:numFmt formatCode="0.00%" sourceLinked="0"/>
            <c:txPr>
              <a:bodyPr/>
              <a:lstStyle/>
              <a:p>
                <a:pPr>
                  <a:defRPr sz="900" b="1"/>
                </a:pPr>
                <a:endParaRPr lang="fr-FR"/>
              </a:p>
            </c:txPr>
            <c:showCatName val="1"/>
            <c:showPercent val="1"/>
            <c:showLeaderLines val="1"/>
          </c:dLbls>
          <c:cat>
            <c:strRef>
              <c:f>'Filière par type de col'!$A$51:$A$54</c:f>
              <c:strCache>
                <c:ptCount val="4"/>
                <c:pt idx="0">
                  <c:v>Filière administrative</c:v>
                </c:pt>
                <c:pt idx="1">
                  <c:v>Filière technique</c:v>
                </c:pt>
                <c:pt idx="2">
                  <c:v>Filière médico-sociale</c:v>
                </c:pt>
                <c:pt idx="3">
                  <c:v>Filière incendie et secours</c:v>
                </c:pt>
              </c:strCache>
            </c:strRef>
          </c:cat>
          <c:val>
            <c:numRef>
              <c:f>'Filière par type de col'!$L$51:$L$54</c:f>
              <c:numCache>
                <c:formatCode>#,##0</c:formatCode>
                <c:ptCount val="4"/>
                <c:pt idx="0">
                  <c:v>361</c:v>
                </c:pt>
                <c:pt idx="1">
                  <c:v>259</c:v>
                </c:pt>
                <c:pt idx="2">
                  <c:v>1</c:v>
                </c:pt>
                <c:pt idx="3">
                  <c:v>1415</c:v>
                </c:pt>
              </c:numCache>
            </c:numRef>
          </c:val>
        </c:ser>
        <c:dLbls>
          <c:showCatName val="1"/>
          <c:showPercent val="1"/>
        </c:dLbls>
      </c:pie3DChart>
      <c:spPr>
        <a:noFill/>
        <a:ln w="25400">
          <a:noFill/>
        </a:ln>
      </c:spPr>
    </c:plotArea>
    <c:plotVisOnly val="1"/>
    <c:dispBlanksAs val="zero"/>
  </c:chart>
  <c:externalData r:id="rId2"/>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lgn="ctr">
              <a:defRPr/>
            </a:pPr>
            <a:r>
              <a:rPr lang="fr-FR" sz="1200" baseline="0" dirty="0" smtClean="0">
                <a:solidFill>
                  <a:srgbClr val="0070C0"/>
                </a:solidFill>
              </a:rPr>
              <a:t>Emplois permanents </a:t>
            </a:r>
            <a:endParaRPr lang="fr-FR" sz="1200" baseline="0" dirty="0" smtClean="0">
              <a:solidFill>
                <a:srgbClr val="0070C0"/>
              </a:solidFill>
            </a:endParaRPr>
          </a:p>
          <a:p>
            <a:pPr algn="ctr">
              <a:defRPr/>
            </a:pPr>
            <a:r>
              <a:rPr lang="fr-FR" sz="1200" baseline="0" dirty="0" smtClean="0">
                <a:solidFill>
                  <a:srgbClr val="0070C0"/>
                </a:solidFill>
              </a:rPr>
              <a:t>par </a:t>
            </a:r>
            <a:r>
              <a:rPr lang="fr-FR" sz="1200" baseline="0" dirty="0" smtClean="0">
                <a:solidFill>
                  <a:srgbClr val="0070C0"/>
                </a:solidFill>
              </a:rPr>
              <a:t>filière </a:t>
            </a:r>
            <a:r>
              <a:rPr lang="fr-FR" sz="1200" baseline="0" dirty="0" smtClean="0">
                <a:solidFill>
                  <a:srgbClr val="0070C0"/>
                </a:solidFill>
              </a:rPr>
              <a:t>pour </a:t>
            </a:r>
          </a:p>
          <a:p>
            <a:pPr algn="ctr">
              <a:defRPr/>
            </a:pPr>
            <a:r>
              <a:rPr lang="fr-FR" sz="1200" baseline="0" dirty="0" smtClean="0">
                <a:solidFill>
                  <a:srgbClr val="0070C0"/>
                </a:solidFill>
              </a:rPr>
              <a:t>le </a:t>
            </a:r>
            <a:r>
              <a:rPr lang="fr-FR" sz="1200" baseline="0" dirty="0">
                <a:solidFill>
                  <a:srgbClr val="0070C0"/>
                </a:solidFill>
              </a:rPr>
              <a:t>conseil régional</a:t>
            </a:r>
          </a:p>
        </c:rich>
      </c:tx>
      <c:layout>
        <c:manualLayout>
          <c:xMode val="edge"/>
          <c:yMode val="edge"/>
          <c:x val="0.67187348110031164"/>
          <c:y val="7.3434299881427524E-4"/>
        </c:manualLayout>
      </c:layout>
    </c:title>
    <c:view3D>
      <c:rotX val="30"/>
      <c:perspective val="30"/>
    </c:view3D>
    <c:plotArea>
      <c:layout>
        <c:manualLayout>
          <c:layoutTarget val="inner"/>
          <c:xMode val="edge"/>
          <c:yMode val="edge"/>
          <c:x val="0.11656241306930525"/>
          <c:y val="0.24751766948442794"/>
          <c:w val="0.82328816284105044"/>
          <c:h val="0.66014880399890152"/>
        </c:manualLayout>
      </c:layout>
      <c:pie3DChart>
        <c:varyColors val="1"/>
        <c:ser>
          <c:idx val="0"/>
          <c:order val="0"/>
          <c:dLbls>
            <c:dLbl>
              <c:idx val="0"/>
              <c:layout>
                <c:manualLayout>
                  <c:x val="-0.16587691247224171"/>
                  <c:y val="0.15217574377492724"/>
                </c:manualLayout>
              </c:layout>
              <c:numFmt formatCode="0.0%" sourceLinked="0"/>
              <c:spPr/>
              <c:txPr>
                <a:bodyPr/>
                <a:lstStyle/>
                <a:p>
                  <a:pPr>
                    <a:defRPr sz="900" b="1">
                      <a:solidFill>
                        <a:schemeClr val="bg1"/>
                      </a:solidFill>
                    </a:defRPr>
                  </a:pPr>
                  <a:endParaRPr lang="fr-FR"/>
                </a:p>
              </c:txPr>
              <c:dLblPos val="bestFit"/>
              <c:showCatName val="1"/>
              <c:showPercent val="1"/>
            </c:dLbl>
            <c:dLbl>
              <c:idx val="1"/>
              <c:layout>
                <c:manualLayout>
                  <c:x val="0.24517720548969021"/>
                  <c:y val="-0.26332723065107255"/>
                </c:manualLayout>
              </c:layout>
              <c:numFmt formatCode="0.0%" sourceLinked="0"/>
              <c:spPr/>
              <c:txPr>
                <a:bodyPr/>
                <a:lstStyle/>
                <a:p>
                  <a:pPr>
                    <a:defRPr sz="900" b="1">
                      <a:solidFill>
                        <a:schemeClr val="bg1"/>
                      </a:solidFill>
                    </a:defRPr>
                  </a:pPr>
                  <a:endParaRPr lang="fr-FR"/>
                </a:p>
              </c:txPr>
              <c:dLblPos val="bestFit"/>
              <c:showCatName val="1"/>
              <c:showPercent val="1"/>
            </c:dLbl>
            <c:dLbl>
              <c:idx val="2"/>
              <c:layout>
                <c:manualLayout>
                  <c:x val="-0.30108710609605088"/>
                  <c:y val="6.5538007303007434E-2"/>
                </c:manualLayout>
              </c:layout>
              <c:dLblPos val="bestFit"/>
              <c:showCatName val="1"/>
              <c:showPercent val="1"/>
            </c:dLbl>
            <c:dLbl>
              <c:idx val="3"/>
              <c:layout>
                <c:manualLayout>
                  <c:x val="-7.0516236224579575E-3"/>
                  <c:y val="-6.1370368574843716E-2"/>
                </c:manualLayout>
              </c:layout>
              <c:dLblPos val="bestFit"/>
              <c:showCatName val="1"/>
              <c:showPercent val="1"/>
            </c:dLbl>
            <c:dLbl>
              <c:idx val="4"/>
              <c:tx>
                <c:rich>
                  <a:bodyPr/>
                  <a:lstStyle/>
                  <a:p>
                    <a:r>
                      <a:rPr lang="en-US" b="1">
                        <a:solidFill>
                          <a:schemeClr val="bg1"/>
                        </a:solidFill>
                      </a:rPr>
                      <a:t>F</a:t>
                    </a:r>
                    <a:r>
                      <a:rPr lang="en-US">
                        <a:solidFill>
                          <a:schemeClr val="bg1"/>
                        </a:solidFill>
                      </a:rPr>
                      <a:t>ilière sociale
10%</a:t>
                    </a:r>
                  </a:p>
                </c:rich>
              </c:tx>
            </c:dLbl>
            <c:dLbl>
              <c:idx val="5"/>
              <c:layout>
                <c:manualLayout>
                  <c:x val="-0.18412677671764868"/>
                  <c:y val="1.5304875011885434E-2"/>
                </c:manualLayout>
              </c:layout>
              <c:dLblPos val="bestFit"/>
              <c:showCatName val="1"/>
              <c:showPercent val="1"/>
            </c:dLbl>
            <c:dLbl>
              <c:idx val="6"/>
              <c:layout>
                <c:manualLayout>
                  <c:x val="-0.26452046830924736"/>
                  <c:y val="-0.10625036787843962"/>
                </c:manualLayout>
              </c:layout>
              <c:dLblPos val="bestFit"/>
              <c:showCatName val="1"/>
              <c:showPercent val="1"/>
            </c:dLbl>
            <c:dLbl>
              <c:idx val="7"/>
              <c:layout>
                <c:manualLayout>
                  <c:x val="9.1971310071365719E-2"/>
                  <c:y val="-4.0470024132825834E-2"/>
                </c:manualLayout>
              </c:layout>
              <c:dLblPos val="bestFit"/>
              <c:showCatName val="1"/>
              <c:showPercent val="1"/>
            </c:dLbl>
            <c:dLbl>
              <c:idx val="8"/>
              <c:layout>
                <c:manualLayout>
                  <c:x val="0.18207791914545426"/>
                  <c:y val="6.9664857082056136E-3"/>
                </c:manualLayout>
              </c:layout>
              <c:dLblPos val="bestFit"/>
              <c:showCatName val="1"/>
              <c:showPercent val="1"/>
            </c:dLbl>
            <c:dLbl>
              <c:idx val="9"/>
              <c:layout>
                <c:manualLayout>
                  <c:x val="0.26334633026363036"/>
                  <c:y val="-1.7661454290044804E-3"/>
                </c:manualLayout>
              </c:layout>
              <c:dLblPos val="bestFit"/>
              <c:showCatName val="1"/>
              <c:showPercent val="1"/>
            </c:dLbl>
            <c:numFmt formatCode="0.0%" sourceLinked="0"/>
            <c:txPr>
              <a:bodyPr/>
              <a:lstStyle/>
              <a:p>
                <a:pPr>
                  <a:defRPr sz="900" b="1"/>
                </a:pPr>
                <a:endParaRPr lang="fr-FR"/>
              </a:p>
            </c:txPr>
            <c:showCatName val="1"/>
            <c:showPercent val="1"/>
            <c:showLeaderLines val="1"/>
          </c:dLbls>
          <c:cat>
            <c:strRef>
              <c:f>'Filière par type de col'!$A$27:$A$30</c:f>
              <c:strCache>
                <c:ptCount val="4"/>
                <c:pt idx="0">
                  <c:v>Filière administrative</c:v>
                </c:pt>
                <c:pt idx="1">
                  <c:v>Filière technique</c:v>
                </c:pt>
                <c:pt idx="2">
                  <c:v>Filière culturelle</c:v>
                </c:pt>
                <c:pt idx="3">
                  <c:v>Filière sportive</c:v>
                </c:pt>
              </c:strCache>
            </c:strRef>
          </c:cat>
          <c:val>
            <c:numRef>
              <c:f>'Filière par type de col'!$L$27:$L$30</c:f>
              <c:numCache>
                <c:formatCode>#,##0</c:formatCode>
                <c:ptCount val="4"/>
                <c:pt idx="0">
                  <c:v>592</c:v>
                </c:pt>
                <c:pt idx="1">
                  <c:v>2479</c:v>
                </c:pt>
                <c:pt idx="2">
                  <c:v>11</c:v>
                </c:pt>
                <c:pt idx="3">
                  <c:v>2</c:v>
                </c:pt>
              </c:numCache>
            </c:numRef>
          </c:val>
        </c:ser>
        <c:dLbls>
          <c:showCatName val="1"/>
          <c:showPercent val="1"/>
        </c:dLbls>
      </c:pie3DChart>
      <c:spPr>
        <a:noFill/>
        <a:ln w="25400">
          <a:noFill/>
        </a:ln>
      </c:spPr>
    </c:plotArea>
    <c:plotVisOnly val="1"/>
    <c:dispBlanksAs val="zero"/>
  </c:chart>
  <c:externalData r:id="rId2"/>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lgn="ctr">
              <a:defRPr/>
            </a:pPr>
            <a:r>
              <a:rPr lang="fr-FR" sz="1200" baseline="0" dirty="0" smtClean="0">
                <a:solidFill>
                  <a:srgbClr val="0070C0"/>
                </a:solidFill>
              </a:rPr>
              <a:t>Emplois permanents</a:t>
            </a:r>
            <a:endParaRPr lang="fr-FR" sz="1200" baseline="0" dirty="0" smtClean="0">
              <a:solidFill>
                <a:srgbClr val="0070C0"/>
              </a:solidFill>
            </a:endParaRPr>
          </a:p>
          <a:p>
            <a:pPr algn="ctr">
              <a:defRPr/>
            </a:pPr>
            <a:r>
              <a:rPr lang="fr-FR" sz="1200" baseline="0" dirty="0" smtClean="0">
                <a:solidFill>
                  <a:srgbClr val="0070C0"/>
                </a:solidFill>
              </a:rPr>
              <a:t> </a:t>
            </a:r>
            <a:r>
              <a:rPr lang="fr-FR" sz="1200" baseline="0" dirty="0">
                <a:solidFill>
                  <a:srgbClr val="0070C0"/>
                </a:solidFill>
              </a:rPr>
              <a:t>par </a:t>
            </a:r>
            <a:r>
              <a:rPr lang="fr-FR" sz="1200" baseline="0" dirty="0" smtClean="0">
                <a:solidFill>
                  <a:srgbClr val="0070C0"/>
                </a:solidFill>
              </a:rPr>
              <a:t>filière</a:t>
            </a:r>
            <a:endParaRPr lang="fr-FR" sz="1200" baseline="0" dirty="0">
              <a:solidFill>
                <a:srgbClr val="0070C0"/>
              </a:solidFill>
            </a:endParaRPr>
          </a:p>
          <a:p>
            <a:pPr algn="ctr">
              <a:defRPr/>
            </a:pPr>
            <a:r>
              <a:rPr lang="fr-FR" sz="1200" baseline="0" dirty="0">
                <a:solidFill>
                  <a:srgbClr val="0070C0"/>
                </a:solidFill>
              </a:rPr>
              <a:t> </a:t>
            </a:r>
            <a:r>
              <a:rPr lang="fr-FR" sz="1200" u="sng" baseline="0" dirty="0">
                <a:solidFill>
                  <a:srgbClr val="0070C0"/>
                </a:solidFill>
              </a:rPr>
              <a:t>pour </a:t>
            </a:r>
            <a:r>
              <a:rPr lang="fr-FR" sz="1200" u="sng" baseline="0" dirty="0" smtClean="0">
                <a:solidFill>
                  <a:srgbClr val="0070C0"/>
                </a:solidFill>
              </a:rPr>
              <a:t>les conseils </a:t>
            </a:r>
            <a:r>
              <a:rPr lang="fr-FR" sz="1200" u="sng" baseline="0" dirty="0">
                <a:solidFill>
                  <a:srgbClr val="0070C0"/>
                </a:solidFill>
              </a:rPr>
              <a:t>généraux</a:t>
            </a:r>
          </a:p>
        </c:rich>
      </c:tx>
      <c:layout>
        <c:manualLayout>
          <c:xMode val="edge"/>
          <c:yMode val="edge"/>
          <c:x val="0.68121146457116666"/>
          <c:y val="9.5788487632554199E-3"/>
        </c:manualLayout>
      </c:layout>
    </c:title>
    <c:view3D>
      <c:rotX val="30"/>
      <c:perspective val="30"/>
    </c:view3D>
    <c:plotArea>
      <c:layout>
        <c:manualLayout>
          <c:layoutTarget val="inner"/>
          <c:xMode val="edge"/>
          <c:yMode val="edge"/>
          <c:x val="0.11656241306930525"/>
          <c:y val="0.24751766948442794"/>
          <c:w val="0.82328816284105044"/>
          <c:h val="0.66014880399890152"/>
        </c:manualLayout>
      </c:layout>
      <c:pie3DChart>
        <c:varyColors val="1"/>
        <c:ser>
          <c:idx val="0"/>
          <c:order val="0"/>
          <c:dLbls>
            <c:dLbl>
              <c:idx val="0"/>
              <c:layout>
                <c:manualLayout>
                  <c:x val="-0.21553630003714697"/>
                  <c:y val="7.5332266226698488E-2"/>
                </c:manualLayout>
              </c:layout>
              <c:numFmt formatCode="0.0%" sourceLinked="0"/>
              <c:spPr/>
              <c:txPr>
                <a:bodyPr/>
                <a:lstStyle/>
                <a:p>
                  <a:pPr>
                    <a:defRPr sz="900" b="1">
                      <a:solidFill>
                        <a:schemeClr val="bg1"/>
                      </a:solidFill>
                    </a:defRPr>
                  </a:pPr>
                  <a:endParaRPr lang="fr-FR"/>
                </a:p>
              </c:txPr>
              <c:dLblPos val="bestFit"/>
              <c:showCatName val="1"/>
              <c:showPercent val="1"/>
            </c:dLbl>
            <c:dLbl>
              <c:idx val="1"/>
              <c:layout>
                <c:manualLayout>
                  <c:x val="0.13323963761484908"/>
                  <c:y val="-0.25293370994120035"/>
                </c:manualLayout>
              </c:layout>
              <c:numFmt formatCode="0.0%" sourceLinked="0"/>
              <c:spPr/>
              <c:txPr>
                <a:bodyPr/>
                <a:lstStyle/>
                <a:p>
                  <a:pPr>
                    <a:defRPr sz="900" b="1">
                      <a:solidFill>
                        <a:schemeClr val="bg1"/>
                      </a:solidFill>
                    </a:defRPr>
                  </a:pPr>
                  <a:endParaRPr lang="fr-FR"/>
                </a:p>
              </c:txPr>
              <c:dLblPos val="bestFit"/>
              <c:showCatName val="1"/>
              <c:showPercent val="1"/>
            </c:dLbl>
            <c:dLbl>
              <c:idx val="2"/>
              <c:layout>
                <c:manualLayout>
                  <c:x val="-2.4111370493230592E-2"/>
                  <c:y val="7.1967079614919466E-2"/>
                </c:manualLayout>
              </c:layout>
              <c:dLblPos val="bestFit"/>
              <c:showCatName val="1"/>
              <c:showPercent val="1"/>
            </c:dLbl>
            <c:dLbl>
              <c:idx val="3"/>
              <c:layout>
                <c:manualLayout>
                  <c:x val="-4.3999077551387551E-2"/>
                  <c:y val="-5.7541824951727903E-2"/>
                </c:manualLayout>
              </c:layout>
              <c:dLblPos val="bestFit"/>
              <c:showCatName val="1"/>
              <c:showPercent val="1"/>
            </c:dLbl>
            <c:dLbl>
              <c:idx val="4"/>
              <c:layout>
                <c:manualLayout>
                  <c:x val="0.17157858830937045"/>
                  <c:y val="8.1110592580639476E-2"/>
                </c:manualLayout>
              </c:layout>
              <c:numFmt formatCode="0.0%" sourceLinked="0"/>
              <c:spPr/>
              <c:txPr>
                <a:bodyPr/>
                <a:lstStyle/>
                <a:p>
                  <a:pPr>
                    <a:defRPr sz="900" b="1">
                      <a:solidFill>
                        <a:schemeClr val="bg1"/>
                      </a:solidFill>
                    </a:defRPr>
                  </a:pPr>
                  <a:endParaRPr lang="fr-FR"/>
                </a:p>
              </c:txPr>
              <c:dLblPos val="bestFit"/>
              <c:showCatName val="1"/>
              <c:showPercent val="1"/>
            </c:dLbl>
            <c:dLbl>
              <c:idx val="5"/>
              <c:layout>
                <c:manualLayout>
                  <c:x val="-0.29528146435385955"/>
                  <c:y val="-3.9238910803551373E-2"/>
                </c:manualLayout>
              </c:layout>
              <c:dLblPos val="bestFit"/>
              <c:showCatName val="1"/>
              <c:showPercent val="1"/>
            </c:dLbl>
            <c:dLbl>
              <c:idx val="6"/>
              <c:layout>
                <c:manualLayout>
                  <c:x val="-0.11644673682877962"/>
                  <c:y val="-5.7296336426447526E-2"/>
                </c:manualLayout>
              </c:layout>
              <c:dLblPos val="bestFit"/>
              <c:showCatName val="1"/>
              <c:showPercent val="1"/>
            </c:dLbl>
            <c:dLbl>
              <c:idx val="7"/>
              <c:layout>
                <c:manualLayout>
                  <c:x val="3.886064640623535E-2"/>
                  <c:y val="-7.1144007681173946E-2"/>
                </c:manualLayout>
              </c:layout>
              <c:dLblPos val="bestFit"/>
              <c:showCatName val="1"/>
              <c:showPercent val="1"/>
            </c:dLbl>
            <c:numFmt formatCode="0.0%" sourceLinked="0"/>
            <c:txPr>
              <a:bodyPr/>
              <a:lstStyle/>
              <a:p>
                <a:pPr>
                  <a:defRPr sz="900" b="1"/>
                </a:pPr>
                <a:endParaRPr lang="fr-FR"/>
              </a:p>
            </c:txPr>
            <c:showCatName val="1"/>
            <c:showPercent val="1"/>
            <c:showLeaderLines val="1"/>
          </c:dLbls>
          <c:cat>
            <c:strRef>
              <c:f>'Filière par type de col'!$A$16:$A$23</c:f>
              <c:strCache>
                <c:ptCount val="8"/>
                <c:pt idx="0">
                  <c:v>Filière administrative</c:v>
                </c:pt>
                <c:pt idx="1">
                  <c:v>Filière technique</c:v>
                </c:pt>
                <c:pt idx="2">
                  <c:v>Filière culturelle</c:v>
                </c:pt>
                <c:pt idx="3">
                  <c:v>Filière sportive</c:v>
                </c:pt>
                <c:pt idx="4">
                  <c:v>Filière sociale</c:v>
                </c:pt>
                <c:pt idx="5">
                  <c:v>Filière médico-sociale</c:v>
                </c:pt>
                <c:pt idx="6">
                  <c:v>Filière animation</c:v>
                </c:pt>
                <c:pt idx="7">
                  <c:v>Autre</c:v>
                </c:pt>
              </c:strCache>
            </c:strRef>
          </c:cat>
          <c:val>
            <c:numRef>
              <c:f>'Filière par type de col'!$L$16:$L$23</c:f>
              <c:numCache>
                <c:formatCode>#,##0</c:formatCode>
                <c:ptCount val="8"/>
                <c:pt idx="0">
                  <c:v>3440</c:v>
                </c:pt>
                <c:pt idx="1">
                  <c:v>4672</c:v>
                </c:pt>
                <c:pt idx="2">
                  <c:v>336</c:v>
                </c:pt>
                <c:pt idx="3">
                  <c:v>73</c:v>
                </c:pt>
                <c:pt idx="4">
                  <c:v>1577</c:v>
                </c:pt>
                <c:pt idx="5">
                  <c:v>788</c:v>
                </c:pt>
                <c:pt idx="6">
                  <c:v>29</c:v>
                </c:pt>
                <c:pt idx="7">
                  <c:v>9</c:v>
                </c:pt>
              </c:numCache>
            </c:numRef>
          </c:val>
        </c:ser>
        <c:dLbls>
          <c:showCatName val="1"/>
          <c:showPercent val="1"/>
        </c:dLbls>
      </c:pie3DChart>
      <c:spPr>
        <a:noFill/>
        <a:ln w="25400">
          <a:noFill/>
        </a:ln>
      </c:spPr>
    </c:plotArea>
    <c:plotVisOnly val="1"/>
    <c:dispBlanksAs val="zero"/>
  </c:chart>
  <c:externalData r:id="rId2"/>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lgn="ctr">
              <a:defRPr/>
            </a:pPr>
            <a:r>
              <a:rPr lang="fr-FR" sz="1200" baseline="0" dirty="0" smtClean="0">
                <a:solidFill>
                  <a:srgbClr val="0070C0"/>
                </a:solidFill>
              </a:rPr>
              <a:t>Emplois permanents</a:t>
            </a:r>
            <a:endParaRPr lang="fr-FR" sz="1200" baseline="0" dirty="0" smtClean="0">
              <a:solidFill>
                <a:srgbClr val="0070C0"/>
              </a:solidFill>
            </a:endParaRPr>
          </a:p>
          <a:p>
            <a:pPr algn="ctr">
              <a:defRPr/>
            </a:pPr>
            <a:r>
              <a:rPr lang="fr-FR" sz="1200" baseline="0" dirty="0" smtClean="0">
                <a:solidFill>
                  <a:srgbClr val="0070C0"/>
                </a:solidFill>
              </a:rPr>
              <a:t> </a:t>
            </a:r>
            <a:r>
              <a:rPr lang="fr-FR" sz="1200" baseline="0" dirty="0">
                <a:solidFill>
                  <a:srgbClr val="0070C0"/>
                </a:solidFill>
              </a:rPr>
              <a:t>par </a:t>
            </a:r>
            <a:r>
              <a:rPr lang="fr-FR" sz="1200" baseline="0" dirty="0" smtClean="0">
                <a:solidFill>
                  <a:srgbClr val="0070C0"/>
                </a:solidFill>
              </a:rPr>
              <a:t>filière</a:t>
            </a:r>
            <a:endParaRPr lang="fr-FR" sz="1200" baseline="0" dirty="0">
              <a:solidFill>
                <a:srgbClr val="0070C0"/>
              </a:solidFill>
            </a:endParaRPr>
          </a:p>
          <a:p>
            <a:pPr algn="ctr">
              <a:defRPr/>
            </a:pPr>
            <a:r>
              <a:rPr lang="fr-FR" sz="1200" baseline="0" dirty="0">
                <a:solidFill>
                  <a:srgbClr val="0070C0"/>
                </a:solidFill>
              </a:rPr>
              <a:t> pour </a:t>
            </a:r>
            <a:r>
              <a:rPr lang="fr-FR" sz="1200" baseline="0" dirty="0" smtClean="0">
                <a:solidFill>
                  <a:srgbClr val="0070C0"/>
                </a:solidFill>
              </a:rPr>
              <a:t>les</a:t>
            </a:r>
          </a:p>
          <a:p>
            <a:pPr algn="ctr">
              <a:defRPr/>
            </a:pPr>
            <a:r>
              <a:rPr lang="fr-FR" sz="1200" baseline="0" dirty="0" smtClean="0">
                <a:solidFill>
                  <a:srgbClr val="0070C0"/>
                </a:solidFill>
              </a:rPr>
              <a:t> </a:t>
            </a:r>
            <a:r>
              <a:rPr lang="fr-FR" sz="1200" u="sng" baseline="0" dirty="0">
                <a:solidFill>
                  <a:srgbClr val="0070C0"/>
                </a:solidFill>
              </a:rPr>
              <a:t>CU - CA et CC</a:t>
            </a:r>
          </a:p>
        </c:rich>
      </c:tx>
      <c:layout>
        <c:manualLayout>
          <c:xMode val="edge"/>
          <c:yMode val="edge"/>
          <c:x val="0.715762161964973"/>
          <c:y val="2.1687937150133653E-2"/>
        </c:manualLayout>
      </c:layout>
    </c:title>
    <c:view3D>
      <c:rotX val="30"/>
      <c:perspective val="30"/>
    </c:view3D>
    <c:plotArea>
      <c:layout>
        <c:manualLayout>
          <c:layoutTarget val="inner"/>
          <c:xMode val="edge"/>
          <c:yMode val="edge"/>
          <c:x val="0.11656241306930525"/>
          <c:y val="0.24751766948442794"/>
          <c:w val="0.82328816284105044"/>
          <c:h val="0.66014880399890152"/>
        </c:manualLayout>
      </c:layout>
      <c:pie3DChart>
        <c:varyColors val="1"/>
        <c:ser>
          <c:idx val="0"/>
          <c:order val="0"/>
          <c:dLbls>
            <c:dLbl>
              <c:idx val="0"/>
              <c:layout>
                <c:manualLayout>
                  <c:x val="-0.15133802244711386"/>
                  <c:y val="0.10297758129455555"/>
                </c:manualLayout>
              </c:layout>
              <c:numFmt formatCode="0.0%" sourceLinked="0"/>
              <c:spPr/>
              <c:txPr>
                <a:bodyPr/>
                <a:lstStyle/>
                <a:p>
                  <a:pPr>
                    <a:defRPr sz="900" b="1">
                      <a:solidFill>
                        <a:schemeClr val="bg1"/>
                      </a:solidFill>
                    </a:defRPr>
                  </a:pPr>
                  <a:endParaRPr lang="fr-FR"/>
                </a:p>
              </c:txPr>
              <c:dLblPos val="bestFit"/>
              <c:showCatName val="1"/>
              <c:showPercent val="1"/>
            </c:dLbl>
            <c:dLbl>
              <c:idx val="1"/>
              <c:layout>
                <c:manualLayout>
                  <c:x val="0.17109163760725271"/>
                  <c:y val="-0.32250723405674431"/>
                </c:manualLayout>
              </c:layout>
              <c:numFmt formatCode="0.0%" sourceLinked="0"/>
              <c:spPr/>
              <c:txPr>
                <a:bodyPr/>
                <a:lstStyle/>
                <a:p>
                  <a:pPr>
                    <a:defRPr sz="900" b="1">
                      <a:solidFill>
                        <a:schemeClr val="bg1"/>
                      </a:solidFill>
                    </a:defRPr>
                  </a:pPr>
                  <a:endParaRPr lang="fr-FR"/>
                </a:p>
              </c:txPr>
              <c:dLblPos val="bestFit"/>
              <c:showCatName val="1"/>
              <c:showPercent val="1"/>
            </c:dLbl>
            <c:dLbl>
              <c:idx val="2"/>
              <c:layout>
                <c:manualLayout>
                  <c:x val="-0.12457868399675663"/>
                  <c:y val="0.13234007615979484"/>
                </c:manualLayout>
              </c:layout>
              <c:dLblPos val="bestFit"/>
              <c:showCatName val="1"/>
              <c:showPercent val="1"/>
            </c:dLbl>
            <c:dLbl>
              <c:idx val="3"/>
              <c:layout>
                <c:manualLayout>
                  <c:x val="-0.19509492022133584"/>
                  <c:y val="2.9889044405695682E-2"/>
                </c:manualLayout>
              </c:layout>
              <c:dLblPos val="bestFit"/>
              <c:showCatName val="1"/>
              <c:showPercent val="1"/>
            </c:dLbl>
            <c:dLbl>
              <c:idx val="4"/>
              <c:layout>
                <c:manualLayout>
                  <c:x val="-0.24213591273458437"/>
                  <c:y val="-0.12069560321841659"/>
                </c:manualLayout>
              </c:layout>
              <c:tx>
                <c:rich>
                  <a:bodyPr/>
                  <a:lstStyle/>
                  <a:p>
                    <a:pPr>
                      <a:defRPr sz="900" b="1">
                        <a:solidFill>
                          <a:sysClr val="windowText" lastClr="000000"/>
                        </a:solidFill>
                      </a:defRPr>
                    </a:pPr>
                    <a:r>
                      <a:rPr lang="en-US">
                        <a:solidFill>
                          <a:sysClr val="windowText" lastClr="000000"/>
                        </a:solidFill>
                      </a:rPr>
                      <a:t>Filière sociale
10%</a:t>
                    </a:r>
                  </a:p>
                </c:rich>
              </c:tx>
              <c:numFmt formatCode="0.0%" sourceLinked="0"/>
              <c:spPr/>
              <c:dLblPos val="bestFit"/>
            </c:dLbl>
            <c:dLbl>
              <c:idx val="5"/>
              <c:layout>
                <c:manualLayout>
                  <c:x val="-8.3053504795751867E-2"/>
                  <c:y val="-8.0027836639585945E-2"/>
                </c:manualLayout>
              </c:layout>
              <c:dLblPos val="bestFit"/>
              <c:showCatName val="1"/>
              <c:showPercent val="1"/>
            </c:dLbl>
            <c:dLbl>
              <c:idx val="6"/>
              <c:layout>
                <c:manualLayout>
                  <c:x val="6.2204574449321134E-2"/>
                  <c:y val="-0.10227806926318968"/>
                </c:manualLayout>
              </c:layout>
              <c:dLblPos val="bestFit"/>
              <c:showCatName val="1"/>
              <c:showPercent val="1"/>
            </c:dLbl>
            <c:dLbl>
              <c:idx val="7"/>
              <c:layout>
                <c:manualLayout>
                  <c:x val="8.0218604033935326E-2"/>
                  <c:y val="-2.0609121972960952E-2"/>
                </c:manualLayout>
              </c:layout>
              <c:dLblPos val="bestFit"/>
              <c:showCatName val="1"/>
              <c:showPercent val="1"/>
            </c:dLbl>
            <c:dLbl>
              <c:idx val="8"/>
              <c:layout>
                <c:manualLayout>
                  <c:x val="0.18207791914545426"/>
                  <c:y val="6.9664857082056136E-3"/>
                </c:manualLayout>
              </c:layout>
              <c:dLblPos val="bestFit"/>
              <c:showCatName val="1"/>
              <c:showPercent val="1"/>
            </c:dLbl>
            <c:dLbl>
              <c:idx val="9"/>
              <c:layout>
                <c:manualLayout>
                  <c:x val="0.26334633026363036"/>
                  <c:y val="-1.7661454290044804E-3"/>
                </c:manualLayout>
              </c:layout>
              <c:dLblPos val="bestFit"/>
              <c:showCatName val="1"/>
              <c:showPercent val="1"/>
            </c:dLbl>
            <c:numFmt formatCode="0.0%" sourceLinked="0"/>
            <c:txPr>
              <a:bodyPr/>
              <a:lstStyle/>
              <a:p>
                <a:pPr>
                  <a:defRPr sz="900" b="1"/>
                </a:pPr>
                <a:endParaRPr lang="fr-FR"/>
              </a:p>
            </c:txPr>
            <c:showCatName val="1"/>
            <c:showPercent val="1"/>
            <c:showLeaderLines val="1"/>
          </c:dLbls>
          <c:cat>
            <c:strRef>
              <c:f>'Filière par type de col'!$A$40:$A$47</c:f>
              <c:strCache>
                <c:ptCount val="8"/>
                <c:pt idx="0">
                  <c:v>Filière administrative</c:v>
                </c:pt>
                <c:pt idx="1">
                  <c:v>Filière technique</c:v>
                </c:pt>
                <c:pt idx="2">
                  <c:v>Filière culturelle</c:v>
                </c:pt>
                <c:pt idx="3">
                  <c:v>Filière sportive</c:v>
                </c:pt>
                <c:pt idx="4">
                  <c:v>Filière sociale</c:v>
                </c:pt>
                <c:pt idx="5">
                  <c:v>Filière médico-sociale</c:v>
                </c:pt>
                <c:pt idx="6">
                  <c:v>Filière animation</c:v>
                </c:pt>
                <c:pt idx="7">
                  <c:v>Autre</c:v>
                </c:pt>
              </c:strCache>
            </c:strRef>
          </c:cat>
          <c:val>
            <c:numRef>
              <c:f>'Filière par type de col'!$L$40:$L$47</c:f>
              <c:numCache>
                <c:formatCode>#,##0</c:formatCode>
                <c:ptCount val="8"/>
                <c:pt idx="0">
                  <c:v>2428</c:v>
                </c:pt>
                <c:pt idx="1">
                  <c:v>5206</c:v>
                </c:pt>
                <c:pt idx="2">
                  <c:v>589</c:v>
                </c:pt>
                <c:pt idx="3">
                  <c:v>157</c:v>
                </c:pt>
                <c:pt idx="4">
                  <c:v>320</c:v>
                </c:pt>
                <c:pt idx="5">
                  <c:v>198</c:v>
                </c:pt>
                <c:pt idx="6">
                  <c:v>300</c:v>
                </c:pt>
                <c:pt idx="7">
                  <c:v>20</c:v>
                </c:pt>
              </c:numCache>
            </c:numRef>
          </c:val>
        </c:ser>
        <c:dLbls>
          <c:showCatName val="1"/>
          <c:showPercent val="1"/>
        </c:dLbls>
      </c:pie3DChart>
      <c:spPr>
        <a:noFill/>
        <a:ln w="25400">
          <a:noFill/>
        </a:ln>
      </c:spPr>
    </c:plotArea>
    <c:plotVisOnly val="1"/>
    <c:dispBlanksAs val="zero"/>
  </c:chart>
  <c:externalData r:id="rId2"/>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600" b="1" i="0" u="sng" strike="noStrike" baseline="0">
                <a:solidFill>
                  <a:srgbClr val="000000"/>
                </a:solidFill>
                <a:latin typeface="Calibri"/>
                <a:ea typeface="Calibri"/>
                <a:cs typeface="Calibri"/>
              </a:defRPr>
            </a:pPr>
            <a:r>
              <a:rPr lang="fr-FR" sz="1600" u="none" dirty="0">
                <a:latin typeface="Arial Narrow" pitchFamily="34" charset="0"/>
              </a:rPr>
              <a:t>Répartition des emplois permanents par </a:t>
            </a:r>
            <a:r>
              <a:rPr lang="fr-FR" sz="1600" u="none" dirty="0" smtClean="0">
                <a:latin typeface="Arial Narrow" pitchFamily="34" charset="0"/>
              </a:rPr>
              <a:t>catégorie </a:t>
            </a:r>
            <a:r>
              <a:rPr lang="fr-FR" sz="1600" u="none" dirty="0">
                <a:latin typeface="Arial Narrow" pitchFamily="34" charset="0"/>
              </a:rPr>
              <a:t>: </a:t>
            </a:r>
            <a:endParaRPr lang="fr-FR" sz="1600" u="none" dirty="0" smtClean="0">
              <a:latin typeface="Arial Narrow" pitchFamily="34" charset="0"/>
            </a:endParaRPr>
          </a:p>
          <a:p>
            <a:pPr>
              <a:defRPr sz="1600" b="1" i="0" u="sng" strike="noStrike" baseline="0">
                <a:solidFill>
                  <a:srgbClr val="000000"/>
                </a:solidFill>
                <a:latin typeface="Calibri"/>
                <a:ea typeface="Calibri"/>
                <a:cs typeface="Calibri"/>
              </a:defRPr>
            </a:pPr>
            <a:r>
              <a:rPr lang="fr-FR" sz="1600" u="none" dirty="0" smtClean="0">
                <a:latin typeface="Arial Narrow" pitchFamily="34" charset="0"/>
              </a:rPr>
              <a:t>comparaison </a:t>
            </a:r>
            <a:r>
              <a:rPr lang="fr-FR" sz="1600" u="none" dirty="0">
                <a:latin typeface="Arial Narrow" pitchFamily="34" charset="0"/>
              </a:rPr>
              <a:t>par département</a:t>
            </a:r>
          </a:p>
        </c:rich>
      </c:tx>
      <c:layout/>
      <c:spPr>
        <a:noFill/>
        <a:ln w="25400">
          <a:noFill/>
        </a:ln>
      </c:spPr>
    </c:title>
    <c:plotArea>
      <c:layout>
        <c:manualLayout>
          <c:layoutTarget val="inner"/>
          <c:xMode val="edge"/>
          <c:yMode val="edge"/>
          <c:x val="0.1265377855887522"/>
          <c:y val="0.25574784411998275"/>
          <c:w val="0.84534270650263621"/>
          <c:h val="0.52011640208670651"/>
        </c:manualLayout>
      </c:layout>
      <c:barChart>
        <c:barDir val="col"/>
        <c:grouping val="percentStacked"/>
        <c:ser>
          <c:idx val="0"/>
          <c:order val="0"/>
          <c:tx>
            <c:strRef>
              <c:f>'Analyse préparation'!$A$331</c:f>
              <c:strCache>
                <c:ptCount val="1"/>
                <c:pt idx="0">
                  <c:v>Cat.A</c:v>
                </c:pt>
              </c:strCache>
            </c:strRef>
          </c:tx>
          <c:dLbls>
            <c:dLbl>
              <c:idx val="3"/>
              <c:spPr>
                <a:noFill/>
                <a:ln w="25400">
                  <a:noFill/>
                </a:ln>
              </c:spPr>
              <c:txPr>
                <a:bodyPr/>
                <a:lstStyle/>
                <a:p>
                  <a:pPr>
                    <a:defRPr sz="1000" b="1" i="0" u="none" strike="noStrike" baseline="0">
                      <a:solidFill>
                        <a:srgbClr val="000000"/>
                      </a:solidFill>
                      <a:latin typeface="Calibri"/>
                      <a:ea typeface="Calibri"/>
                      <a:cs typeface="Calibri"/>
                    </a:defRPr>
                  </a:pPr>
                  <a:endParaRPr lang="fr-FR"/>
                </a:p>
              </c:txPr>
            </c:dLbl>
            <c:dLbl>
              <c:idx val="4"/>
              <c:spPr>
                <a:noFill/>
                <a:ln w="25400">
                  <a:noFill/>
                </a:ln>
              </c:spPr>
              <c:txPr>
                <a:bodyPr/>
                <a:lstStyle/>
                <a:p>
                  <a:pPr>
                    <a:defRPr sz="1000" b="1" i="0" u="none" strike="noStrike" baseline="0">
                      <a:solidFill>
                        <a:srgbClr val="000000"/>
                      </a:solidFill>
                      <a:latin typeface="Calibri"/>
                      <a:ea typeface="Calibri"/>
                      <a:cs typeface="Calibri"/>
                    </a:defRPr>
                  </a:pPr>
                  <a:endParaRPr lang="fr-FR"/>
                </a:p>
              </c:txPr>
            </c:dLbl>
            <c:spPr>
              <a:noFill/>
              <a:ln w="25400">
                <a:noFill/>
              </a:ln>
            </c:spPr>
            <c:txPr>
              <a:bodyPr/>
              <a:lstStyle/>
              <a:p>
                <a:pPr>
                  <a:defRPr sz="1000" b="0" i="0" u="none" strike="noStrike" baseline="0">
                    <a:solidFill>
                      <a:srgbClr val="000000"/>
                    </a:solidFill>
                    <a:latin typeface="Calibri"/>
                    <a:ea typeface="Calibri"/>
                    <a:cs typeface="Calibri"/>
                  </a:defRPr>
                </a:pPr>
                <a:endParaRPr lang="fr-FR"/>
              </a:p>
            </c:txPr>
            <c:showVal val="1"/>
          </c:dLbls>
          <c:cat>
            <c:numRef>
              <c:f>'Analyse préparation'!$B$330:$F$330</c:f>
              <c:numCache>
                <c:formatCode>General</c:formatCode>
                <c:ptCount val="5"/>
                <c:pt idx="0">
                  <c:v>44</c:v>
                </c:pt>
                <c:pt idx="1">
                  <c:v>49</c:v>
                </c:pt>
                <c:pt idx="2">
                  <c:v>53</c:v>
                </c:pt>
                <c:pt idx="3">
                  <c:v>72</c:v>
                </c:pt>
                <c:pt idx="4">
                  <c:v>85</c:v>
                </c:pt>
              </c:numCache>
            </c:numRef>
          </c:cat>
          <c:val>
            <c:numRef>
              <c:f>'Analyse préparation'!$B$331:$F$331</c:f>
              <c:numCache>
                <c:formatCode>0.00%</c:formatCode>
                <c:ptCount val="5"/>
                <c:pt idx="0">
                  <c:v>0.10223289627417889</c:v>
                </c:pt>
                <c:pt idx="1">
                  <c:v>9.6480489671002284E-2</c:v>
                </c:pt>
                <c:pt idx="2">
                  <c:v>9.8039215686274508E-2</c:v>
                </c:pt>
                <c:pt idx="3">
                  <c:v>7.2178808503487055E-2</c:v>
                </c:pt>
                <c:pt idx="4">
                  <c:v>7.6441592989593909E-2</c:v>
                </c:pt>
              </c:numCache>
            </c:numRef>
          </c:val>
        </c:ser>
        <c:ser>
          <c:idx val="1"/>
          <c:order val="1"/>
          <c:tx>
            <c:strRef>
              <c:f>'Analyse préparation'!$A$332</c:f>
              <c:strCache>
                <c:ptCount val="1"/>
                <c:pt idx="0">
                  <c:v>Cat.B</c:v>
                </c:pt>
              </c:strCache>
            </c:strRef>
          </c:tx>
          <c:dLbls>
            <c:spPr>
              <a:noFill/>
              <a:ln w="25400">
                <a:noFill/>
              </a:ln>
            </c:spPr>
            <c:txPr>
              <a:bodyPr/>
              <a:lstStyle/>
              <a:p>
                <a:pPr>
                  <a:defRPr sz="1000" b="0" i="0" u="none" strike="noStrike" baseline="0">
                    <a:solidFill>
                      <a:srgbClr val="000000"/>
                    </a:solidFill>
                    <a:latin typeface="Calibri"/>
                    <a:ea typeface="Calibri"/>
                    <a:cs typeface="Calibri"/>
                  </a:defRPr>
                </a:pPr>
                <a:endParaRPr lang="fr-FR"/>
              </a:p>
            </c:txPr>
            <c:showVal val="1"/>
          </c:dLbls>
          <c:cat>
            <c:numRef>
              <c:f>'Analyse préparation'!$B$330:$F$330</c:f>
              <c:numCache>
                <c:formatCode>General</c:formatCode>
                <c:ptCount val="5"/>
                <c:pt idx="0">
                  <c:v>44</c:v>
                </c:pt>
                <c:pt idx="1">
                  <c:v>49</c:v>
                </c:pt>
                <c:pt idx="2">
                  <c:v>53</c:v>
                </c:pt>
                <c:pt idx="3">
                  <c:v>72</c:v>
                </c:pt>
                <c:pt idx="4">
                  <c:v>85</c:v>
                </c:pt>
              </c:numCache>
            </c:numRef>
          </c:cat>
          <c:val>
            <c:numRef>
              <c:f>'Analyse préparation'!$B$332:$F$332</c:f>
              <c:numCache>
                <c:formatCode>0.00%</c:formatCode>
                <c:ptCount val="5"/>
                <c:pt idx="0">
                  <c:v>0.15756847981305991</c:v>
                </c:pt>
                <c:pt idx="1">
                  <c:v>0.15042081101759774</c:v>
                </c:pt>
                <c:pt idx="2">
                  <c:v>0.18053562888570071</c:v>
                </c:pt>
                <c:pt idx="3">
                  <c:v>0.14099655491135199</c:v>
                </c:pt>
                <c:pt idx="4">
                  <c:v>0.14192942649245013</c:v>
                </c:pt>
              </c:numCache>
            </c:numRef>
          </c:val>
        </c:ser>
        <c:ser>
          <c:idx val="2"/>
          <c:order val="2"/>
          <c:tx>
            <c:strRef>
              <c:f>'Analyse préparation'!$A$333</c:f>
              <c:strCache>
                <c:ptCount val="1"/>
                <c:pt idx="0">
                  <c:v>Cat.C</c:v>
                </c:pt>
              </c:strCache>
            </c:strRef>
          </c:tx>
          <c:dLbls>
            <c:dLbl>
              <c:idx val="3"/>
              <c:spPr>
                <a:noFill/>
                <a:ln w="25400">
                  <a:noFill/>
                </a:ln>
              </c:spPr>
              <c:txPr>
                <a:bodyPr/>
                <a:lstStyle/>
                <a:p>
                  <a:pPr>
                    <a:defRPr sz="1000" b="1" i="0" u="none" strike="noStrike" baseline="0">
                      <a:solidFill>
                        <a:srgbClr val="FF0000"/>
                      </a:solidFill>
                      <a:latin typeface="Calibri"/>
                      <a:ea typeface="Calibri"/>
                      <a:cs typeface="Calibri"/>
                    </a:defRPr>
                  </a:pPr>
                  <a:endParaRPr lang="fr-FR"/>
                </a:p>
              </c:txPr>
            </c:dLbl>
            <c:dLbl>
              <c:idx val="4"/>
              <c:spPr>
                <a:noFill/>
                <a:ln w="25400">
                  <a:noFill/>
                </a:ln>
              </c:spPr>
              <c:txPr>
                <a:bodyPr/>
                <a:lstStyle/>
                <a:p>
                  <a:pPr>
                    <a:defRPr sz="1000" b="1" i="0" u="none" strike="noStrike" baseline="0">
                      <a:solidFill>
                        <a:srgbClr val="FF0000"/>
                      </a:solidFill>
                      <a:latin typeface="Calibri"/>
                      <a:ea typeface="Calibri"/>
                      <a:cs typeface="Calibri"/>
                    </a:defRPr>
                  </a:pPr>
                  <a:endParaRPr lang="fr-FR"/>
                </a:p>
              </c:txPr>
            </c:dLbl>
            <c:spPr>
              <a:noFill/>
              <a:ln w="25400">
                <a:noFill/>
              </a:ln>
            </c:spPr>
            <c:txPr>
              <a:bodyPr/>
              <a:lstStyle/>
              <a:p>
                <a:pPr>
                  <a:defRPr sz="1000" b="0" i="0" u="none" strike="noStrike" baseline="0">
                    <a:solidFill>
                      <a:srgbClr val="000000"/>
                    </a:solidFill>
                    <a:latin typeface="Calibri"/>
                    <a:ea typeface="Calibri"/>
                    <a:cs typeface="Calibri"/>
                  </a:defRPr>
                </a:pPr>
                <a:endParaRPr lang="fr-FR"/>
              </a:p>
            </c:txPr>
            <c:showVal val="1"/>
          </c:dLbls>
          <c:cat>
            <c:numRef>
              <c:f>'Analyse préparation'!$B$330:$F$330</c:f>
              <c:numCache>
                <c:formatCode>General</c:formatCode>
                <c:ptCount val="5"/>
                <c:pt idx="0">
                  <c:v>44</c:v>
                </c:pt>
                <c:pt idx="1">
                  <c:v>49</c:v>
                </c:pt>
                <c:pt idx="2">
                  <c:v>53</c:v>
                </c:pt>
                <c:pt idx="3">
                  <c:v>72</c:v>
                </c:pt>
                <c:pt idx="4">
                  <c:v>85</c:v>
                </c:pt>
              </c:numCache>
            </c:numRef>
          </c:cat>
          <c:val>
            <c:numRef>
              <c:f>'Analyse préparation'!$B$333:$F$333</c:f>
              <c:numCache>
                <c:formatCode>0.00%</c:formatCode>
                <c:ptCount val="5"/>
                <c:pt idx="0">
                  <c:v>0.72254316500064808</c:v>
                </c:pt>
                <c:pt idx="1">
                  <c:v>0.74276970160673295</c:v>
                </c:pt>
                <c:pt idx="2">
                  <c:v>0.71903395504543277</c:v>
                </c:pt>
                <c:pt idx="3">
                  <c:v>0.77833795479371481</c:v>
                </c:pt>
                <c:pt idx="4">
                  <c:v>0.77263124951099404</c:v>
                </c:pt>
              </c:numCache>
            </c:numRef>
          </c:val>
        </c:ser>
        <c:ser>
          <c:idx val="3"/>
          <c:order val="3"/>
          <c:tx>
            <c:strRef>
              <c:f>'Analyse préparation'!$A$334</c:f>
              <c:strCache>
                <c:ptCount val="1"/>
                <c:pt idx="0">
                  <c:v>Non Classable</c:v>
                </c:pt>
              </c:strCache>
            </c:strRef>
          </c:tx>
          <c:cat>
            <c:numRef>
              <c:f>'Analyse préparation'!$B$330:$F$330</c:f>
              <c:numCache>
                <c:formatCode>General</c:formatCode>
                <c:ptCount val="5"/>
                <c:pt idx="0">
                  <c:v>44</c:v>
                </c:pt>
                <c:pt idx="1">
                  <c:v>49</c:v>
                </c:pt>
                <c:pt idx="2">
                  <c:v>53</c:v>
                </c:pt>
                <c:pt idx="3">
                  <c:v>72</c:v>
                </c:pt>
                <c:pt idx="4">
                  <c:v>85</c:v>
                </c:pt>
              </c:numCache>
            </c:numRef>
          </c:cat>
          <c:val>
            <c:numRef>
              <c:f>'Analyse préparation'!$B$334:$F$334</c:f>
              <c:numCache>
                <c:formatCode>0.00%</c:formatCode>
                <c:ptCount val="5"/>
                <c:pt idx="0">
                  <c:v>1.7655458912112183E-2</c:v>
                </c:pt>
                <c:pt idx="1">
                  <c:v>1.0328997704667183E-2</c:v>
                </c:pt>
                <c:pt idx="2">
                  <c:v>2.3912003825920613E-3</c:v>
                </c:pt>
                <c:pt idx="3">
                  <c:v>8.4866817914461146E-3</c:v>
                </c:pt>
                <c:pt idx="4">
                  <c:v>8.9977310069634768E-3</c:v>
                </c:pt>
              </c:numCache>
            </c:numRef>
          </c:val>
        </c:ser>
        <c:gapWidth val="75"/>
        <c:overlap val="100"/>
        <c:axId val="90872064"/>
        <c:axId val="90890240"/>
      </c:barChart>
      <c:catAx>
        <c:axId val="90872064"/>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90890240"/>
        <c:crosses val="autoZero"/>
        <c:auto val="1"/>
        <c:lblAlgn val="ctr"/>
        <c:lblOffset val="100"/>
      </c:catAx>
      <c:valAx>
        <c:axId val="90890240"/>
        <c:scaling>
          <c:orientation val="minMax"/>
        </c:scaling>
        <c:axPos val="l"/>
        <c:majorGridlines/>
        <c:numFmt formatCode="0%" sourceLinked="1"/>
        <c:maj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fr-FR"/>
          </a:p>
        </c:txPr>
        <c:crossAx val="90872064"/>
        <c:crosses val="autoZero"/>
        <c:crossBetween val="between"/>
      </c:valAx>
    </c:plotArea>
    <c:legend>
      <c:legendPos val="r"/>
      <c:layout>
        <c:manualLayout>
          <c:xMode val="edge"/>
          <c:yMode val="edge"/>
          <c:x val="0.24604569420035149"/>
          <c:y val="0.89942770084773715"/>
          <c:w val="0.46397188049209137"/>
          <c:h val="6.8965818927806413E-2"/>
        </c:manualLayout>
      </c:layout>
      <c:spPr>
        <a:noFill/>
        <a:ln>
          <a:noFill/>
        </a:ln>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400" dirty="0"/>
              <a:t>Répartition des emplois permanents par </a:t>
            </a:r>
            <a:r>
              <a:rPr lang="fr-FR" sz="1400" dirty="0" smtClean="0"/>
              <a:t>catégorie </a:t>
            </a:r>
            <a:r>
              <a:rPr lang="fr-FR" sz="1400" u="sng" dirty="0" smtClean="0"/>
              <a:t>pour </a:t>
            </a:r>
            <a:r>
              <a:rPr lang="fr-FR" sz="1400" u="sng" dirty="0"/>
              <a:t>les </a:t>
            </a:r>
            <a:r>
              <a:rPr lang="fr-FR" sz="1400" u="sng" dirty="0" smtClean="0"/>
              <a:t>communes</a:t>
            </a:r>
            <a:endParaRPr lang="fr-FR" sz="1400" u="sng" dirty="0"/>
          </a:p>
        </c:rich>
      </c:tx>
      <c:layout>
        <c:manualLayout>
          <c:xMode val="edge"/>
          <c:yMode val="edge"/>
          <c:x val="0.16166581226974117"/>
          <c:y val="0.10778123418385629"/>
        </c:manualLayout>
      </c:layout>
    </c:title>
    <c:view3D>
      <c:depthPercent val="100"/>
      <c:rAngAx val="1"/>
    </c:view3D>
    <c:plotArea>
      <c:layout>
        <c:manualLayout>
          <c:layoutTarget val="inner"/>
          <c:xMode val="edge"/>
          <c:yMode val="edge"/>
          <c:x val="2.9931972789115871E-2"/>
          <c:y val="0.2137962962962974"/>
          <c:w val="0.94013605442176851"/>
          <c:h val="0.6702238261883976"/>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communes'!$O$21:$O$24</c:f>
              <c:strCache>
                <c:ptCount val="4"/>
                <c:pt idx="0">
                  <c:v>A</c:v>
                </c:pt>
                <c:pt idx="1">
                  <c:v>B</c:v>
                </c:pt>
                <c:pt idx="2">
                  <c:v>C</c:v>
                </c:pt>
                <c:pt idx="3">
                  <c:v>NC</c:v>
                </c:pt>
              </c:strCache>
            </c:strRef>
          </c:cat>
          <c:val>
            <c:numRef>
              <c:f>'Cat communes'!$S$21:$S$24</c:f>
              <c:numCache>
                <c:formatCode>0.0%</c:formatCode>
                <c:ptCount val="4"/>
                <c:pt idx="0">
                  <c:v>6.2735115896650373E-2</c:v>
                </c:pt>
                <c:pt idx="1">
                  <c:v>0.11522086815488929</c:v>
                </c:pt>
                <c:pt idx="2">
                  <c:v>0.80904647129051965</c:v>
                </c:pt>
                <c:pt idx="3">
                  <c:v>1.2997544657941566E-2</c:v>
                </c:pt>
              </c:numCache>
            </c:numRef>
          </c:val>
        </c:ser>
        <c:dLbls>
          <c:showVal val="1"/>
        </c:dLbls>
        <c:gapWidth val="95"/>
        <c:gapDepth val="95"/>
        <c:shape val="box"/>
        <c:axId val="85435904"/>
        <c:axId val="85437440"/>
        <c:axId val="0"/>
      </c:bar3DChart>
      <c:catAx>
        <c:axId val="85435904"/>
        <c:scaling>
          <c:orientation val="minMax"/>
        </c:scaling>
        <c:axPos val="b"/>
        <c:numFmt formatCode="General" sourceLinked="1"/>
        <c:majorTickMark val="none"/>
        <c:tickLblPos val="nextTo"/>
        <c:txPr>
          <a:bodyPr/>
          <a:lstStyle/>
          <a:p>
            <a:pPr>
              <a:defRPr b="0"/>
            </a:pPr>
            <a:endParaRPr lang="fr-FR"/>
          </a:p>
        </c:txPr>
        <c:crossAx val="85437440"/>
        <c:crosses val="autoZero"/>
        <c:auto val="1"/>
        <c:lblAlgn val="ctr"/>
        <c:lblOffset val="100"/>
      </c:catAx>
      <c:valAx>
        <c:axId val="85437440"/>
        <c:scaling>
          <c:orientation val="minMax"/>
        </c:scaling>
        <c:delete val="1"/>
        <c:axPos val="l"/>
        <c:numFmt formatCode="0.0%" sourceLinked="1"/>
        <c:tickLblPos val="none"/>
        <c:crossAx val="85435904"/>
        <c:crosses val="autoZero"/>
        <c:crossBetween val="between"/>
      </c:valAx>
      <c:spPr>
        <a:noFill/>
        <a:ln w="25400">
          <a:noFill/>
        </a:ln>
      </c:spPr>
    </c:plotArea>
    <c:plotVisOnly val="1"/>
    <c:dispBlanksAs val="gap"/>
  </c:chart>
  <c:externalData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400" dirty="0"/>
              <a:t>Répartition des emplois permanents par </a:t>
            </a:r>
            <a:r>
              <a:rPr lang="fr-FR" sz="1400" dirty="0" smtClean="0"/>
              <a:t>catégorie </a:t>
            </a:r>
            <a:r>
              <a:rPr lang="fr-FR" sz="1400" u="sng" dirty="0" smtClean="0"/>
              <a:t>pour </a:t>
            </a:r>
            <a:r>
              <a:rPr lang="fr-FR" sz="1400" u="sng" dirty="0"/>
              <a:t>les </a:t>
            </a:r>
            <a:r>
              <a:rPr lang="fr-FR" sz="1400" u="sng" dirty="0" smtClean="0"/>
              <a:t>OPH</a:t>
            </a:r>
            <a:endParaRPr lang="fr-FR" sz="1400" u="sng" dirty="0"/>
          </a:p>
        </c:rich>
      </c:tx>
      <c:layout>
        <c:manualLayout>
          <c:xMode val="edge"/>
          <c:yMode val="edge"/>
          <c:x val="0.14994377114369406"/>
          <c:y val="6.2582652106755163E-2"/>
        </c:manualLayout>
      </c:layout>
    </c:title>
    <c:view3D>
      <c:depthPercent val="100"/>
      <c:rAngAx val="1"/>
    </c:view3D>
    <c:plotArea>
      <c:layout>
        <c:manualLayout>
          <c:layoutTarget val="inner"/>
          <c:xMode val="edge"/>
          <c:yMode val="edge"/>
          <c:x val="2.9931972789115999E-2"/>
          <c:y val="0.21379629629629801"/>
          <c:w val="0.94013605442176851"/>
          <c:h val="0.67022382618840004"/>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OPH'!$O$21:$O$24</c:f>
              <c:strCache>
                <c:ptCount val="4"/>
                <c:pt idx="0">
                  <c:v>A</c:v>
                </c:pt>
                <c:pt idx="1">
                  <c:v>B</c:v>
                </c:pt>
                <c:pt idx="2">
                  <c:v>C</c:v>
                </c:pt>
                <c:pt idx="3">
                  <c:v>NC</c:v>
                </c:pt>
              </c:strCache>
            </c:strRef>
          </c:cat>
          <c:val>
            <c:numRef>
              <c:f>'Cat OPH'!$S$21:$S$24</c:f>
              <c:numCache>
                <c:formatCode>0.0%</c:formatCode>
                <c:ptCount val="4"/>
                <c:pt idx="0">
                  <c:v>8.1312410841654609E-2</c:v>
                </c:pt>
                <c:pt idx="1">
                  <c:v>0.11554921540656206</c:v>
                </c:pt>
                <c:pt idx="2">
                  <c:v>0.80313837375178321</c:v>
                </c:pt>
                <c:pt idx="3">
                  <c:v>0</c:v>
                </c:pt>
              </c:numCache>
            </c:numRef>
          </c:val>
        </c:ser>
        <c:dLbls>
          <c:showVal val="1"/>
        </c:dLbls>
        <c:gapWidth val="95"/>
        <c:gapDepth val="95"/>
        <c:shape val="box"/>
        <c:axId val="90988544"/>
        <c:axId val="90990080"/>
        <c:axId val="0"/>
      </c:bar3DChart>
      <c:catAx>
        <c:axId val="90988544"/>
        <c:scaling>
          <c:orientation val="minMax"/>
        </c:scaling>
        <c:axPos val="b"/>
        <c:numFmt formatCode="General" sourceLinked="1"/>
        <c:majorTickMark val="none"/>
        <c:tickLblPos val="nextTo"/>
        <c:txPr>
          <a:bodyPr/>
          <a:lstStyle/>
          <a:p>
            <a:pPr>
              <a:defRPr b="0"/>
            </a:pPr>
            <a:endParaRPr lang="fr-FR"/>
          </a:p>
        </c:txPr>
        <c:crossAx val="90990080"/>
        <c:crosses val="autoZero"/>
        <c:auto val="1"/>
        <c:lblAlgn val="ctr"/>
        <c:lblOffset val="100"/>
      </c:catAx>
      <c:valAx>
        <c:axId val="90990080"/>
        <c:scaling>
          <c:orientation val="minMax"/>
        </c:scaling>
        <c:delete val="1"/>
        <c:axPos val="l"/>
        <c:numFmt formatCode="0.0%" sourceLinked="1"/>
        <c:tickLblPos val="none"/>
        <c:crossAx val="90988544"/>
        <c:crosses val="autoZero"/>
        <c:crossBetween val="between"/>
      </c:valAx>
      <c:spPr>
        <a:noFill/>
        <a:ln w="25400">
          <a:noFill/>
        </a:ln>
      </c:spPr>
    </c:plotArea>
    <c:plotVisOnly val="1"/>
    <c:dispBlanksAs val="gap"/>
  </c:chart>
  <c:externalData r:id="rId2"/>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400" dirty="0"/>
              <a:t>Répartition des emplois permanents par </a:t>
            </a:r>
            <a:r>
              <a:rPr lang="fr-FR" sz="1400" dirty="0" smtClean="0"/>
              <a:t>catégorie </a:t>
            </a:r>
            <a:r>
              <a:rPr lang="fr-FR" sz="1400" u="sng" dirty="0" smtClean="0"/>
              <a:t>pour </a:t>
            </a:r>
            <a:r>
              <a:rPr lang="fr-FR" sz="1400" u="sng" dirty="0"/>
              <a:t>le conseil </a:t>
            </a:r>
            <a:r>
              <a:rPr lang="fr-FR" sz="1400" u="sng" dirty="0" smtClean="0"/>
              <a:t>régional</a:t>
            </a:r>
            <a:endParaRPr lang="fr-FR" sz="1400" u="sng" dirty="0"/>
          </a:p>
        </c:rich>
      </c:tx>
      <c:layout>
        <c:manualLayout>
          <c:xMode val="edge"/>
          <c:yMode val="edge"/>
          <c:x val="0.13792600630581275"/>
          <c:y val="8.7952359885250506E-2"/>
        </c:manualLayout>
      </c:layout>
    </c:title>
    <c:view3D>
      <c:depthPercent val="100"/>
      <c:rAngAx val="1"/>
    </c:view3D>
    <c:plotArea>
      <c:layout>
        <c:manualLayout>
          <c:layoutTarget val="inner"/>
          <c:xMode val="edge"/>
          <c:yMode val="edge"/>
          <c:x val="2.9931972789115909E-2"/>
          <c:y val="0.21379629629629765"/>
          <c:w val="0.94013605442176851"/>
          <c:h val="0.6702238261883986"/>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région'!$O$21:$O$24</c:f>
              <c:strCache>
                <c:ptCount val="4"/>
                <c:pt idx="0">
                  <c:v>A</c:v>
                </c:pt>
                <c:pt idx="1">
                  <c:v>B</c:v>
                </c:pt>
                <c:pt idx="2">
                  <c:v>C</c:v>
                </c:pt>
                <c:pt idx="3">
                  <c:v>NC</c:v>
                </c:pt>
              </c:strCache>
            </c:strRef>
          </c:cat>
          <c:val>
            <c:numRef>
              <c:f>'Cat région'!$S$21:$S$24</c:f>
              <c:numCache>
                <c:formatCode>0.0%</c:formatCode>
                <c:ptCount val="4"/>
                <c:pt idx="0">
                  <c:v>9.4033722438391698E-2</c:v>
                </c:pt>
                <c:pt idx="1">
                  <c:v>6.5175097276264596E-2</c:v>
                </c:pt>
                <c:pt idx="2">
                  <c:v>0.83430609597924588</c:v>
                </c:pt>
                <c:pt idx="3">
                  <c:v>6.4850843060959796E-3</c:v>
                </c:pt>
              </c:numCache>
            </c:numRef>
          </c:val>
        </c:ser>
        <c:dLbls>
          <c:showVal val="1"/>
        </c:dLbls>
        <c:gapWidth val="95"/>
        <c:gapDepth val="95"/>
        <c:shape val="box"/>
        <c:axId val="91020288"/>
        <c:axId val="91136768"/>
        <c:axId val="0"/>
      </c:bar3DChart>
      <c:catAx>
        <c:axId val="91020288"/>
        <c:scaling>
          <c:orientation val="minMax"/>
        </c:scaling>
        <c:axPos val="b"/>
        <c:numFmt formatCode="General" sourceLinked="1"/>
        <c:majorTickMark val="none"/>
        <c:tickLblPos val="nextTo"/>
        <c:txPr>
          <a:bodyPr/>
          <a:lstStyle/>
          <a:p>
            <a:pPr>
              <a:defRPr b="0"/>
            </a:pPr>
            <a:endParaRPr lang="fr-FR"/>
          </a:p>
        </c:txPr>
        <c:crossAx val="91136768"/>
        <c:crosses val="autoZero"/>
        <c:auto val="1"/>
        <c:lblAlgn val="ctr"/>
        <c:lblOffset val="100"/>
      </c:catAx>
      <c:valAx>
        <c:axId val="91136768"/>
        <c:scaling>
          <c:orientation val="minMax"/>
        </c:scaling>
        <c:delete val="1"/>
        <c:axPos val="l"/>
        <c:numFmt formatCode="0.0%" sourceLinked="1"/>
        <c:tickLblPos val="none"/>
        <c:crossAx val="91020288"/>
        <c:crosses val="autoZero"/>
        <c:crossBetween val="between"/>
      </c:valAx>
      <c:spPr>
        <a:noFill/>
        <a:ln w="25400">
          <a:noFill/>
        </a:ln>
      </c:spPr>
    </c:plotArea>
    <c:plotVisOnly val="1"/>
    <c:dispBlanksAs val="gap"/>
  </c:chart>
  <c:externalData r:id="rId2"/>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400" dirty="0"/>
              <a:t>Répartition des emplois permanents par </a:t>
            </a:r>
            <a:r>
              <a:rPr lang="fr-FR" sz="1400" dirty="0" smtClean="0"/>
              <a:t>catégorie </a:t>
            </a:r>
            <a:r>
              <a:rPr lang="fr-FR" sz="1400" u="sng" dirty="0" smtClean="0"/>
              <a:t>pour </a:t>
            </a:r>
            <a:r>
              <a:rPr lang="fr-FR" sz="1400" u="sng" dirty="0" smtClean="0"/>
              <a:t>les </a:t>
            </a:r>
            <a:r>
              <a:rPr lang="fr-FR" sz="1400" u="sng" dirty="0" smtClean="0"/>
              <a:t>SDIS</a:t>
            </a:r>
            <a:endParaRPr lang="fr-FR" sz="1400" u="sng" dirty="0"/>
          </a:p>
        </c:rich>
      </c:tx>
      <c:layout>
        <c:manualLayout>
          <c:xMode val="edge"/>
          <c:yMode val="edge"/>
          <c:x val="0.14891681622210257"/>
          <c:y val="5.5182820248974473E-2"/>
        </c:manualLayout>
      </c:layout>
    </c:title>
    <c:view3D>
      <c:depthPercent val="100"/>
      <c:rAngAx val="1"/>
    </c:view3D>
    <c:plotArea>
      <c:layout>
        <c:manualLayout>
          <c:layoutTarget val="inner"/>
          <c:xMode val="edge"/>
          <c:yMode val="edge"/>
          <c:x val="2.993197278911602E-2"/>
          <c:y val="0.21379629629629815"/>
          <c:w val="0.94013605442176851"/>
          <c:h val="0.6702238261884006"/>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SDIS'!$O$21:$O$24</c:f>
              <c:strCache>
                <c:ptCount val="4"/>
                <c:pt idx="0">
                  <c:v>A</c:v>
                </c:pt>
                <c:pt idx="1">
                  <c:v>B</c:v>
                </c:pt>
                <c:pt idx="2">
                  <c:v>C</c:v>
                </c:pt>
                <c:pt idx="3">
                  <c:v>NC</c:v>
                </c:pt>
              </c:strCache>
            </c:strRef>
          </c:cat>
          <c:val>
            <c:numRef>
              <c:f>'Cat SDIS'!$S$21:$S$24</c:f>
              <c:numCache>
                <c:formatCode>0.0%</c:formatCode>
                <c:ptCount val="4"/>
                <c:pt idx="0">
                  <c:v>0.16994106090373284</c:v>
                </c:pt>
                <c:pt idx="1">
                  <c:v>4.8624754420432223E-2</c:v>
                </c:pt>
                <c:pt idx="2">
                  <c:v>0.78143418467583459</c:v>
                </c:pt>
                <c:pt idx="3">
                  <c:v>0</c:v>
                </c:pt>
              </c:numCache>
            </c:numRef>
          </c:val>
        </c:ser>
        <c:dLbls>
          <c:showVal val="1"/>
        </c:dLbls>
        <c:gapWidth val="95"/>
        <c:gapDepth val="95"/>
        <c:shape val="box"/>
        <c:axId val="91174400"/>
        <c:axId val="91175936"/>
        <c:axId val="0"/>
      </c:bar3DChart>
      <c:catAx>
        <c:axId val="91174400"/>
        <c:scaling>
          <c:orientation val="minMax"/>
        </c:scaling>
        <c:axPos val="b"/>
        <c:numFmt formatCode="General" sourceLinked="1"/>
        <c:majorTickMark val="none"/>
        <c:tickLblPos val="nextTo"/>
        <c:txPr>
          <a:bodyPr/>
          <a:lstStyle/>
          <a:p>
            <a:pPr>
              <a:defRPr b="0"/>
            </a:pPr>
            <a:endParaRPr lang="fr-FR"/>
          </a:p>
        </c:txPr>
        <c:crossAx val="91175936"/>
        <c:crosses val="autoZero"/>
        <c:auto val="1"/>
        <c:lblAlgn val="ctr"/>
        <c:lblOffset val="100"/>
      </c:catAx>
      <c:valAx>
        <c:axId val="91175936"/>
        <c:scaling>
          <c:orientation val="minMax"/>
        </c:scaling>
        <c:delete val="1"/>
        <c:axPos val="l"/>
        <c:numFmt formatCode="0.0%" sourceLinked="1"/>
        <c:tickLblPos val="none"/>
        <c:crossAx val="91174400"/>
        <c:crosses val="autoZero"/>
        <c:crossBetween val="between"/>
      </c:valAx>
      <c:spPr>
        <a:noFill/>
        <a:ln w="25400">
          <a:noFill/>
        </a:ln>
      </c:spPr>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fr-FR" sz="1200" b="1" i="0" baseline="0" dirty="0"/>
              <a:t>Répartition par </a:t>
            </a:r>
            <a:r>
              <a:rPr lang="fr-FR" sz="1200" b="1" i="0" baseline="0" dirty="0" smtClean="0"/>
              <a:t>type </a:t>
            </a:r>
            <a:r>
              <a:rPr lang="fr-FR" sz="1200" b="1" i="0" baseline="0" dirty="0"/>
              <a:t>de </a:t>
            </a:r>
            <a:r>
              <a:rPr lang="fr-FR" sz="1200" b="1" i="0" baseline="0" dirty="0" smtClean="0"/>
              <a:t>collectivités en pourcentage </a:t>
            </a:r>
            <a:r>
              <a:rPr lang="fr-FR" sz="1000" b="1" i="0" baseline="0" dirty="0"/>
              <a:t>(pour communes, Communautés de communes et syndicats)</a:t>
            </a:r>
            <a:endParaRPr lang="fr-FR" sz="1000" dirty="0"/>
          </a:p>
        </c:rich>
      </c:tx>
      <c:layout/>
    </c:title>
    <c:view3D>
      <c:rAngAx val="1"/>
    </c:view3D>
    <c:plotArea>
      <c:layout/>
      <c:bar3DChart>
        <c:barDir val="col"/>
        <c:grouping val="clustered"/>
        <c:ser>
          <c:idx val="0"/>
          <c:order val="0"/>
          <c:tx>
            <c:strRef>
              <c:f>'Analyse YB '!$B$374</c:f>
              <c:strCache>
                <c:ptCount val="1"/>
                <c:pt idx="0">
                  <c:v>Communes et établissements communaux</c:v>
                </c:pt>
              </c:strCache>
            </c:strRef>
          </c:tx>
          <c:spPr>
            <a:solidFill>
              <a:srgbClr val="88C050"/>
            </a:solidFill>
          </c:spPr>
          <c:dLbls>
            <c:numFmt formatCode="0%" sourceLinked="0"/>
            <c:txPr>
              <a:bodyPr/>
              <a:lstStyle/>
              <a:p>
                <a:pPr>
                  <a:defRPr b="1"/>
                </a:pPr>
                <a:endParaRPr lang="fr-FR"/>
              </a:p>
            </c:txPr>
            <c:showVal val="1"/>
          </c:dLbls>
          <c:cat>
            <c:strRef>
              <c:f>('Analyse YB '!$C$370,'Analyse YB '!$E$370,'Analyse YB '!$G$370,'Analyse YB '!$I$370,'Analyse YB '!$K$370,'Analyse YB '!$N$370)</c:f>
              <c:strCache>
                <c:ptCount val="6"/>
                <c:pt idx="0">
                  <c:v>44</c:v>
                </c:pt>
                <c:pt idx="1">
                  <c:v>49</c:v>
                </c:pt>
                <c:pt idx="2">
                  <c:v>53</c:v>
                </c:pt>
                <c:pt idx="3">
                  <c:v>72</c:v>
                </c:pt>
                <c:pt idx="4">
                  <c:v>85</c:v>
                </c:pt>
                <c:pt idx="5">
                  <c:v>PdL</c:v>
                </c:pt>
              </c:strCache>
            </c:strRef>
          </c:cat>
          <c:val>
            <c:numRef>
              <c:f>('Analyse YB '!$D$374,'Analyse YB '!$F$374,'Analyse YB '!$H$374,'Analyse YB '!$J$374,'Analyse YB '!$M$374,'Analyse YB '!$O$374)</c:f>
              <c:numCache>
                <c:formatCode>0.0%</c:formatCode>
                <c:ptCount val="6"/>
                <c:pt idx="0">
                  <c:v>0.75000000000000833</c:v>
                </c:pt>
                <c:pt idx="1">
                  <c:v>0.74719101123596265</c:v>
                </c:pt>
                <c:pt idx="2">
                  <c:v>0.83783783783783783</c:v>
                </c:pt>
                <c:pt idx="3">
                  <c:v>0.75932835820895561</c:v>
                </c:pt>
                <c:pt idx="4">
                  <c:v>0.80818965517241381</c:v>
                </c:pt>
                <c:pt idx="5">
                  <c:v>0.77707294970548269</c:v>
                </c:pt>
              </c:numCache>
            </c:numRef>
          </c:val>
        </c:ser>
        <c:ser>
          <c:idx val="1"/>
          <c:order val="1"/>
          <c:tx>
            <c:strRef>
              <c:f>'Analyse YB '!$B$378</c:f>
              <c:strCache>
                <c:ptCount val="1"/>
                <c:pt idx="0">
                  <c:v>Communautés de communes</c:v>
                </c:pt>
              </c:strCache>
            </c:strRef>
          </c:tx>
          <c:spPr>
            <a:solidFill>
              <a:srgbClr val="FF9900"/>
            </a:solidFill>
          </c:spPr>
          <c:dLbls>
            <c:numFmt formatCode="0%" sourceLinked="0"/>
            <c:txPr>
              <a:bodyPr/>
              <a:lstStyle/>
              <a:p>
                <a:pPr>
                  <a:defRPr sz="900" b="1"/>
                </a:pPr>
                <a:endParaRPr lang="fr-FR"/>
              </a:p>
            </c:txPr>
            <c:showVal val="1"/>
          </c:dLbls>
          <c:cat>
            <c:strRef>
              <c:f>('Analyse YB '!$C$370,'Analyse YB '!$E$370,'Analyse YB '!$G$370,'Analyse YB '!$I$370,'Analyse YB '!$K$370,'Analyse YB '!$N$370)</c:f>
              <c:strCache>
                <c:ptCount val="6"/>
                <c:pt idx="0">
                  <c:v>44</c:v>
                </c:pt>
                <c:pt idx="1">
                  <c:v>49</c:v>
                </c:pt>
                <c:pt idx="2">
                  <c:v>53</c:v>
                </c:pt>
                <c:pt idx="3">
                  <c:v>72</c:v>
                </c:pt>
                <c:pt idx="4">
                  <c:v>85</c:v>
                </c:pt>
                <c:pt idx="5">
                  <c:v>PdL</c:v>
                </c:pt>
              </c:strCache>
            </c:strRef>
          </c:cat>
          <c:val>
            <c:numRef>
              <c:f>('Analyse YB '!$D$378,'Analyse YB '!$F$378,'Analyse YB '!$H$378,'Analyse YB '!$J$378,'Analyse YB '!$M$378,'Analyse YB '!$O$378)</c:f>
              <c:numCache>
                <c:formatCode>0.0%</c:formatCode>
                <c:ptCount val="6"/>
                <c:pt idx="0">
                  <c:v>5.5882352941176924E-2</c:v>
                </c:pt>
                <c:pt idx="1">
                  <c:v>5.0561797752809022E-2</c:v>
                </c:pt>
                <c:pt idx="2">
                  <c:v>4.8048048048048062E-2</c:v>
                </c:pt>
                <c:pt idx="3">
                  <c:v>5.9701492537314133E-2</c:v>
                </c:pt>
                <c:pt idx="4">
                  <c:v>6.25E-2</c:v>
                </c:pt>
                <c:pt idx="5">
                  <c:v>5.5731762573629363E-2</c:v>
                </c:pt>
              </c:numCache>
            </c:numRef>
          </c:val>
        </c:ser>
        <c:ser>
          <c:idx val="2"/>
          <c:order val="2"/>
          <c:tx>
            <c:strRef>
              <c:f>'Analyse YB '!$B$379</c:f>
              <c:strCache>
                <c:ptCount val="1"/>
                <c:pt idx="0">
                  <c:v>Syndicats et autres  EPI</c:v>
                </c:pt>
              </c:strCache>
            </c:strRef>
          </c:tx>
          <c:spPr>
            <a:solidFill>
              <a:srgbClr val="003366"/>
            </a:solidFill>
          </c:spPr>
          <c:dLbls>
            <c:numFmt formatCode="0%" sourceLinked="0"/>
            <c:txPr>
              <a:bodyPr/>
              <a:lstStyle/>
              <a:p>
                <a:pPr>
                  <a:defRPr b="1"/>
                </a:pPr>
                <a:endParaRPr lang="fr-FR"/>
              </a:p>
            </c:txPr>
            <c:showVal val="1"/>
          </c:dLbls>
          <c:cat>
            <c:strRef>
              <c:f>('Analyse YB '!$C$370,'Analyse YB '!$E$370,'Analyse YB '!$G$370,'Analyse YB '!$I$370,'Analyse YB '!$K$370,'Analyse YB '!$N$370)</c:f>
              <c:strCache>
                <c:ptCount val="6"/>
                <c:pt idx="0">
                  <c:v>44</c:v>
                </c:pt>
                <c:pt idx="1">
                  <c:v>49</c:v>
                </c:pt>
                <c:pt idx="2">
                  <c:v>53</c:v>
                </c:pt>
                <c:pt idx="3">
                  <c:v>72</c:v>
                </c:pt>
                <c:pt idx="4">
                  <c:v>85</c:v>
                </c:pt>
                <c:pt idx="5">
                  <c:v>PdL</c:v>
                </c:pt>
              </c:strCache>
            </c:strRef>
          </c:cat>
          <c:val>
            <c:numRef>
              <c:f>('Analyse YB '!$D$379,'Analyse YB '!$F$379,'Analyse YB '!$H$379,'Analyse YB '!$J$379,'Analyse YB '!$M$379,'Analyse YB '!$O$379)</c:f>
              <c:numCache>
                <c:formatCode>0.0%</c:formatCode>
                <c:ptCount val="6"/>
                <c:pt idx="0">
                  <c:v>0.16470588235294362</c:v>
                </c:pt>
                <c:pt idx="1">
                  <c:v>0.18164794007490881</c:v>
                </c:pt>
                <c:pt idx="2">
                  <c:v>9.9099099099100224E-2</c:v>
                </c:pt>
                <c:pt idx="3">
                  <c:v>0.16791044776119896</c:v>
                </c:pt>
                <c:pt idx="4">
                  <c:v>0.12284482758620729</c:v>
                </c:pt>
                <c:pt idx="5">
                  <c:v>0.15088355233348436</c:v>
                </c:pt>
              </c:numCache>
            </c:numRef>
          </c:val>
        </c:ser>
        <c:dLbls>
          <c:showVal val="1"/>
        </c:dLbls>
        <c:shape val="box"/>
        <c:axId val="69076864"/>
        <c:axId val="69078400"/>
        <c:axId val="0"/>
      </c:bar3DChart>
      <c:catAx>
        <c:axId val="69076864"/>
        <c:scaling>
          <c:orientation val="minMax"/>
        </c:scaling>
        <c:axPos val="b"/>
        <c:numFmt formatCode="General" sourceLinked="1"/>
        <c:majorTickMark val="none"/>
        <c:tickLblPos val="nextTo"/>
        <c:txPr>
          <a:bodyPr/>
          <a:lstStyle/>
          <a:p>
            <a:pPr>
              <a:defRPr sz="1100"/>
            </a:pPr>
            <a:endParaRPr lang="fr-FR"/>
          </a:p>
        </c:txPr>
        <c:crossAx val="69078400"/>
        <c:crosses val="autoZero"/>
        <c:auto val="1"/>
        <c:lblAlgn val="ctr"/>
        <c:lblOffset val="100"/>
      </c:catAx>
      <c:valAx>
        <c:axId val="69078400"/>
        <c:scaling>
          <c:orientation val="minMax"/>
        </c:scaling>
        <c:delete val="1"/>
        <c:axPos val="l"/>
        <c:numFmt formatCode="0.0%" sourceLinked="1"/>
        <c:tickLblPos val="none"/>
        <c:crossAx val="69076864"/>
        <c:crosses val="autoZero"/>
        <c:crossBetween val="between"/>
      </c:valAx>
    </c:plotArea>
    <c:plotVisOnly val="1"/>
  </c:chart>
  <c:externalData r:id="rId2"/>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400" dirty="0"/>
              <a:t>Répartition des emplois permanents par </a:t>
            </a:r>
            <a:r>
              <a:rPr lang="fr-FR" sz="1400" dirty="0" smtClean="0"/>
              <a:t>catégorie </a:t>
            </a:r>
            <a:r>
              <a:rPr lang="fr-FR" sz="1400" u="sng" dirty="0" smtClean="0"/>
              <a:t>pour </a:t>
            </a:r>
            <a:r>
              <a:rPr lang="fr-FR" sz="1400" u="sng" dirty="0"/>
              <a:t>les CU - CA et </a:t>
            </a:r>
            <a:r>
              <a:rPr lang="fr-FR" sz="1400" u="sng" dirty="0" smtClean="0"/>
              <a:t>CC*</a:t>
            </a:r>
            <a:endParaRPr lang="fr-FR" sz="1400" u="sng" dirty="0"/>
          </a:p>
        </c:rich>
      </c:tx>
      <c:layout>
        <c:manualLayout>
          <c:xMode val="edge"/>
          <c:yMode val="edge"/>
          <c:x val="0.12457946776036438"/>
          <c:y val="9.0434849628500846E-2"/>
        </c:manualLayout>
      </c:layout>
    </c:title>
    <c:view3D>
      <c:depthPercent val="100"/>
      <c:rAngAx val="1"/>
    </c:view3D>
    <c:plotArea>
      <c:layout>
        <c:manualLayout>
          <c:layoutTarget val="inner"/>
          <c:xMode val="edge"/>
          <c:yMode val="edge"/>
          <c:x val="2.993197278911594E-2"/>
          <c:y val="0.21379629629629779"/>
          <c:w val="0.94013605442176851"/>
          <c:h val="0.67022382618839904"/>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78835432519E-2"/>
                  <c:y val="-0.16105864484278409"/>
                </c:manualLayout>
              </c:layout>
              <c:showVal val="1"/>
            </c:dLbl>
            <c:dLbl>
              <c:idx val="1"/>
              <c:layout>
                <c:manualLayout>
                  <c:x val="3.5779800025456589E-2"/>
                  <c:y val="-0.17169803891672539"/>
                </c:manualLayout>
              </c:layout>
              <c:showVal val="1"/>
            </c:dLbl>
            <c:dLbl>
              <c:idx val="2"/>
              <c:spPr/>
              <c:txPr>
                <a:bodyPr/>
                <a:lstStyle/>
                <a:p>
                  <a:pPr>
                    <a:defRPr b="1">
                      <a:solidFill>
                        <a:schemeClr val="bg1"/>
                      </a:solidFill>
                    </a:defRPr>
                  </a:pPr>
                  <a:endParaRPr lang="fr-FR"/>
                </a:p>
              </c:txPr>
            </c:dLbl>
            <c:dLbl>
              <c:idx val="3"/>
              <c:layout>
                <c:manualLayout>
                  <c:x val="2.7210884353741478E-2"/>
                  <c:y val="-8.3333333333333343E-2"/>
                </c:manualLayout>
              </c:layout>
              <c:showVal val="1"/>
            </c:dLbl>
            <c:txPr>
              <a:bodyPr/>
              <a:lstStyle/>
              <a:p>
                <a:pPr>
                  <a:defRPr b="1"/>
                </a:pPr>
                <a:endParaRPr lang="fr-FR"/>
              </a:p>
            </c:txPr>
            <c:showVal val="1"/>
          </c:dLbls>
          <c:cat>
            <c:strRef>
              <c:f>'Cat interco'!$O$21:$O$24</c:f>
              <c:strCache>
                <c:ptCount val="4"/>
                <c:pt idx="0">
                  <c:v>A</c:v>
                </c:pt>
                <c:pt idx="1">
                  <c:v>B</c:v>
                </c:pt>
                <c:pt idx="2">
                  <c:v>C</c:v>
                </c:pt>
                <c:pt idx="3">
                  <c:v>NC</c:v>
                </c:pt>
              </c:strCache>
            </c:strRef>
          </c:cat>
          <c:val>
            <c:numRef>
              <c:f>'Cat interco'!$S$21:$S$24</c:f>
              <c:numCache>
                <c:formatCode>0.0%</c:formatCode>
                <c:ptCount val="4"/>
                <c:pt idx="0">
                  <c:v>0.12692558038620091</c:v>
                </c:pt>
                <c:pt idx="1">
                  <c:v>0.19516164026903882</c:v>
                </c:pt>
                <c:pt idx="2">
                  <c:v>0.67422434367541995</c:v>
                </c:pt>
                <c:pt idx="3">
                  <c:v>3.6884356693426055E-3</c:v>
                </c:pt>
              </c:numCache>
            </c:numRef>
          </c:val>
        </c:ser>
        <c:dLbls>
          <c:showVal val="1"/>
        </c:dLbls>
        <c:gapWidth val="95"/>
        <c:gapDepth val="95"/>
        <c:shape val="box"/>
        <c:axId val="91246976"/>
        <c:axId val="91248512"/>
        <c:axId val="0"/>
      </c:bar3DChart>
      <c:catAx>
        <c:axId val="91246976"/>
        <c:scaling>
          <c:orientation val="minMax"/>
        </c:scaling>
        <c:axPos val="b"/>
        <c:numFmt formatCode="General" sourceLinked="1"/>
        <c:majorTickMark val="none"/>
        <c:tickLblPos val="nextTo"/>
        <c:txPr>
          <a:bodyPr/>
          <a:lstStyle/>
          <a:p>
            <a:pPr>
              <a:defRPr b="0"/>
            </a:pPr>
            <a:endParaRPr lang="fr-FR"/>
          </a:p>
        </c:txPr>
        <c:crossAx val="91248512"/>
        <c:crosses val="autoZero"/>
        <c:auto val="1"/>
        <c:lblAlgn val="ctr"/>
        <c:lblOffset val="100"/>
      </c:catAx>
      <c:valAx>
        <c:axId val="91248512"/>
        <c:scaling>
          <c:orientation val="minMax"/>
        </c:scaling>
        <c:delete val="1"/>
        <c:axPos val="l"/>
        <c:numFmt formatCode="0.0%" sourceLinked="1"/>
        <c:tickLblPos val="none"/>
        <c:crossAx val="91246976"/>
        <c:crosses val="autoZero"/>
        <c:crossBetween val="between"/>
      </c:valAx>
      <c:spPr>
        <a:noFill/>
        <a:ln w="25400">
          <a:noFill/>
        </a:ln>
      </c:spPr>
    </c:plotArea>
    <c:plotVisOnly val="1"/>
    <c:dispBlanksAs val="gap"/>
  </c:chart>
  <c:externalData r:id="rId2"/>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400" dirty="0"/>
              <a:t>Répartition des emplois permanents par </a:t>
            </a:r>
            <a:r>
              <a:rPr lang="fr-FR" sz="1400" dirty="0" smtClean="0"/>
              <a:t>catégorie </a:t>
            </a:r>
            <a:r>
              <a:rPr lang="fr-FR" sz="1400" u="sng" dirty="0" smtClean="0"/>
              <a:t>pour </a:t>
            </a:r>
            <a:r>
              <a:rPr lang="fr-FR" sz="1400" u="sng" dirty="0"/>
              <a:t>les syndicats et autres </a:t>
            </a:r>
            <a:r>
              <a:rPr lang="fr-FR" sz="1400" u="sng" dirty="0" smtClean="0"/>
              <a:t>EPI*</a:t>
            </a:r>
            <a:endParaRPr lang="fr-FR" sz="1400" u="sng" dirty="0"/>
          </a:p>
        </c:rich>
      </c:tx>
      <c:layout>
        <c:manualLayout>
          <c:xMode val="edge"/>
          <c:yMode val="edge"/>
          <c:x val="0.12037398777161623"/>
          <c:y val="8.8859547997532692E-2"/>
        </c:manualLayout>
      </c:layout>
    </c:title>
    <c:view3D>
      <c:depthPercent val="100"/>
      <c:rAngAx val="1"/>
    </c:view3D>
    <c:plotArea>
      <c:layout>
        <c:manualLayout>
          <c:layoutTarget val="inner"/>
          <c:xMode val="edge"/>
          <c:yMode val="edge"/>
          <c:x val="2.9931972789115968E-2"/>
          <c:y val="0.2137962962962979"/>
          <c:w val="0.94013605442176851"/>
          <c:h val="0.6702238261883996"/>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1417694266206239E-2"/>
                  <c:y val="-0.1808549037588123"/>
                </c:manualLayout>
              </c:layout>
              <c:showVal val="1"/>
            </c:dLbl>
            <c:dLbl>
              <c:idx val="1"/>
              <c:layout>
                <c:manualLayout>
                  <c:x val="1.4219760149498346E-2"/>
                  <c:y val="-0.15471974258306762"/>
                </c:manualLayout>
              </c:layout>
              <c:showVal val="1"/>
            </c:dLbl>
            <c:dLbl>
              <c:idx val="2"/>
              <c:spPr/>
              <c:txPr>
                <a:bodyPr/>
                <a:lstStyle/>
                <a:p>
                  <a:pPr>
                    <a:defRPr b="1">
                      <a:solidFill>
                        <a:schemeClr val="bg1"/>
                      </a:solidFill>
                    </a:defRPr>
                  </a:pPr>
                  <a:endParaRPr lang="fr-FR"/>
                </a:p>
              </c:txPr>
            </c:dLbl>
            <c:dLbl>
              <c:idx val="3"/>
              <c:layout>
                <c:manualLayout>
                  <c:x val="2.7210884353741478E-2"/>
                  <c:y val="-8.3333333333333343E-2"/>
                </c:manualLayout>
              </c:layout>
              <c:showVal val="1"/>
            </c:dLbl>
            <c:txPr>
              <a:bodyPr/>
              <a:lstStyle/>
              <a:p>
                <a:pPr>
                  <a:defRPr b="1"/>
                </a:pPr>
                <a:endParaRPr lang="fr-FR"/>
              </a:p>
            </c:txPr>
            <c:showVal val="1"/>
          </c:dLbls>
          <c:cat>
            <c:strRef>
              <c:f>'Cat syndicats et autres EPI'!$O$21:$O$24</c:f>
              <c:strCache>
                <c:ptCount val="4"/>
                <c:pt idx="0">
                  <c:v>A</c:v>
                </c:pt>
                <c:pt idx="1">
                  <c:v>B</c:v>
                </c:pt>
                <c:pt idx="2">
                  <c:v>C</c:v>
                </c:pt>
                <c:pt idx="3">
                  <c:v>NC</c:v>
                </c:pt>
              </c:strCache>
            </c:strRef>
          </c:cat>
          <c:val>
            <c:numRef>
              <c:f>'Cat syndicats et autres EPI'!$S$21:$S$24</c:f>
              <c:numCache>
                <c:formatCode>0.0%</c:formatCode>
                <c:ptCount val="4"/>
                <c:pt idx="0">
                  <c:v>0.11318897637795275</c:v>
                </c:pt>
                <c:pt idx="1">
                  <c:v>0.18750000000000044</c:v>
                </c:pt>
                <c:pt idx="2">
                  <c:v>0.67175196850393915</c:v>
                </c:pt>
                <c:pt idx="3">
                  <c:v>2.7559055118110291E-2</c:v>
                </c:pt>
              </c:numCache>
            </c:numRef>
          </c:val>
        </c:ser>
        <c:dLbls>
          <c:showVal val="1"/>
        </c:dLbls>
        <c:gapWidth val="95"/>
        <c:gapDepth val="95"/>
        <c:shape val="box"/>
        <c:axId val="91216512"/>
        <c:axId val="91316608"/>
        <c:axId val="0"/>
      </c:bar3DChart>
      <c:catAx>
        <c:axId val="91216512"/>
        <c:scaling>
          <c:orientation val="minMax"/>
        </c:scaling>
        <c:axPos val="b"/>
        <c:numFmt formatCode="General" sourceLinked="1"/>
        <c:majorTickMark val="none"/>
        <c:tickLblPos val="nextTo"/>
        <c:txPr>
          <a:bodyPr/>
          <a:lstStyle/>
          <a:p>
            <a:pPr>
              <a:defRPr b="0"/>
            </a:pPr>
            <a:endParaRPr lang="fr-FR"/>
          </a:p>
        </c:txPr>
        <c:crossAx val="91316608"/>
        <c:crosses val="autoZero"/>
        <c:auto val="1"/>
        <c:lblAlgn val="ctr"/>
        <c:lblOffset val="100"/>
      </c:catAx>
      <c:valAx>
        <c:axId val="91316608"/>
        <c:scaling>
          <c:orientation val="minMax"/>
        </c:scaling>
        <c:delete val="1"/>
        <c:axPos val="l"/>
        <c:numFmt formatCode="0.0%" sourceLinked="1"/>
        <c:tickLblPos val="none"/>
        <c:crossAx val="91216512"/>
        <c:crosses val="autoZero"/>
        <c:crossBetween val="between"/>
      </c:valAx>
      <c:spPr>
        <a:noFill/>
        <a:ln w="25400">
          <a:noFill/>
        </a:ln>
      </c:spPr>
    </c:plotArea>
    <c:plotVisOnly val="1"/>
    <c:dispBlanksAs val="gap"/>
  </c:chart>
  <c:externalData r:id="rId2"/>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400" dirty="0"/>
              <a:t>Répartition des emplois permanents par </a:t>
            </a:r>
            <a:r>
              <a:rPr lang="fr-FR" sz="1400" dirty="0" smtClean="0"/>
              <a:t>catégorie </a:t>
            </a:r>
            <a:r>
              <a:rPr lang="fr-FR" sz="1400" u="sng" dirty="0" smtClean="0"/>
              <a:t>pour </a:t>
            </a:r>
            <a:r>
              <a:rPr lang="fr-FR" sz="1400" u="sng" dirty="0"/>
              <a:t>les conseils </a:t>
            </a:r>
            <a:r>
              <a:rPr lang="fr-FR" sz="1400" u="sng" dirty="0" smtClean="0"/>
              <a:t>généraux</a:t>
            </a:r>
            <a:endParaRPr lang="fr-FR" sz="1400" u="sng" dirty="0"/>
          </a:p>
        </c:rich>
      </c:tx>
      <c:layout>
        <c:manualLayout>
          <c:xMode val="edge"/>
          <c:yMode val="edge"/>
          <c:x val="0.12538543475676234"/>
          <c:y val="8.9495381184415065E-2"/>
        </c:manualLayout>
      </c:layout>
    </c:title>
    <c:view3D>
      <c:depthPercent val="100"/>
      <c:rAngAx val="1"/>
    </c:view3D>
    <c:plotArea>
      <c:layout>
        <c:manualLayout>
          <c:layoutTarget val="inner"/>
          <c:xMode val="edge"/>
          <c:yMode val="edge"/>
          <c:x val="2.9931972789115881E-2"/>
          <c:y val="0.21379629629629746"/>
          <c:w val="0.94013605442176851"/>
          <c:h val="0.67022382618839782"/>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CG'!$O$21:$O$24</c:f>
              <c:strCache>
                <c:ptCount val="4"/>
                <c:pt idx="0">
                  <c:v>A</c:v>
                </c:pt>
                <c:pt idx="1">
                  <c:v>B</c:v>
                </c:pt>
                <c:pt idx="2">
                  <c:v>C</c:v>
                </c:pt>
                <c:pt idx="3">
                  <c:v>NC</c:v>
                </c:pt>
              </c:strCache>
            </c:strRef>
          </c:cat>
          <c:val>
            <c:numRef>
              <c:f>'Cat CG'!$S$21:$S$24</c:f>
              <c:numCache>
                <c:formatCode>0.0%</c:formatCode>
                <c:ptCount val="4"/>
                <c:pt idx="0">
                  <c:v>0.15673349812322707</c:v>
                </c:pt>
                <c:pt idx="1">
                  <c:v>0.30504440172113889</c:v>
                </c:pt>
                <c:pt idx="2">
                  <c:v>0.51835576306875397</c:v>
                </c:pt>
                <c:pt idx="3">
                  <c:v>1.9866337086880945E-2</c:v>
                </c:pt>
              </c:numCache>
            </c:numRef>
          </c:val>
        </c:ser>
        <c:dLbls>
          <c:showVal val="1"/>
        </c:dLbls>
        <c:gapWidth val="95"/>
        <c:gapDepth val="95"/>
        <c:shape val="box"/>
        <c:axId val="91375104"/>
        <c:axId val="91376640"/>
        <c:axId val="0"/>
      </c:bar3DChart>
      <c:catAx>
        <c:axId val="91375104"/>
        <c:scaling>
          <c:orientation val="minMax"/>
        </c:scaling>
        <c:axPos val="b"/>
        <c:numFmt formatCode="General" sourceLinked="1"/>
        <c:majorTickMark val="none"/>
        <c:tickLblPos val="nextTo"/>
        <c:txPr>
          <a:bodyPr/>
          <a:lstStyle/>
          <a:p>
            <a:pPr>
              <a:defRPr b="0"/>
            </a:pPr>
            <a:endParaRPr lang="fr-FR"/>
          </a:p>
        </c:txPr>
        <c:crossAx val="91376640"/>
        <c:crosses val="autoZero"/>
        <c:auto val="1"/>
        <c:lblAlgn val="ctr"/>
        <c:lblOffset val="100"/>
      </c:catAx>
      <c:valAx>
        <c:axId val="91376640"/>
        <c:scaling>
          <c:orientation val="minMax"/>
        </c:scaling>
        <c:delete val="1"/>
        <c:axPos val="l"/>
        <c:numFmt formatCode="0.0%" sourceLinked="1"/>
        <c:tickLblPos val="none"/>
        <c:crossAx val="91375104"/>
        <c:crosses val="autoZero"/>
        <c:crossBetween val="between"/>
      </c:valAx>
      <c:spPr>
        <a:noFill/>
        <a:ln w="25400">
          <a:noFill/>
        </a:ln>
      </c:spPr>
    </c:plotArea>
    <c:plotVisOnly val="1"/>
    <c:dispBlanksAs val="gap"/>
  </c:chart>
  <c:externalData r:id="rId2"/>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400" dirty="0"/>
              <a:t>Répartition des emplois permanents par </a:t>
            </a:r>
            <a:r>
              <a:rPr lang="fr-FR" sz="1400" dirty="0" smtClean="0"/>
              <a:t>catégorie </a:t>
            </a:r>
            <a:r>
              <a:rPr lang="fr-FR" sz="1400" u="sng" dirty="0" smtClean="0"/>
              <a:t>pour </a:t>
            </a:r>
            <a:r>
              <a:rPr lang="fr-FR" sz="1400" u="sng" dirty="0"/>
              <a:t>les </a:t>
            </a:r>
            <a:r>
              <a:rPr lang="fr-FR" sz="1400" u="sng" dirty="0" smtClean="0"/>
              <a:t>Cdg </a:t>
            </a:r>
            <a:r>
              <a:rPr lang="fr-FR" sz="1400" u="sng" dirty="0"/>
              <a:t>et </a:t>
            </a:r>
            <a:r>
              <a:rPr lang="fr-FR" sz="1400" u="sng" dirty="0" err="1" smtClean="0"/>
              <a:t>Cnfpt</a:t>
            </a:r>
            <a:endParaRPr lang="fr-FR" sz="1400" u="sng" dirty="0"/>
          </a:p>
        </c:rich>
      </c:tx>
      <c:layout>
        <c:manualLayout>
          <c:xMode val="edge"/>
          <c:yMode val="edge"/>
          <c:x val="0.13677191118165519"/>
          <c:y val="5.1901579892265397E-2"/>
        </c:manualLayout>
      </c:layout>
    </c:title>
    <c:view3D>
      <c:depthPercent val="100"/>
      <c:rAngAx val="1"/>
    </c:view3D>
    <c:plotArea>
      <c:layout>
        <c:manualLayout>
          <c:layoutTarget val="inner"/>
          <c:xMode val="edge"/>
          <c:yMode val="edge"/>
          <c:x val="2.9931972789116034E-2"/>
          <c:y val="0.21379629629629823"/>
          <c:w val="0.94013605442176851"/>
          <c:h val="0.67022382618840082"/>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CDG et Cnfpt'!$O$21:$O$24</c:f>
              <c:strCache>
                <c:ptCount val="4"/>
                <c:pt idx="0">
                  <c:v>A</c:v>
                </c:pt>
                <c:pt idx="1">
                  <c:v>B</c:v>
                </c:pt>
                <c:pt idx="2">
                  <c:v>C</c:v>
                </c:pt>
                <c:pt idx="3">
                  <c:v>NC</c:v>
                </c:pt>
              </c:strCache>
            </c:strRef>
          </c:cat>
          <c:val>
            <c:numRef>
              <c:f>'Cat CDG et Cnfpt'!$S$21:$S$24</c:f>
              <c:numCache>
                <c:formatCode>0.0%</c:formatCode>
                <c:ptCount val="4"/>
                <c:pt idx="0">
                  <c:v>0.33333333333333331</c:v>
                </c:pt>
                <c:pt idx="1">
                  <c:v>0.21052631578947412</c:v>
                </c:pt>
                <c:pt idx="2">
                  <c:v>0.4502923976608188</c:v>
                </c:pt>
                <c:pt idx="3">
                  <c:v>5.8479532163742704E-3</c:v>
                </c:pt>
              </c:numCache>
            </c:numRef>
          </c:val>
        </c:ser>
        <c:dLbls>
          <c:showVal val="1"/>
        </c:dLbls>
        <c:gapWidth val="95"/>
        <c:gapDepth val="95"/>
        <c:shape val="box"/>
        <c:axId val="82649088"/>
        <c:axId val="82650624"/>
        <c:axId val="0"/>
      </c:bar3DChart>
      <c:catAx>
        <c:axId val="82649088"/>
        <c:scaling>
          <c:orientation val="minMax"/>
        </c:scaling>
        <c:axPos val="b"/>
        <c:numFmt formatCode="General" sourceLinked="1"/>
        <c:majorTickMark val="none"/>
        <c:tickLblPos val="nextTo"/>
        <c:txPr>
          <a:bodyPr/>
          <a:lstStyle/>
          <a:p>
            <a:pPr>
              <a:defRPr b="0"/>
            </a:pPr>
            <a:endParaRPr lang="fr-FR"/>
          </a:p>
        </c:txPr>
        <c:crossAx val="82650624"/>
        <c:crosses val="autoZero"/>
        <c:auto val="1"/>
        <c:lblAlgn val="ctr"/>
        <c:lblOffset val="100"/>
      </c:catAx>
      <c:valAx>
        <c:axId val="82650624"/>
        <c:scaling>
          <c:orientation val="minMax"/>
        </c:scaling>
        <c:delete val="1"/>
        <c:axPos val="l"/>
        <c:numFmt formatCode="0.0%" sourceLinked="1"/>
        <c:tickLblPos val="none"/>
        <c:crossAx val="82649088"/>
        <c:crosses val="autoZero"/>
        <c:crossBetween val="between"/>
      </c:valAx>
      <c:spPr>
        <a:noFill/>
        <a:ln w="25400">
          <a:noFill/>
        </a:ln>
      </c:spPr>
    </c:plotArea>
    <c:plotVisOnly val="1"/>
    <c:dispBlanksAs val="gap"/>
  </c:chart>
  <c:externalData r:id="rId2"/>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900" dirty="0"/>
              <a:t>Répartition des emplois permanents par </a:t>
            </a:r>
            <a:r>
              <a:rPr lang="fr-FR" sz="900" dirty="0" smtClean="0"/>
              <a:t>catégorie </a:t>
            </a:r>
            <a:r>
              <a:rPr lang="fr-FR" sz="900" u="sng" dirty="0" smtClean="0"/>
              <a:t>pour </a:t>
            </a:r>
            <a:r>
              <a:rPr lang="fr-FR" sz="900" u="sng" dirty="0"/>
              <a:t>les communes moins de 500 </a:t>
            </a:r>
            <a:r>
              <a:rPr lang="fr-FR" sz="900" u="sng" dirty="0" smtClean="0"/>
              <a:t>habitants</a:t>
            </a:r>
            <a:endParaRPr lang="fr-FR" sz="900" u="sng" dirty="0"/>
          </a:p>
        </c:rich>
      </c:tx>
      <c:layout/>
    </c:title>
    <c:view3D>
      <c:depthPercent val="100"/>
      <c:rAngAx val="1"/>
    </c:view3D>
    <c:plotArea>
      <c:layout>
        <c:manualLayout>
          <c:layoutTarget val="inner"/>
          <c:xMode val="edge"/>
          <c:yMode val="edge"/>
          <c:x val="2.9931972789115881E-2"/>
          <c:y val="0.21379629629629746"/>
          <c:w val="0.94013605442176851"/>
          <c:h val="0.67022382618839782"/>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communes - 500 hab'!$O$21:$O$24</c:f>
              <c:strCache>
                <c:ptCount val="4"/>
                <c:pt idx="0">
                  <c:v>A</c:v>
                </c:pt>
                <c:pt idx="1">
                  <c:v>B</c:v>
                </c:pt>
                <c:pt idx="2">
                  <c:v>C</c:v>
                </c:pt>
                <c:pt idx="3">
                  <c:v>NC</c:v>
                </c:pt>
              </c:strCache>
            </c:strRef>
          </c:cat>
          <c:val>
            <c:numRef>
              <c:f>'Cat communes - 500 hab'!$S$21:$S$24</c:f>
              <c:numCache>
                <c:formatCode>0.0%</c:formatCode>
                <c:ptCount val="4"/>
                <c:pt idx="0">
                  <c:v>9.6830985915493314E-2</c:v>
                </c:pt>
                <c:pt idx="1">
                  <c:v>3.873239436619718E-2</c:v>
                </c:pt>
                <c:pt idx="2">
                  <c:v>0.84859154929577463</c:v>
                </c:pt>
                <c:pt idx="3">
                  <c:v>1.5845070422535221E-2</c:v>
                </c:pt>
              </c:numCache>
            </c:numRef>
          </c:val>
        </c:ser>
        <c:dLbls>
          <c:showVal val="1"/>
        </c:dLbls>
        <c:gapWidth val="95"/>
        <c:gapDepth val="95"/>
        <c:shape val="box"/>
        <c:axId val="82700928"/>
        <c:axId val="93913472"/>
        <c:axId val="0"/>
      </c:bar3DChart>
      <c:catAx>
        <c:axId val="82700928"/>
        <c:scaling>
          <c:orientation val="minMax"/>
        </c:scaling>
        <c:axPos val="b"/>
        <c:numFmt formatCode="General" sourceLinked="1"/>
        <c:majorTickMark val="none"/>
        <c:tickLblPos val="nextTo"/>
        <c:txPr>
          <a:bodyPr/>
          <a:lstStyle/>
          <a:p>
            <a:pPr>
              <a:defRPr b="0"/>
            </a:pPr>
            <a:endParaRPr lang="fr-FR"/>
          </a:p>
        </c:txPr>
        <c:crossAx val="93913472"/>
        <c:crosses val="autoZero"/>
        <c:auto val="1"/>
        <c:lblAlgn val="ctr"/>
        <c:lblOffset val="100"/>
      </c:catAx>
      <c:valAx>
        <c:axId val="93913472"/>
        <c:scaling>
          <c:orientation val="minMax"/>
        </c:scaling>
        <c:delete val="1"/>
        <c:axPos val="l"/>
        <c:numFmt formatCode="0.0%" sourceLinked="1"/>
        <c:tickLblPos val="none"/>
        <c:crossAx val="82700928"/>
        <c:crosses val="autoZero"/>
        <c:crossBetween val="between"/>
      </c:valAx>
      <c:spPr>
        <a:noFill/>
        <a:ln w="25400">
          <a:noFill/>
        </a:ln>
      </c:spPr>
    </c:plotArea>
    <c:plotVisOnly val="1"/>
    <c:dispBlanksAs val="gap"/>
  </c:chart>
  <c:externalData r:id="rId2"/>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900" dirty="0"/>
              <a:t>Répartition des emplois permanents par </a:t>
            </a:r>
            <a:r>
              <a:rPr lang="fr-FR" sz="900" dirty="0" smtClean="0"/>
              <a:t>catégorie</a:t>
            </a:r>
          </a:p>
          <a:p>
            <a:pPr>
              <a:defRPr/>
            </a:pPr>
            <a:r>
              <a:rPr lang="fr-FR" sz="900" dirty="0" smtClean="0"/>
              <a:t> </a:t>
            </a:r>
            <a:r>
              <a:rPr lang="fr-FR" sz="900" u="sng" dirty="0" smtClean="0"/>
              <a:t>pour </a:t>
            </a:r>
            <a:r>
              <a:rPr lang="fr-FR" sz="900" u="sng" dirty="0"/>
              <a:t>les communes </a:t>
            </a:r>
            <a:r>
              <a:rPr lang="fr-FR" sz="900" u="sng" dirty="0" smtClean="0"/>
              <a:t>de </a:t>
            </a:r>
            <a:r>
              <a:rPr lang="fr-FR" sz="900" u="sng" dirty="0" smtClean="0"/>
              <a:t>500  </a:t>
            </a:r>
            <a:r>
              <a:rPr lang="fr-FR" sz="900" u="sng" dirty="0" smtClean="0"/>
              <a:t>à 1 000 </a:t>
            </a:r>
            <a:r>
              <a:rPr lang="fr-FR" sz="900" u="sng" dirty="0" smtClean="0"/>
              <a:t>habitants</a:t>
            </a:r>
            <a:endParaRPr lang="fr-FR" sz="900" u="sng" dirty="0"/>
          </a:p>
        </c:rich>
      </c:tx>
      <c:layout>
        <c:manualLayout>
          <c:xMode val="edge"/>
          <c:yMode val="edge"/>
          <c:x val="0.13055075519784384"/>
          <c:y val="0"/>
        </c:manualLayout>
      </c:layout>
    </c:title>
    <c:view3D>
      <c:depthPercent val="100"/>
      <c:rAngAx val="1"/>
    </c:view3D>
    <c:plotArea>
      <c:layout>
        <c:manualLayout>
          <c:layoutTarget val="inner"/>
          <c:xMode val="edge"/>
          <c:yMode val="edge"/>
          <c:x val="2.9931972789115899E-2"/>
          <c:y val="0.21379629629629757"/>
          <c:w val="0.94013605442176851"/>
          <c:h val="0.67022382618839826"/>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communes 500 à 999'!$O$21:$O$24</c:f>
              <c:strCache>
                <c:ptCount val="4"/>
                <c:pt idx="0">
                  <c:v>A</c:v>
                </c:pt>
                <c:pt idx="1">
                  <c:v>B</c:v>
                </c:pt>
                <c:pt idx="2">
                  <c:v>C</c:v>
                </c:pt>
                <c:pt idx="3">
                  <c:v>NC</c:v>
                </c:pt>
              </c:strCache>
            </c:strRef>
          </c:cat>
          <c:val>
            <c:numRef>
              <c:f>'Cat communes 500 à 999'!$S$21:$S$24</c:f>
              <c:numCache>
                <c:formatCode>0.0%</c:formatCode>
                <c:ptCount val="4"/>
                <c:pt idx="0">
                  <c:v>5.9259259259259262E-2</c:v>
                </c:pt>
                <c:pt idx="1">
                  <c:v>3.539094650205761E-2</c:v>
                </c:pt>
                <c:pt idx="2">
                  <c:v>0.8913580246913575</c:v>
                </c:pt>
                <c:pt idx="3">
                  <c:v>1.3991769547325145E-2</c:v>
                </c:pt>
              </c:numCache>
            </c:numRef>
          </c:val>
        </c:ser>
        <c:dLbls>
          <c:showVal val="1"/>
        </c:dLbls>
        <c:gapWidth val="95"/>
        <c:gapDepth val="95"/>
        <c:shape val="box"/>
        <c:axId val="93852800"/>
        <c:axId val="93854336"/>
        <c:axId val="0"/>
      </c:bar3DChart>
      <c:catAx>
        <c:axId val="93852800"/>
        <c:scaling>
          <c:orientation val="minMax"/>
        </c:scaling>
        <c:axPos val="b"/>
        <c:numFmt formatCode="General" sourceLinked="1"/>
        <c:majorTickMark val="none"/>
        <c:tickLblPos val="nextTo"/>
        <c:txPr>
          <a:bodyPr/>
          <a:lstStyle/>
          <a:p>
            <a:pPr>
              <a:defRPr b="0"/>
            </a:pPr>
            <a:endParaRPr lang="fr-FR"/>
          </a:p>
        </c:txPr>
        <c:crossAx val="93854336"/>
        <c:crosses val="autoZero"/>
        <c:auto val="1"/>
        <c:lblAlgn val="ctr"/>
        <c:lblOffset val="100"/>
      </c:catAx>
      <c:valAx>
        <c:axId val="93854336"/>
        <c:scaling>
          <c:orientation val="minMax"/>
        </c:scaling>
        <c:delete val="1"/>
        <c:axPos val="l"/>
        <c:numFmt formatCode="0.0%" sourceLinked="1"/>
        <c:tickLblPos val="none"/>
        <c:crossAx val="93852800"/>
        <c:crosses val="autoZero"/>
        <c:crossBetween val="between"/>
      </c:valAx>
      <c:spPr>
        <a:noFill/>
        <a:ln w="25400">
          <a:noFill/>
        </a:ln>
      </c:spPr>
    </c:plotArea>
    <c:plotVisOnly val="1"/>
    <c:dispBlanksAs val="gap"/>
  </c:chart>
  <c:externalData r:id="rId2"/>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900" dirty="0"/>
              <a:t>Répartition des emplois permanents par </a:t>
            </a:r>
            <a:r>
              <a:rPr lang="fr-FR" sz="900" dirty="0" smtClean="0"/>
              <a:t>catégorie </a:t>
            </a:r>
            <a:r>
              <a:rPr lang="fr-FR" sz="900" u="sng" dirty="0" smtClean="0"/>
              <a:t>pour </a:t>
            </a:r>
            <a:r>
              <a:rPr lang="fr-FR" sz="900" u="sng" dirty="0"/>
              <a:t>les communes de </a:t>
            </a:r>
            <a:r>
              <a:rPr lang="fr-FR" sz="900" u="sng" dirty="0" smtClean="0"/>
              <a:t>1 </a:t>
            </a:r>
            <a:r>
              <a:rPr lang="fr-FR" sz="900" u="sng" dirty="0"/>
              <a:t>000 </a:t>
            </a:r>
            <a:r>
              <a:rPr lang="fr-FR" sz="900" u="sng" dirty="0" smtClean="0"/>
              <a:t> à </a:t>
            </a:r>
            <a:r>
              <a:rPr lang="fr-FR" sz="900" u="sng" dirty="0"/>
              <a:t>5 000 </a:t>
            </a:r>
            <a:r>
              <a:rPr lang="fr-FR" sz="900" u="sng" dirty="0" smtClean="0"/>
              <a:t>habitants</a:t>
            </a:r>
            <a:endParaRPr lang="fr-FR" sz="900" u="sng" dirty="0"/>
          </a:p>
        </c:rich>
      </c:tx>
      <c:layout/>
    </c:title>
    <c:view3D>
      <c:depthPercent val="100"/>
      <c:rAngAx val="1"/>
    </c:view3D>
    <c:plotArea>
      <c:layout>
        <c:manualLayout>
          <c:layoutTarget val="inner"/>
          <c:xMode val="edge"/>
          <c:yMode val="edge"/>
          <c:x val="4.7390975461638833E-2"/>
          <c:y val="0.21379621371307106"/>
          <c:w val="0.94013605442176851"/>
          <c:h val="0.67022382618839882"/>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communes 1000 à 4999'!$O$21:$O$24</c:f>
              <c:strCache>
                <c:ptCount val="4"/>
                <c:pt idx="0">
                  <c:v>A</c:v>
                </c:pt>
                <c:pt idx="1">
                  <c:v>B</c:v>
                </c:pt>
                <c:pt idx="2">
                  <c:v>C</c:v>
                </c:pt>
                <c:pt idx="3">
                  <c:v>NC</c:v>
                </c:pt>
              </c:strCache>
            </c:strRef>
          </c:cat>
          <c:val>
            <c:numRef>
              <c:f>'Cat communes 1000 à 4999'!$S$21:$S$24</c:f>
              <c:numCache>
                <c:formatCode>0.0%</c:formatCode>
                <c:ptCount val="4"/>
                <c:pt idx="0">
                  <c:v>4.1750206392263282E-2</c:v>
                </c:pt>
                <c:pt idx="1">
                  <c:v>6.4630263002712587E-2</c:v>
                </c:pt>
                <c:pt idx="2">
                  <c:v>0.88890199315957352</c:v>
                </c:pt>
                <c:pt idx="3">
                  <c:v>4.7175374454534813E-3</c:v>
                </c:pt>
              </c:numCache>
            </c:numRef>
          </c:val>
        </c:ser>
        <c:dLbls>
          <c:showVal val="1"/>
        </c:dLbls>
        <c:gapWidth val="95"/>
        <c:gapDepth val="95"/>
        <c:shape val="box"/>
        <c:axId val="93900160"/>
        <c:axId val="93901952"/>
        <c:axId val="0"/>
      </c:bar3DChart>
      <c:catAx>
        <c:axId val="93900160"/>
        <c:scaling>
          <c:orientation val="minMax"/>
        </c:scaling>
        <c:axPos val="b"/>
        <c:numFmt formatCode="General" sourceLinked="1"/>
        <c:majorTickMark val="none"/>
        <c:tickLblPos val="nextTo"/>
        <c:txPr>
          <a:bodyPr/>
          <a:lstStyle/>
          <a:p>
            <a:pPr>
              <a:defRPr b="0"/>
            </a:pPr>
            <a:endParaRPr lang="fr-FR"/>
          </a:p>
        </c:txPr>
        <c:crossAx val="93901952"/>
        <c:crosses val="autoZero"/>
        <c:auto val="1"/>
        <c:lblAlgn val="ctr"/>
        <c:lblOffset val="100"/>
      </c:catAx>
      <c:valAx>
        <c:axId val="93901952"/>
        <c:scaling>
          <c:orientation val="minMax"/>
        </c:scaling>
        <c:delete val="1"/>
        <c:axPos val="l"/>
        <c:numFmt formatCode="0.0%" sourceLinked="1"/>
        <c:tickLblPos val="none"/>
        <c:crossAx val="93900160"/>
        <c:crosses val="autoZero"/>
        <c:crossBetween val="between"/>
      </c:valAx>
      <c:spPr>
        <a:noFill/>
        <a:ln w="25400">
          <a:noFill/>
        </a:ln>
      </c:spPr>
    </c:plotArea>
    <c:plotVisOnly val="1"/>
    <c:dispBlanksAs val="gap"/>
  </c:chart>
  <c:externalData r:id="rId2"/>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900" dirty="0"/>
              <a:t>Répartition des emplois permanents par </a:t>
            </a:r>
            <a:r>
              <a:rPr lang="fr-FR" sz="900" dirty="0" smtClean="0"/>
              <a:t>catégorie</a:t>
            </a:r>
          </a:p>
          <a:p>
            <a:pPr>
              <a:defRPr/>
            </a:pPr>
            <a:r>
              <a:rPr lang="fr-FR" sz="900" dirty="0" smtClean="0"/>
              <a:t> </a:t>
            </a:r>
            <a:r>
              <a:rPr lang="fr-FR" sz="900" u="sng" dirty="0" smtClean="0"/>
              <a:t>pour </a:t>
            </a:r>
            <a:r>
              <a:rPr lang="fr-FR" sz="900" u="sng" dirty="0"/>
              <a:t>les communes de </a:t>
            </a:r>
            <a:r>
              <a:rPr lang="fr-FR" sz="900" u="sng" dirty="0" smtClean="0"/>
              <a:t> 5 </a:t>
            </a:r>
            <a:r>
              <a:rPr lang="fr-FR" sz="900" u="sng" dirty="0"/>
              <a:t>000 à 20 000 </a:t>
            </a:r>
            <a:r>
              <a:rPr lang="fr-FR" sz="900" u="sng" dirty="0" smtClean="0"/>
              <a:t>habitants</a:t>
            </a:r>
            <a:endParaRPr lang="fr-FR" sz="900" u="sng" dirty="0"/>
          </a:p>
        </c:rich>
      </c:tx>
      <c:layout/>
    </c:title>
    <c:view3D>
      <c:depthPercent val="100"/>
      <c:rAngAx val="1"/>
    </c:view3D>
    <c:plotArea>
      <c:layout>
        <c:manualLayout>
          <c:layoutTarget val="inner"/>
          <c:xMode val="edge"/>
          <c:yMode val="edge"/>
          <c:x val="2.9931972789115954E-2"/>
          <c:y val="0.21379629629629784"/>
          <c:w val="0.94013605442176851"/>
          <c:h val="0.67022382618839926"/>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communes 5000 à 19999'!$O$21:$O$24</c:f>
              <c:strCache>
                <c:ptCount val="4"/>
                <c:pt idx="0">
                  <c:v>A</c:v>
                </c:pt>
                <c:pt idx="1">
                  <c:v>B</c:v>
                </c:pt>
                <c:pt idx="2">
                  <c:v>C</c:v>
                </c:pt>
                <c:pt idx="3">
                  <c:v>NC</c:v>
                </c:pt>
              </c:strCache>
            </c:strRef>
          </c:cat>
          <c:val>
            <c:numRef>
              <c:f>'Cat communes 5000 à 19999'!$S$21:$S$24</c:f>
              <c:numCache>
                <c:formatCode>0.0%</c:formatCode>
                <c:ptCount val="4"/>
                <c:pt idx="0">
                  <c:v>5.2612481857765174E-2</c:v>
                </c:pt>
                <c:pt idx="1">
                  <c:v>0.12711659409772624</c:v>
                </c:pt>
                <c:pt idx="2">
                  <c:v>0.81615868408321235</c:v>
                </c:pt>
                <c:pt idx="3">
                  <c:v>4.1122399612965651E-3</c:v>
                </c:pt>
              </c:numCache>
            </c:numRef>
          </c:val>
        </c:ser>
        <c:dLbls>
          <c:showVal val="1"/>
        </c:dLbls>
        <c:gapWidth val="95"/>
        <c:gapDepth val="95"/>
        <c:shape val="box"/>
        <c:axId val="93886336"/>
        <c:axId val="93887872"/>
        <c:axId val="0"/>
      </c:bar3DChart>
      <c:catAx>
        <c:axId val="93886336"/>
        <c:scaling>
          <c:orientation val="minMax"/>
        </c:scaling>
        <c:axPos val="b"/>
        <c:numFmt formatCode="General" sourceLinked="1"/>
        <c:majorTickMark val="none"/>
        <c:tickLblPos val="nextTo"/>
        <c:txPr>
          <a:bodyPr/>
          <a:lstStyle/>
          <a:p>
            <a:pPr>
              <a:defRPr b="0"/>
            </a:pPr>
            <a:endParaRPr lang="fr-FR"/>
          </a:p>
        </c:txPr>
        <c:crossAx val="93887872"/>
        <c:crosses val="autoZero"/>
        <c:auto val="1"/>
        <c:lblAlgn val="ctr"/>
        <c:lblOffset val="100"/>
      </c:catAx>
      <c:valAx>
        <c:axId val="93887872"/>
        <c:scaling>
          <c:orientation val="minMax"/>
        </c:scaling>
        <c:delete val="1"/>
        <c:axPos val="l"/>
        <c:numFmt formatCode="0.0%" sourceLinked="1"/>
        <c:tickLblPos val="none"/>
        <c:crossAx val="93886336"/>
        <c:crosses val="autoZero"/>
        <c:crossBetween val="between"/>
      </c:valAx>
      <c:spPr>
        <a:noFill/>
        <a:ln w="25400">
          <a:noFill/>
        </a:ln>
      </c:spPr>
    </c:plotArea>
    <c:plotVisOnly val="1"/>
    <c:dispBlanksAs val="gap"/>
  </c:chart>
  <c:externalData r:id="rId2"/>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900" dirty="0"/>
              <a:t>Répartition des emplois permanents par </a:t>
            </a:r>
            <a:r>
              <a:rPr lang="fr-FR" sz="900" dirty="0" smtClean="0"/>
              <a:t>catégorie</a:t>
            </a:r>
          </a:p>
          <a:p>
            <a:pPr>
              <a:defRPr/>
            </a:pPr>
            <a:r>
              <a:rPr lang="fr-FR" sz="900" u="sng" dirty="0" smtClean="0"/>
              <a:t>pour </a:t>
            </a:r>
            <a:r>
              <a:rPr lang="fr-FR" sz="900" u="sng" dirty="0"/>
              <a:t>les communes &gt; 20 000 </a:t>
            </a:r>
            <a:r>
              <a:rPr lang="fr-FR" sz="900" u="sng" dirty="0" smtClean="0"/>
              <a:t>habitants</a:t>
            </a:r>
            <a:endParaRPr lang="fr-FR" sz="900" u="sng" dirty="0"/>
          </a:p>
        </c:rich>
      </c:tx>
      <c:layout/>
    </c:title>
    <c:view3D>
      <c:depthPercent val="100"/>
      <c:rAngAx val="1"/>
    </c:view3D>
    <c:plotArea>
      <c:layout>
        <c:manualLayout>
          <c:layoutTarget val="inner"/>
          <c:xMode val="edge"/>
          <c:yMode val="edge"/>
          <c:x val="2.9931972789115985E-2"/>
          <c:y val="0.21379629629629796"/>
          <c:w val="0.94013605442176851"/>
          <c:h val="0.67022382618839982"/>
        </c:manualLayout>
      </c:layout>
      <c:bar3DChart>
        <c:barDir val="col"/>
        <c:grouping val="stacked"/>
        <c:ser>
          <c:idx val="0"/>
          <c:order val="0"/>
          <c:dPt>
            <c:idx val="0"/>
            <c:spPr>
              <a:solidFill>
                <a:schemeClr val="accent2"/>
              </a:solidFill>
            </c:spPr>
          </c:dPt>
          <c:dPt>
            <c:idx val="1"/>
            <c:spPr>
              <a:solidFill>
                <a:srgbClr val="00B050"/>
              </a:solidFill>
            </c:spPr>
          </c:dPt>
          <c:dLbls>
            <c:dLbl>
              <c:idx val="0"/>
              <c:layout>
                <c:manualLayout>
                  <c:x val="2.4489795918367412E-2"/>
                  <c:y val="-9.7222222222222224E-2"/>
                </c:manualLayout>
              </c:layout>
              <c:showVal val="1"/>
            </c:dLbl>
            <c:dLbl>
              <c:idx val="1"/>
              <c:layout>
                <c:manualLayout>
                  <c:x val="3.2653061224489882E-2"/>
                  <c:y val="-9.7222222222222224E-2"/>
                </c:manualLayout>
              </c:layout>
              <c:showVal val="1"/>
            </c:dLbl>
            <c:dLbl>
              <c:idx val="3"/>
              <c:layout>
                <c:manualLayout>
                  <c:x val="2.7210884353741478E-2"/>
                  <c:y val="-8.3333333333333343E-2"/>
                </c:manualLayout>
              </c:layout>
              <c:showVal val="1"/>
            </c:dLbl>
            <c:txPr>
              <a:bodyPr/>
              <a:lstStyle/>
              <a:p>
                <a:pPr>
                  <a:defRPr b="1"/>
                </a:pPr>
                <a:endParaRPr lang="fr-FR"/>
              </a:p>
            </c:txPr>
            <c:showVal val="1"/>
          </c:dLbls>
          <c:cat>
            <c:strRef>
              <c:f>'Cat communes &gt; 20000'!$O$21:$O$24</c:f>
              <c:strCache>
                <c:ptCount val="4"/>
                <c:pt idx="0">
                  <c:v>A</c:v>
                </c:pt>
                <c:pt idx="1">
                  <c:v>B</c:v>
                </c:pt>
                <c:pt idx="2">
                  <c:v>C</c:v>
                </c:pt>
                <c:pt idx="3">
                  <c:v>NC</c:v>
                </c:pt>
              </c:strCache>
            </c:strRef>
          </c:cat>
          <c:val>
            <c:numRef>
              <c:f>'Cat communes &gt; 20000'!$S$21:$S$24</c:f>
              <c:numCache>
                <c:formatCode>0.0%</c:formatCode>
                <c:ptCount val="4"/>
                <c:pt idx="0">
                  <c:v>8.709932485858525E-2</c:v>
                </c:pt>
                <c:pt idx="1">
                  <c:v>0.15412687792713339</c:v>
                </c:pt>
                <c:pt idx="2">
                  <c:v>0.73304543519250931</c:v>
                </c:pt>
                <c:pt idx="3">
                  <c:v>2.5728362021774902E-2</c:v>
                </c:pt>
              </c:numCache>
            </c:numRef>
          </c:val>
        </c:ser>
        <c:dLbls>
          <c:showVal val="1"/>
        </c:dLbls>
        <c:gapWidth val="95"/>
        <c:gapDepth val="95"/>
        <c:shape val="box"/>
        <c:axId val="94183808"/>
        <c:axId val="94185344"/>
        <c:axId val="0"/>
      </c:bar3DChart>
      <c:catAx>
        <c:axId val="94183808"/>
        <c:scaling>
          <c:orientation val="minMax"/>
        </c:scaling>
        <c:axPos val="b"/>
        <c:numFmt formatCode="General" sourceLinked="1"/>
        <c:majorTickMark val="none"/>
        <c:tickLblPos val="nextTo"/>
        <c:txPr>
          <a:bodyPr/>
          <a:lstStyle/>
          <a:p>
            <a:pPr>
              <a:defRPr b="0"/>
            </a:pPr>
            <a:endParaRPr lang="fr-FR"/>
          </a:p>
        </c:txPr>
        <c:crossAx val="94185344"/>
        <c:crosses val="autoZero"/>
        <c:auto val="1"/>
        <c:lblAlgn val="ctr"/>
        <c:lblOffset val="100"/>
      </c:catAx>
      <c:valAx>
        <c:axId val="94185344"/>
        <c:scaling>
          <c:orientation val="minMax"/>
        </c:scaling>
        <c:delete val="1"/>
        <c:axPos val="l"/>
        <c:numFmt formatCode="0.0%" sourceLinked="1"/>
        <c:tickLblPos val="none"/>
        <c:crossAx val="94183808"/>
        <c:crosses val="autoZero"/>
        <c:crossBetween val="between"/>
      </c:valAx>
      <c:spPr>
        <a:noFill/>
        <a:ln w="25400">
          <a:noFill/>
        </a:ln>
      </c:spPr>
    </c:plotArea>
    <c:plotVisOnly val="1"/>
    <c:dispBlanksAs val="gap"/>
  </c:chart>
  <c:externalData r:id="rId2"/>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fr-FR" sz="1000" u="none" dirty="0">
                <a:latin typeface="Arial Narrow" pitchFamily="34" charset="0"/>
              </a:rPr>
              <a:t>Répartition des agents permanents par </a:t>
            </a:r>
            <a:r>
              <a:rPr lang="fr-FR" sz="1000" u="none" dirty="0" smtClean="0">
                <a:latin typeface="Arial Narrow" pitchFamily="34" charset="0"/>
              </a:rPr>
              <a:t>quotité </a:t>
            </a:r>
            <a:r>
              <a:rPr lang="fr-FR" sz="1000" u="none" dirty="0">
                <a:latin typeface="Arial Narrow" pitchFamily="34" charset="0"/>
              </a:rPr>
              <a:t>de travail (PdL)</a:t>
            </a:r>
          </a:p>
        </c:rich>
      </c:tx>
      <c:layout>
        <c:manualLayout>
          <c:xMode val="edge"/>
          <c:yMode val="edge"/>
          <c:x val="0.12760412023968373"/>
          <c:y val="5.0965001614545813E-2"/>
        </c:manualLayout>
      </c:layout>
      <c:spPr>
        <a:noFill/>
        <a:ln w="25400">
          <a:noFill/>
        </a:ln>
      </c:spPr>
    </c:title>
    <c:view3D>
      <c:rotX val="30"/>
      <c:perspective val="30"/>
    </c:view3D>
    <c:plotArea>
      <c:layout>
        <c:manualLayout>
          <c:layoutTarget val="inner"/>
          <c:xMode val="edge"/>
          <c:yMode val="edge"/>
          <c:x val="0.12090694971434897"/>
          <c:y val="0.30283911671924801"/>
          <c:w val="0.77078180442899269"/>
          <c:h val="0.60252365930599372"/>
        </c:manualLayout>
      </c:layout>
      <c:pie3DChart>
        <c:varyColors val="1"/>
        <c:ser>
          <c:idx val="0"/>
          <c:order val="0"/>
          <c:explosion val="25"/>
          <c:dPt>
            <c:idx val="0"/>
            <c:spPr>
              <a:solidFill>
                <a:srgbClr val="00B0F0"/>
              </a:solidFill>
            </c:spPr>
          </c:dPt>
          <c:dPt>
            <c:idx val="2"/>
            <c:spPr>
              <a:solidFill>
                <a:srgbClr val="FF9900"/>
              </a:solidFill>
            </c:spPr>
          </c:dPt>
          <c:dLbls>
            <c:dLbl>
              <c:idx val="1"/>
              <c:layout>
                <c:manualLayout>
                  <c:x val="9.6699174191063031E-4"/>
                  <c:y val="0.22746746826720732"/>
                </c:manualLayout>
              </c:layout>
              <c:dLblPos val="bestFit"/>
              <c:showCatName val="1"/>
              <c:showPercent val="1"/>
            </c:dLbl>
            <c:dLbl>
              <c:idx val="2"/>
              <c:layout>
                <c:manualLayout>
                  <c:x val="-0.16586317625066968"/>
                  <c:y val="2.2783161288842054E-2"/>
                </c:manualLayout>
              </c:layout>
              <c:dLblPos val="bestFit"/>
              <c:showCatName val="1"/>
              <c:showPercent val="1"/>
            </c:dLbl>
            <c:spPr>
              <a:noFill/>
              <a:ln w="25400">
                <a:noFill/>
              </a:ln>
            </c:spPr>
            <c:txPr>
              <a:bodyPr/>
              <a:lstStyle/>
              <a:p>
                <a:pPr>
                  <a:defRPr sz="900" b="1"/>
                </a:pPr>
                <a:endParaRPr lang="fr-FR"/>
              </a:p>
            </c:txPr>
            <c:showCatName val="1"/>
            <c:showPercent val="1"/>
            <c:showLeaderLines val="1"/>
          </c:dLbls>
          <c:cat>
            <c:strRef>
              <c:f>'Analyse préparation'!$B$342:$D$342</c:f>
              <c:strCache>
                <c:ptCount val="3"/>
                <c:pt idx="0">
                  <c:v>Temps complet</c:v>
                </c:pt>
                <c:pt idx="1">
                  <c:v>Temps partiel</c:v>
                </c:pt>
                <c:pt idx="2">
                  <c:v>Temps non complet</c:v>
                </c:pt>
              </c:strCache>
            </c:strRef>
          </c:cat>
          <c:val>
            <c:numRef>
              <c:f>'Analyse préparation'!$B$345:$D$345</c:f>
              <c:numCache>
                <c:formatCode>#,##0</c:formatCode>
                <c:ptCount val="3"/>
                <c:pt idx="0">
                  <c:v>50444</c:v>
                </c:pt>
                <c:pt idx="1">
                  <c:v>8028</c:v>
                </c:pt>
                <c:pt idx="2">
                  <c:v>14274</c:v>
                </c:pt>
              </c:numCache>
            </c:numRef>
          </c:val>
        </c:ser>
        <c:dLbls>
          <c:showCatName val="1"/>
          <c:showPercent val="1"/>
        </c:dLbls>
      </c:pie3DChart>
      <c:spPr>
        <a:noFill/>
        <a:ln w="25400">
          <a:noFill/>
        </a:ln>
      </c:spPr>
    </c:plotArea>
    <c:plotVisOnly val="1"/>
    <c:dispBlanksAs val="zero"/>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b="1" i="0" u="none" strike="noStrike" baseline="0">
                <a:solidFill>
                  <a:srgbClr val="000000"/>
                </a:solidFill>
                <a:latin typeface="Calibri"/>
                <a:ea typeface="Calibri"/>
                <a:cs typeface="Calibri"/>
              </a:defRPr>
            </a:pPr>
            <a:r>
              <a:rPr lang="fr-FR" dirty="0"/>
              <a:t>Région </a:t>
            </a:r>
            <a:r>
              <a:rPr lang="fr-FR" dirty="0" smtClean="0"/>
              <a:t>Pays de la Loire </a:t>
            </a:r>
            <a:r>
              <a:rPr lang="fr-FR" dirty="0"/>
              <a:t>: </a:t>
            </a:r>
            <a:endParaRPr lang="fr-FR" dirty="0" smtClean="0"/>
          </a:p>
          <a:p>
            <a:pPr>
              <a:defRPr sz="1400" b="1" i="0" u="none" strike="noStrike" baseline="0">
                <a:solidFill>
                  <a:srgbClr val="000000"/>
                </a:solidFill>
                <a:latin typeface="Calibri"/>
                <a:ea typeface="Calibri"/>
                <a:cs typeface="Calibri"/>
              </a:defRPr>
            </a:pPr>
            <a:r>
              <a:rPr lang="fr-FR" dirty="0" smtClean="0"/>
              <a:t>part </a:t>
            </a:r>
            <a:r>
              <a:rPr lang="fr-FR" dirty="0"/>
              <a:t>des collectivités affiliées et non </a:t>
            </a:r>
            <a:r>
              <a:rPr lang="fr-FR" dirty="0" smtClean="0"/>
              <a:t>affiliées aux centres de gestion</a:t>
            </a:r>
            <a:endParaRPr lang="fr-FR" dirty="0"/>
          </a:p>
        </c:rich>
      </c:tx>
      <c:layout>
        <c:manualLayout>
          <c:xMode val="edge"/>
          <c:yMode val="edge"/>
          <c:x val="0.2735808710648312"/>
          <c:y val="0"/>
        </c:manualLayout>
      </c:layout>
      <c:spPr>
        <a:ln>
          <a:noFill/>
        </a:ln>
      </c:spPr>
    </c:title>
    <c:view3D>
      <c:rotX val="30"/>
      <c:perspective val="30"/>
    </c:view3D>
    <c:plotArea>
      <c:layout>
        <c:manualLayout>
          <c:layoutTarget val="inner"/>
          <c:xMode val="edge"/>
          <c:yMode val="edge"/>
          <c:x val="0.14840076347226158"/>
          <c:y val="0.21097678692433194"/>
          <c:w val="0.67840754056061325"/>
          <c:h val="0.77286885853072396"/>
        </c:manualLayout>
      </c:layout>
      <c:pie3DChart>
        <c:varyColors val="1"/>
        <c:ser>
          <c:idx val="0"/>
          <c:order val="0"/>
          <c:spPr>
            <a:solidFill>
              <a:srgbClr val="00B050"/>
            </a:solidFill>
          </c:spPr>
          <c:explosion val="25"/>
          <c:dPt>
            <c:idx val="0"/>
            <c:spPr>
              <a:solidFill>
                <a:srgbClr val="5B4874"/>
              </a:solidFill>
            </c:spPr>
          </c:dPt>
          <c:dLbls>
            <c:dLbl>
              <c:idx val="1"/>
              <c:layout>
                <c:manualLayout>
                  <c:x val="0.40595047519972527"/>
                  <c:y val="0.24244732692370327"/>
                </c:manualLayout>
              </c:layout>
              <c:tx>
                <c:rich>
                  <a:bodyPr/>
                  <a:lstStyle/>
                  <a:p>
                    <a:r>
                      <a:rPr lang="en-US" sz="1400" dirty="0">
                        <a:solidFill>
                          <a:schemeClr val="tx1"/>
                        </a:solidFill>
                      </a:rPr>
                      <a:t>1</a:t>
                    </a:r>
                    <a:r>
                      <a:rPr lang="en-US" dirty="0">
                        <a:solidFill>
                          <a:schemeClr val="tx1"/>
                        </a:solidFill>
                      </a:rPr>
                      <a:t>,5%</a:t>
                    </a:r>
                  </a:p>
                </c:rich>
              </c:tx>
              <c:showPercent val="1"/>
            </c:dLbl>
            <c:numFmt formatCode="0.0%" sourceLinked="0"/>
            <c:txPr>
              <a:bodyPr/>
              <a:lstStyle/>
              <a:p>
                <a:pPr>
                  <a:defRPr sz="1400" b="1" i="0" u="none" strike="noStrike" baseline="0">
                    <a:solidFill>
                      <a:schemeClr val="bg1"/>
                    </a:solidFill>
                    <a:latin typeface="Calibri"/>
                    <a:ea typeface="Calibri"/>
                    <a:cs typeface="Calibri"/>
                  </a:defRPr>
                </a:pPr>
                <a:endParaRPr lang="fr-FR"/>
              </a:p>
            </c:txPr>
            <c:showPercent val="1"/>
            <c:showLeaderLines val="1"/>
          </c:dLbls>
          <c:cat>
            <c:strRef>
              <c:f>'Analyse YB '!$B$48:$B$49</c:f>
              <c:strCache>
                <c:ptCount val="2"/>
                <c:pt idx="0">
                  <c:v>Collectivités affiliées aux CdG</c:v>
                </c:pt>
                <c:pt idx="1">
                  <c:v>Collectivités non affiliées aux CdG</c:v>
                </c:pt>
              </c:strCache>
            </c:strRef>
          </c:cat>
          <c:val>
            <c:numRef>
              <c:f>'Analyse YB '!$C$48:$C$49</c:f>
              <c:numCache>
                <c:formatCode>#,##0</c:formatCode>
                <c:ptCount val="2"/>
                <c:pt idx="0">
                  <c:v>2174</c:v>
                </c:pt>
                <c:pt idx="1">
                  <c:v>33</c:v>
                </c:pt>
              </c:numCache>
            </c:numRef>
          </c:val>
        </c:ser>
        <c:dLbls>
          <c:showPercent val="1"/>
        </c:dLbls>
      </c:pie3DChart>
      <c:spPr>
        <a:noFill/>
        <a:ln w="25400">
          <a:noFill/>
        </a:ln>
      </c:spPr>
    </c:plotArea>
    <c:legend>
      <c:legendPos val="t"/>
      <c:layout/>
      <c:txPr>
        <a:bodyPr/>
        <a:lstStyle/>
        <a:p>
          <a:pPr>
            <a:defRPr sz="920" b="0" i="0" u="none" strike="noStrike" baseline="0">
              <a:solidFill>
                <a:srgbClr val="000000"/>
              </a:solidFill>
              <a:latin typeface="Calibri"/>
              <a:ea typeface="Calibri"/>
              <a:cs typeface="Calibri"/>
            </a:defRPr>
          </a:pPr>
          <a:endParaRPr lang="fr-FR"/>
        </a:p>
      </c:txPr>
    </c:legend>
    <c:plotVisOnly val="1"/>
    <c:dispBlanksAs val="zero"/>
  </c:chart>
  <c:spPr>
    <a:ln w="12700"/>
  </c:spPr>
  <c:txPr>
    <a:bodyPr/>
    <a:lstStyle/>
    <a:p>
      <a:pPr>
        <a:defRPr sz="1000" b="0" i="0" u="none" strike="noStrike" baseline="0">
          <a:solidFill>
            <a:srgbClr val="000000"/>
          </a:solidFill>
          <a:latin typeface="Calibri"/>
          <a:ea typeface="Calibri"/>
          <a:cs typeface="Calibri"/>
        </a:defRPr>
      </a:pPr>
      <a:endParaRPr lang="fr-FR"/>
    </a:p>
  </c:txPr>
  <c:externalData r:id="rId1"/>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sng" strike="noStrike" kern="1200" baseline="0">
                <a:solidFill>
                  <a:sysClr val="windowText" lastClr="000000"/>
                </a:solidFill>
                <a:latin typeface="+mn-lt"/>
                <a:ea typeface="+mn-ea"/>
                <a:cs typeface="+mn-cs"/>
              </a:defRPr>
            </a:pPr>
            <a:r>
              <a:rPr lang="fr-FR" sz="1000" b="1" i="0" u="none" baseline="0" dirty="0">
                <a:latin typeface="Arial Narrow" pitchFamily="34" charset="0"/>
              </a:rPr>
              <a:t>Répartition du temps de travail par </a:t>
            </a:r>
            <a:r>
              <a:rPr lang="fr-FR" sz="1000" b="1" i="0" u="none" baseline="0" dirty="0" smtClean="0">
                <a:latin typeface="Arial Narrow" pitchFamily="34" charset="0"/>
              </a:rPr>
              <a:t>quotité</a:t>
            </a:r>
            <a:endParaRPr lang="fr-FR" sz="1000" b="1" i="0" u="none" baseline="0" dirty="0" smtClean="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400" b="1" i="0" u="sng" strike="noStrike" kern="1200" baseline="0">
                <a:solidFill>
                  <a:sysClr val="windowText" lastClr="000000"/>
                </a:solidFill>
                <a:latin typeface="+mn-lt"/>
                <a:ea typeface="+mn-ea"/>
                <a:cs typeface="+mn-cs"/>
              </a:defRPr>
            </a:pPr>
            <a:r>
              <a:rPr lang="fr-FR" sz="1000" b="1" i="0" u="none" baseline="0" dirty="0" smtClean="0">
                <a:latin typeface="Arial Narrow" pitchFamily="34" charset="0"/>
              </a:rPr>
              <a:t>et </a:t>
            </a:r>
            <a:r>
              <a:rPr lang="fr-FR" sz="1000" b="1" i="0" u="none" baseline="0" dirty="0">
                <a:latin typeface="Arial Narrow" pitchFamily="34" charset="0"/>
              </a:rPr>
              <a:t>par </a:t>
            </a:r>
            <a:r>
              <a:rPr lang="fr-FR" sz="1000" b="1" i="0" u="none" baseline="0" dirty="0" smtClean="0">
                <a:latin typeface="Arial Narrow" pitchFamily="34" charset="0"/>
              </a:rPr>
              <a:t>départements </a:t>
            </a:r>
            <a:r>
              <a:rPr lang="fr-FR" sz="1000" b="1" i="0" u="none" baseline="0" dirty="0">
                <a:latin typeface="Arial Narrow" pitchFamily="34" charset="0"/>
              </a:rPr>
              <a:t>(en %)</a:t>
            </a:r>
            <a:endParaRPr lang="fr-FR" sz="1000" u="none" dirty="0">
              <a:latin typeface="Arial Narrow" pitchFamily="34" charset="0"/>
            </a:endParaRPr>
          </a:p>
        </c:rich>
      </c:tx>
      <c:layout/>
      <c:spPr>
        <a:noFill/>
        <a:ln w="25400">
          <a:noFill/>
        </a:ln>
      </c:spPr>
    </c:title>
    <c:view3D>
      <c:depthPercent val="100"/>
      <c:rAngAx val="1"/>
    </c:view3D>
    <c:plotArea>
      <c:layout>
        <c:manualLayout>
          <c:layoutTarget val="inner"/>
          <c:xMode val="edge"/>
          <c:yMode val="edge"/>
          <c:x val="3.125E-2"/>
          <c:y val="0.21230130626735241"/>
          <c:w val="0.93541856978060345"/>
          <c:h val="0.48299480161432745"/>
        </c:manualLayout>
      </c:layout>
      <c:bar3DChart>
        <c:barDir val="col"/>
        <c:grouping val="percentStacked"/>
        <c:ser>
          <c:idx val="0"/>
          <c:order val="0"/>
          <c:tx>
            <c:strRef>
              <c:f>'Analyse préparation'!$A$467</c:f>
              <c:strCache>
                <c:ptCount val="1"/>
                <c:pt idx="0">
                  <c:v>Temps complet</c:v>
                </c:pt>
              </c:strCache>
            </c:strRef>
          </c:tx>
          <c:spPr>
            <a:solidFill>
              <a:srgbClr val="00B0F0"/>
            </a:solidFill>
          </c:spPr>
          <c:dLbls>
            <c:spPr>
              <a:noFill/>
              <a:ln w="25400">
                <a:noFill/>
              </a:ln>
            </c:spPr>
            <c:showVal val="1"/>
          </c:dLbls>
          <c:cat>
            <c:numRef>
              <c:f>'Analyse préparation'!$B$466:$F$466</c:f>
              <c:numCache>
                <c:formatCode>General</c:formatCode>
                <c:ptCount val="5"/>
                <c:pt idx="0">
                  <c:v>44</c:v>
                </c:pt>
                <c:pt idx="1">
                  <c:v>49</c:v>
                </c:pt>
                <c:pt idx="2">
                  <c:v>53</c:v>
                </c:pt>
                <c:pt idx="3">
                  <c:v>72</c:v>
                </c:pt>
                <c:pt idx="4">
                  <c:v>85</c:v>
                </c:pt>
              </c:numCache>
            </c:numRef>
          </c:cat>
          <c:val>
            <c:numRef>
              <c:f>'Analyse préparation'!$B$467:$F$467</c:f>
              <c:numCache>
                <c:formatCode>0.0%</c:formatCode>
                <c:ptCount val="5"/>
                <c:pt idx="0">
                  <c:v>0.71679864987667163</c:v>
                </c:pt>
                <c:pt idx="1">
                  <c:v>0.66740627390971763</c:v>
                </c:pt>
                <c:pt idx="2">
                  <c:v>0.68364418938308025</c:v>
                </c:pt>
                <c:pt idx="3">
                  <c:v>0.70641122594739936</c:v>
                </c:pt>
                <c:pt idx="4">
                  <c:v>0.65480009388937921</c:v>
                </c:pt>
              </c:numCache>
            </c:numRef>
          </c:val>
        </c:ser>
        <c:ser>
          <c:idx val="1"/>
          <c:order val="1"/>
          <c:tx>
            <c:strRef>
              <c:f>'Analyse préparation'!$A$468</c:f>
              <c:strCache>
                <c:ptCount val="1"/>
                <c:pt idx="0">
                  <c:v>Temps partiel</c:v>
                </c:pt>
              </c:strCache>
            </c:strRef>
          </c:tx>
          <c:dLbls>
            <c:spPr>
              <a:noFill/>
              <a:ln w="25400">
                <a:noFill/>
              </a:ln>
            </c:spPr>
            <c:txPr>
              <a:bodyPr/>
              <a:lstStyle/>
              <a:p>
                <a:pPr>
                  <a:defRPr b="1">
                    <a:solidFill>
                      <a:schemeClr val="bg1"/>
                    </a:solidFill>
                  </a:defRPr>
                </a:pPr>
                <a:endParaRPr lang="fr-FR"/>
              </a:p>
            </c:txPr>
            <c:showVal val="1"/>
          </c:dLbls>
          <c:cat>
            <c:numRef>
              <c:f>'Analyse préparation'!$B$466:$F$466</c:f>
              <c:numCache>
                <c:formatCode>General</c:formatCode>
                <c:ptCount val="5"/>
                <c:pt idx="0">
                  <c:v>44</c:v>
                </c:pt>
                <c:pt idx="1">
                  <c:v>49</c:v>
                </c:pt>
                <c:pt idx="2">
                  <c:v>53</c:v>
                </c:pt>
                <c:pt idx="3">
                  <c:v>72</c:v>
                </c:pt>
                <c:pt idx="4">
                  <c:v>85</c:v>
                </c:pt>
              </c:numCache>
            </c:numRef>
          </c:cat>
          <c:val>
            <c:numRef>
              <c:f>'Analyse préparation'!$B$468:$F$468</c:f>
              <c:numCache>
                <c:formatCode>0.0%</c:formatCode>
                <c:ptCount val="5"/>
                <c:pt idx="0">
                  <c:v>0.131961573412956</c:v>
                </c:pt>
                <c:pt idx="1">
                  <c:v>9.2272379495026785E-2</c:v>
                </c:pt>
                <c:pt idx="2">
                  <c:v>0.10640841702534534</c:v>
                </c:pt>
                <c:pt idx="3">
                  <c:v>9.5706243172844804E-2</c:v>
                </c:pt>
                <c:pt idx="4">
                  <c:v>9.4045849307567875E-2</c:v>
                </c:pt>
              </c:numCache>
            </c:numRef>
          </c:val>
        </c:ser>
        <c:ser>
          <c:idx val="2"/>
          <c:order val="2"/>
          <c:tx>
            <c:strRef>
              <c:f>'Analyse préparation'!$A$469</c:f>
              <c:strCache>
                <c:ptCount val="1"/>
                <c:pt idx="0">
                  <c:v>Temps non complet</c:v>
                </c:pt>
              </c:strCache>
            </c:strRef>
          </c:tx>
          <c:spPr>
            <a:solidFill>
              <a:srgbClr val="FF9900"/>
            </a:solidFill>
          </c:spPr>
          <c:dLbls>
            <c:spPr>
              <a:noFill/>
              <a:ln w="25400">
                <a:noFill/>
              </a:ln>
            </c:spPr>
            <c:showVal val="1"/>
          </c:dLbls>
          <c:cat>
            <c:numRef>
              <c:f>'Analyse préparation'!$B$466:$F$466</c:f>
              <c:numCache>
                <c:formatCode>General</c:formatCode>
                <c:ptCount val="5"/>
                <c:pt idx="0">
                  <c:v>44</c:v>
                </c:pt>
                <c:pt idx="1">
                  <c:v>49</c:v>
                </c:pt>
                <c:pt idx="2">
                  <c:v>53</c:v>
                </c:pt>
                <c:pt idx="3">
                  <c:v>72</c:v>
                </c:pt>
                <c:pt idx="4">
                  <c:v>85</c:v>
                </c:pt>
              </c:numCache>
            </c:numRef>
          </c:cat>
          <c:val>
            <c:numRef>
              <c:f>'Analyse préparation'!$B$469:$F$469</c:f>
              <c:numCache>
                <c:formatCode>0.0%</c:formatCode>
                <c:ptCount val="5"/>
                <c:pt idx="0">
                  <c:v>0.15123977671037464</c:v>
                </c:pt>
                <c:pt idx="1">
                  <c:v>0.24032134659525836</c:v>
                </c:pt>
                <c:pt idx="2">
                  <c:v>0.20994739359158757</c:v>
                </c:pt>
                <c:pt idx="3">
                  <c:v>0.19788253087975802</c:v>
                </c:pt>
                <c:pt idx="4">
                  <c:v>0.25115405680306679</c:v>
                </c:pt>
              </c:numCache>
            </c:numRef>
          </c:val>
        </c:ser>
        <c:dLbls>
          <c:showVal val="1"/>
        </c:dLbls>
        <c:gapWidth val="95"/>
        <c:gapDepth val="95"/>
        <c:shape val="box"/>
        <c:axId val="94370816"/>
        <c:axId val="94249728"/>
        <c:axId val="0"/>
      </c:bar3DChart>
      <c:catAx>
        <c:axId val="94370816"/>
        <c:scaling>
          <c:orientation val="minMax"/>
        </c:scaling>
        <c:axPos val="b"/>
        <c:numFmt formatCode="General" sourceLinked="1"/>
        <c:majorTickMark val="none"/>
        <c:tickLblPos val="nextTo"/>
        <c:crossAx val="94249728"/>
        <c:crosses val="autoZero"/>
        <c:auto val="1"/>
        <c:lblAlgn val="ctr"/>
        <c:lblOffset val="100"/>
      </c:catAx>
      <c:valAx>
        <c:axId val="94249728"/>
        <c:scaling>
          <c:orientation val="minMax"/>
        </c:scaling>
        <c:delete val="1"/>
        <c:axPos val="l"/>
        <c:numFmt formatCode="0%" sourceLinked="1"/>
        <c:tickLblPos val="none"/>
        <c:crossAx val="94370816"/>
        <c:crosses val="autoZero"/>
        <c:crossBetween val="between"/>
      </c:valAx>
      <c:spPr>
        <a:noFill/>
        <a:ln w="25400">
          <a:noFill/>
        </a:ln>
      </c:spPr>
    </c:plotArea>
    <c:legend>
      <c:legendPos val="r"/>
      <c:layout>
        <c:manualLayout>
          <c:xMode val="edge"/>
          <c:yMode val="edge"/>
          <c:x val="0.10625021872266002"/>
          <c:y val="0.83585053024442246"/>
          <c:w val="0.77291819772528469"/>
          <c:h val="8.1633010159444505E-2"/>
        </c:manualLayout>
      </c:layout>
      <c:spPr>
        <a:ln>
          <a:noFill/>
        </a:ln>
      </c:spPr>
      <c:txPr>
        <a:bodyPr/>
        <a:lstStyle/>
        <a:p>
          <a:pPr>
            <a:defRPr sz="1100">
              <a:latin typeface="Arial Narrow" pitchFamily="34" charset="0"/>
            </a:defRPr>
          </a:pPr>
          <a:endParaRPr lang="fr-FR"/>
        </a:p>
      </c:txPr>
    </c:legend>
    <c:plotVisOnly val="1"/>
    <c:dispBlanksAs val="gap"/>
  </c:chart>
  <c:externalData r:id="rId2"/>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Narrow" pitchFamily="34" charset="0"/>
                <a:ea typeface="Calibri"/>
                <a:cs typeface="Calibri"/>
              </a:defRPr>
            </a:pPr>
            <a:r>
              <a:rPr lang="fr-FR" sz="1000" u="none" dirty="0">
                <a:latin typeface="Arial Narrow" pitchFamily="34" charset="0"/>
                <a:cs typeface="Arial" pitchFamily="34" charset="0"/>
              </a:rPr>
              <a:t>Répartition femmes &amp; hommes selon emplois à temps complet ou à temps non complet (en %)</a:t>
            </a:r>
          </a:p>
        </c:rich>
      </c:tx>
      <c:layout/>
      <c:spPr>
        <a:noFill/>
        <a:ln w="25400">
          <a:noFill/>
        </a:ln>
      </c:spPr>
    </c:title>
    <c:view3D>
      <c:depthPercent val="100"/>
      <c:rAngAx val="1"/>
    </c:view3D>
    <c:plotArea>
      <c:layout>
        <c:manualLayout>
          <c:layoutTarget val="inner"/>
          <c:xMode val="edge"/>
          <c:yMode val="edge"/>
          <c:x val="0.26626068965453936"/>
          <c:y val="0.27305063097944754"/>
          <c:w val="0.64488684214995162"/>
          <c:h val="0.56975036710719562"/>
        </c:manualLayout>
      </c:layout>
      <c:bar3DChart>
        <c:barDir val="bar"/>
        <c:grouping val="percentStacked"/>
        <c:ser>
          <c:idx val="0"/>
          <c:order val="0"/>
          <c:tx>
            <c:strRef>
              <c:f>'Analyse préparation'!$H$517</c:f>
              <c:strCache>
                <c:ptCount val="1"/>
                <c:pt idx="0">
                  <c:v>TC</c:v>
                </c:pt>
              </c:strCache>
            </c:strRef>
          </c:tx>
          <c:dPt>
            <c:idx val="0"/>
            <c:spPr>
              <a:solidFill>
                <a:srgbClr val="00B0F0"/>
              </a:solidFill>
            </c:spPr>
          </c:dPt>
          <c:dPt>
            <c:idx val="1"/>
            <c:spPr>
              <a:solidFill>
                <a:srgbClr val="00B0F0"/>
              </a:solidFill>
            </c:spPr>
          </c:dPt>
          <c:dLbls>
            <c:spPr>
              <a:noFill/>
              <a:ln w="25400">
                <a:noFill/>
              </a:ln>
            </c:spPr>
            <c:showVal val="1"/>
          </c:dLbls>
          <c:cat>
            <c:strRef>
              <c:f>'Analyse préparation'!$G$520:$G$521</c:f>
              <c:strCache>
                <c:ptCount val="2"/>
                <c:pt idx="0">
                  <c:v>Femmes sur emploi permanent</c:v>
                </c:pt>
                <c:pt idx="1">
                  <c:v>Hommes sur emploi permanent</c:v>
                </c:pt>
              </c:strCache>
            </c:strRef>
          </c:cat>
          <c:val>
            <c:numRef>
              <c:f>'Analyse préparation'!$H$520:$I$520</c:f>
              <c:numCache>
                <c:formatCode>0%</c:formatCode>
                <c:ptCount val="2"/>
                <c:pt idx="0">
                  <c:v>0.53119441784101795</c:v>
                </c:pt>
                <c:pt idx="1">
                  <c:v>0.90023819532016258</c:v>
                </c:pt>
              </c:numCache>
            </c:numRef>
          </c:val>
        </c:ser>
        <c:ser>
          <c:idx val="1"/>
          <c:order val="1"/>
          <c:tx>
            <c:strRef>
              <c:f>'Analyse préparation'!$I$517</c:f>
              <c:strCache>
                <c:ptCount val="1"/>
                <c:pt idx="0">
                  <c:v>TNC</c:v>
                </c:pt>
              </c:strCache>
            </c:strRef>
          </c:tx>
          <c:spPr>
            <a:solidFill>
              <a:srgbClr val="FF9900"/>
            </a:solidFill>
          </c:spPr>
          <c:dLbls>
            <c:spPr>
              <a:noFill/>
              <a:ln w="25400">
                <a:noFill/>
              </a:ln>
            </c:spPr>
            <c:showVal val="1"/>
          </c:dLbls>
          <c:cat>
            <c:strRef>
              <c:f>'Analyse préparation'!$G$520:$G$521</c:f>
              <c:strCache>
                <c:ptCount val="2"/>
                <c:pt idx="0">
                  <c:v>Femmes sur emploi permanent</c:v>
                </c:pt>
                <c:pt idx="1">
                  <c:v>Hommes sur emploi permanent</c:v>
                </c:pt>
              </c:strCache>
            </c:strRef>
          </c:cat>
          <c:val>
            <c:numRef>
              <c:f>'Analyse préparation'!$H$521:$I$521</c:f>
              <c:numCache>
                <c:formatCode>0%</c:formatCode>
                <c:ptCount val="2"/>
                <c:pt idx="0">
                  <c:v>0.46880558215898238</c:v>
                </c:pt>
                <c:pt idx="1">
                  <c:v>9.9761804679837765E-2</c:v>
                </c:pt>
              </c:numCache>
            </c:numRef>
          </c:val>
        </c:ser>
        <c:gapWidth val="55"/>
        <c:gapDepth val="55"/>
        <c:shape val="box"/>
        <c:axId val="94346240"/>
        <c:axId val="94372608"/>
        <c:axId val="0"/>
      </c:bar3DChart>
      <c:catAx>
        <c:axId val="94346240"/>
        <c:scaling>
          <c:orientation val="minMax"/>
        </c:scaling>
        <c:axPos val="l"/>
        <c:numFmt formatCode="General" sourceLinked="1"/>
        <c:majorTickMark val="none"/>
        <c:tickLblPos val="nextTo"/>
        <c:txPr>
          <a:bodyPr/>
          <a:lstStyle/>
          <a:p>
            <a:pPr>
              <a:defRPr b="1">
                <a:latin typeface="Arial Narrow" pitchFamily="34" charset="0"/>
              </a:defRPr>
            </a:pPr>
            <a:endParaRPr lang="fr-FR"/>
          </a:p>
        </c:txPr>
        <c:crossAx val="94372608"/>
        <c:crosses val="autoZero"/>
        <c:auto val="1"/>
        <c:lblAlgn val="ctr"/>
        <c:lblOffset val="100"/>
      </c:catAx>
      <c:valAx>
        <c:axId val="94372608"/>
        <c:scaling>
          <c:orientation val="minMax"/>
        </c:scaling>
        <c:axPos val="b"/>
        <c:majorGridlines/>
        <c:numFmt formatCode="0%" sourceLinked="1"/>
        <c:majorTickMark val="none"/>
        <c:tickLblPos val="nextTo"/>
        <c:crossAx val="94346240"/>
        <c:crosses val="autoZero"/>
        <c:crossBetween val="between"/>
      </c:valAx>
      <c:spPr>
        <a:noFill/>
        <a:ln w="25400">
          <a:noFill/>
        </a:ln>
      </c:spPr>
    </c:plotArea>
    <c:plotVisOnly val="1"/>
    <c:dispBlanksAs val="gap"/>
  </c:chart>
  <c:externalData r:id="rId2"/>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a:pPr>
            <a:r>
              <a:rPr lang="fr-FR" sz="1400" dirty="0"/>
              <a:t>Répartition des emplois permanents par temps de </a:t>
            </a:r>
            <a:r>
              <a:rPr lang="fr-FR" sz="1400" dirty="0" smtClean="0"/>
              <a:t>travail</a:t>
            </a:r>
          </a:p>
          <a:p>
            <a:pPr>
              <a:defRPr sz="1400"/>
            </a:pPr>
            <a:r>
              <a:rPr lang="fr-FR" sz="1400" dirty="0" smtClean="0"/>
              <a:t> </a:t>
            </a:r>
            <a:r>
              <a:rPr lang="fr-FR" sz="1400" dirty="0"/>
              <a:t>et </a:t>
            </a:r>
            <a:r>
              <a:rPr lang="fr-FR" sz="1400" dirty="0" smtClean="0"/>
              <a:t>type </a:t>
            </a:r>
            <a:r>
              <a:rPr lang="fr-FR" sz="1400" dirty="0"/>
              <a:t>de collectivités</a:t>
            </a:r>
          </a:p>
        </c:rich>
      </c:tx>
      <c:layout/>
    </c:title>
    <c:view3D>
      <c:rAngAx val="1"/>
    </c:view3D>
    <c:plotArea>
      <c:layout/>
      <c:bar3DChart>
        <c:barDir val="bar"/>
        <c:grouping val="clustered"/>
        <c:ser>
          <c:idx val="0"/>
          <c:order val="0"/>
          <c:dPt>
            <c:idx val="1"/>
            <c:spPr>
              <a:solidFill>
                <a:srgbClr val="C00000"/>
              </a:solidFill>
            </c:spPr>
          </c:dPt>
          <c:dPt>
            <c:idx val="3"/>
            <c:spPr>
              <a:solidFill>
                <a:srgbClr val="C00000"/>
              </a:solidFill>
            </c:spPr>
          </c:dPt>
          <c:dPt>
            <c:idx val="5"/>
            <c:spPr>
              <a:solidFill>
                <a:srgbClr val="C00000"/>
              </a:solidFill>
            </c:spPr>
          </c:dPt>
          <c:dPt>
            <c:idx val="7"/>
            <c:spPr>
              <a:solidFill>
                <a:srgbClr val="C00000"/>
              </a:solidFill>
            </c:spPr>
          </c:dPt>
          <c:dPt>
            <c:idx val="9"/>
            <c:spPr>
              <a:solidFill>
                <a:srgbClr val="C00000"/>
              </a:solidFill>
            </c:spPr>
          </c:dPt>
          <c:dPt>
            <c:idx val="11"/>
            <c:spPr>
              <a:solidFill>
                <a:srgbClr val="C00000"/>
              </a:solidFill>
            </c:spPr>
          </c:dPt>
          <c:dPt>
            <c:idx val="13"/>
            <c:spPr>
              <a:solidFill>
                <a:srgbClr val="C00000"/>
              </a:solidFill>
            </c:spPr>
          </c:dPt>
          <c:cat>
            <c:strRef>
              <c:f>'Temps de travail et collect'!$B$6:$B$19</c:f>
              <c:strCache>
                <c:ptCount val="13"/>
                <c:pt idx="0">
                  <c:v>Communes</c:v>
                </c:pt>
                <c:pt idx="2">
                  <c:v>CR et CG</c:v>
                </c:pt>
                <c:pt idx="4">
                  <c:v>CU, CA et CC</c:v>
                </c:pt>
                <c:pt idx="6">
                  <c:v>Syndicats</c:v>
                </c:pt>
                <c:pt idx="8">
                  <c:v>OPH</c:v>
                </c:pt>
                <c:pt idx="10">
                  <c:v>SDIS</c:v>
                </c:pt>
                <c:pt idx="12">
                  <c:v>CDG et CNFPT</c:v>
                </c:pt>
              </c:strCache>
            </c:strRef>
          </c:cat>
          <c:val>
            <c:numRef>
              <c:f>'Temps de travail et collect'!$G$6:$G$19</c:f>
              <c:numCache>
                <c:formatCode>0.0%</c:formatCode>
                <c:ptCount val="14"/>
                <c:pt idx="0">
                  <c:v>0.73280368451353051</c:v>
                </c:pt>
                <c:pt idx="1">
                  <c:v>0.26719631548647094</c:v>
                </c:pt>
                <c:pt idx="2">
                  <c:v>0.9885608064631447</c:v>
                </c:pt>
                <c:pt idx="3">
                  <c:v>1.1439193536855657E-2</c:v>
                </c:pt>
                <c:pt idx="4">
                  <c:v>0.88001735734432629</c:v>
                </c:pt>
                <c:pt idx="5">
                  <c:v>0.11998264265567372</c:v>
                </c:pt>
                <c:pt idx="6">
                  <c:v>0.67176702862783899</c:v>
                </c:pt>
                <c:pt idx="7">
                  <c:v>0.3282329713721629</c:v>
                </c:pt>
                <c:pt idx="8">
                  <c:v>0.96148359486447932</c:v>
                </c:pt>
                <c:pt idx="9">
                  <c:v>3.8516405135520675E-2</c:v>
                </c:pt>
                <c:pt idx="10">
                  <c:v>0.98231827111984249</c:v>
                </c:pt>
                <c:pt idx="11">
                  <c:v>1.7681728880157205E-2</c:v>
                </c:pt>
                <c:pt idx="12">
                  <c:v>0.91812865497076024</c:v>
                </c:pt>
                <c:pt idx="13">
                  <c:v>8.1871345029239984E-2</c:v>
                </c:pt>
              </c:numCache>
            </c:numRef>
          </c:val>
        </c:ser>
        <c:shape val="box"/>
        <c:axId val="94526080"/>
        <c:axId val="94527872"/>
        <c:axId val="0"/>
      </c:bar3DChart>
      <c:catAx>
        <c:axId val="94526080"/>
        <c:scaling>
          <c:orientation val="minMax"/>
        </c:scaling>
        <c:axPos val="l"/>
        <c:majorTickMark val="none"/>
        <c:tickLblPos val="nextTo"/>
        <c:crossAx val="94527872"/>
        <c:crosses val="autoZero"/>
        <c:auto val="1"/>
        <c:lblAlgn val="ctr"/>
        <c:lblOffset val="100"/>
      </c:catAx>
      <c:valAx>
        <c:axId val="94527872"/>
        <c:scaling>
          <c:orientation val="minMax"/>
        </c:scaling>
        <c:axPos val="b"/>
        <c:majorGridlines/>
        <c:numFmt formatCode="0.0%" sourceLinked="1"/>
        <c:majorTickMark val="none"/>
        <c:tickLblPos val="nextTo"/>
        <c:crossAx val="94526080"/>
        <c:crosses val="autoZero"/>
        <c:crossBetween val="between"/>
      </c:valAx>
    </c:plotArea>
    <c:plotVisOnly val="1"/>
  </c:chart>
  <c:externalData r:id="rId2"/>
  <c:userShapes r:id="rId3"/>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Arial Narrow" pitchFamily="34" charset="0"/>
                <a:ea typeface="Calibri"/>
                <a:cs typeface="Calibri"/>
              </a:defRPr>
            </a:pPr>
            <a:r>
              <a:rPr lang="fr-FR" sz="1400" b="1" i="0" u="none" strike="noStrike" baseline="0" dirty="0">
                <a:solidFill>
                  <a:srgbClr val="000000"/>
                </a:solidFill>
                <a:latin typeface="Arial Narrow" pitchFamily="34" charset="0"/>
                <a:cs typeface="Calibri"/>
              </a:rPr>
              <a:t>Répartition des effectifs permanents </a:t>
            </a:r>
          </a:p>
          <a:p>
            <a:pPr>
              <a:defRPr sz="1400" b="0" i="0" u="none" strike="noStrike" baseline="0">
                <a:solidFill>
                  <a:srgbClr val="000000"/>
                </a:solidFill>
                <a:latin typeface="Arial Narrow" pitchFamily="34" charset="0"/>
                <a:ea typeface="Calibri"/>
                <a:cs typeface="Calibri"/>
              </a:defRPr>
            </a:pPr>
            <a:r>
              <a:rPr lang="fr-FR" sz="1400" b="1" i="0" u="none" strike="noStrike" baseline="0" dirty="0">
                <a:solidFill>
                  <a:srgbClr val="000000"/>
                </a:solidFill>
                <a:latin typeface="Arial Narrow" pitchFamily="34" charset="0"/>
                <a:cs typeface="Calibri"/>
              </a:rPr>
              <a:t>par sexe (région PdL)</a:t>
            </a:r>
          </a:p>
        </c:rich>
      </c:tx>
      <c:layout>
        <c:manualLayout>
          <c:xMode val="edge"/>
          <c:yMode val="edge"/>
          <c:x val="0.15572223566416962"/>
          <c:y val="1.0655722937691608E-3"/>
        </c:manualLayout>
      </c:layout>
      <c:spPr>
        <a:noFill/>
        <a:ln w="25400">
          <a:noFill/>
        </a:ln>
      </c:spPr>
    </c:title>
    <c:view3D>
      <c:rotX val="75"/>
      <c:perspective val="30"/>
    </c:view3D>
    <c:plotArea>
      <c:layout>
        <c:manualLayout>
          <c:layoutTarget val="inner"/>
          <c:xMode val="edge"/>
          <c:yMode val="edge"/>
          <c:x val="0"/>
          <c:y val="0.18975816136481324"/>
          <c:w val="1"/>
          <c:h val="0.80960613909003742"/>
        </c:manualLayout>
      </c:layout>
      <c:pie3DChart>
        <c:varyColors val="1"/>
        <c:ser>
          <c:idx val="0"/>
          <c:order val="0"/>
          <c:explosion val="25"/>
          <c:dPt>
            <c:idx val="0"/>
            <c:explosion val="0"/>
            <c:spPr>
              <a:solidFill>
                <a:srgbClr val="AF2011"/>
              </a:solidFill>
            </c:spPr>
          </c:dPt>
          <c:dPt>
            <c:idx val="1"/>
            <c:spPr>
              <a:solidFill>
                <a:srgbClr val="003366"/>
              </a:solidFill>
            </c:spPr>
          </c:dPt>
          <c:dLbls>
            <c:dLbl>
              <c:idx val="0"/>
              <c:layout>
                <c:manualLayout>
                  <c:x val="-0.231241702101385"/>
                  <c:y val="-3.5300790745442262E-2"/>
                </c:manualLayout>
              </c:layout>
              <c:dLblPos val="bestFit"/>
              <c:showVal val="1"/>
            </c:dLbl>
            <c:dLbl>
              <c:idx val="1"/>
              <c:layout>
                <c:manualLayout>
                  <c:x val="0.18587866878945095"/>
                  <c:y val="5.8787004562145993E-2"/>
                </c:manualLayout>
              </c:layout>
              <c:dLblPos val="bestFit"/>
              <c:showVal val="1"/>
            </c:dLbl>
            <c:txPr>
              <a:bodyPr/>
              <a:lstStyle/>
              <a:p>
                <a:pPr>
                  <a:defRPr sz="1200" b="1">
                    <a:solidFill>
                      <a:schemeClr val="bg1"/>
                    </a:solidFill>
                    <a:latin typeface="Arial Narrow" pitchFamily="34" charset="0"/>
                  </a:defRPr>
                </a:pPr>
                <a:endParaRPr lang="fr-FR"/>
              </a:p>
            </c:txPr>
            <c:showVal val="1"/>
            <c:showLeaderLines val="1"/>
          </c:dLbls>
          <c:cat>
            <c:strRef>
              <c:f>'Analyse préparation'!$B$27:$C$27</c:f>
              <c:strCache>
                <c:ptCount val="2"/>
                <c:pt idx="0">
                  <c:v>Femmes</c:v>
                </c:pt>
                <c:pt idx="1">
                  <c:v>Hommes</c:v>
                </c:pt>
              </c:strCache>
            </c:strRef>
          </c:cat>
          <c:val>
            <c:numRef>
              <c:f>'Analyse préparation'!$B$32:$C$32</c:f>
              <c:numCache>
                <c:formatCode>#,##0</c:formatCode>
                <c:ptCount val="2"/>
                <c:pt idx="0">
                  <c:v>43910</c:v>
                </c:pt>
                <c:pt idx="1">
                  <c:v>28836</c:v>
                </c:pt>
              </c:numCache>
            </c:numRef>
          </c:val>
        </c:ser>
      </c:pie3DChart>
    </c:plotArea>
    <c:legend>
      <c:legendPos val="b"/>
      <c:layout>
        <c:manualLayout>
          <c:xMode val="edge"/>
          <c:yMode val="edge"/>
          <c:x val="0"/>
          <c:y val="0.8949140786159"/>
          <c:w val="0.52551864004980453"/>
          <c:h val="7.8821060097903975E-2"/>
        </c:manualLayout>
      </c:layout>
      <c:spPr>
        <a:noFill/>
        <a:ln>
          <a:noFill/>
        </a:ln>
      </c:spPr>
      <c:txPr>
        <a:bodyPr/>
        <a:lstStyle/>
        <a:p>
          <a:pPr>
            <a:defRPr sz="1400" b="1" i="0" u="none" strike="noStrike" baseline="0">
              <a:solidFill>
                <a:srgbClr val="000000"/>
              </a:solidFill>
              <a:latin typeface="Arial Narrow" pitchFamily="34" charset="0"/>
              <a:ea typeface="Calibri"/>
              <a:cs typeface="Calibri"/>
            </a:defRPr>
          </a:pPr>
          <a:endParaRPr lang="fr-FR"/>
        </a:p>
      </c:txPr>
    </c:legend>
    <c:plotVisOnly val="1"/>
    <c:dispBlanksAs val="zero"/>
  </c:chart>
  <c:spPr>
    <a:noFill/>
    <a:ln>
      <a:noFill/>
    </a:ln>
  </c:spPr>
  <c:txPr>
    <a:bodyPr/>
    <a:lstStyle/>
    <a:p>
      <a:pPr>
        <a:defRPr sz="1000" b="0" i="0" u="none" strike="noStrike" baseline="0">
          <a:solidFill>
            <a:srgbClr val="000000"/>
          </a:solidFill>
          <a:latin typeface="Calibri"/>
          <a:ea typeface="Calibri"/>
          <a:cs typeface="Calibri"/>
        </a:defRPr>
      </a:pPr>
      <a:endParaRPr lang="fr-FR"/>
    </a:p>
  </c:txPr>
  <c:externalData r:id="rId2"/>
  <c:userShapes r:id="rId3"/>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u="none">
                <a:latin typeface="Arial Narrow" pitchFamily="34" charset="0"/>
              </a:defRPr>
            </a:pPr>
            <a:r>
              <a:rPr lang="fr-FR" sz="1400" u="none" dirty="0">
                <a:latin typeface="Arial Narrow" pitchFamily="34" charset="0"/>
              </a:rPr>
              <a:t>Répartition homme / </a:t>
            </a:r>
            <a:r>
              <a:rPr lang="fr-FR" sz="1400" u="none" dirty="0" smtClean="0">
                <a:latin typeface="Arial Narrow" pitchFamily="34" charset="0"/>
              </a:rPr>
              <a:t>femme</a:t>
            </a:r>
          </a:p>
          <a:p>
            <a:pPr>
              <a:defRPr sz="1400" u="none">
                <a:latin typeface="Arial Narrow" pitchFamily="34" charset="0"/>
              </a:defRPr>
            </a:pPr>
            <a:r>
              <a:rPr lang="fr-FR" sz="1400" u="none" dirty="0" smtClean="0">
                <a:latin typeface="Arial Narrow" pitchFamily="34" charset="0"/>
              </a:rPr>
              <a:t> </a:t>
            </a:r>
            <a:r>
              <a:rPr lang="fr-FR" sz="1400" u="none" dirty="0">
                <a:latin typeface="Arial Narrow" pitchFamily="34" charset="0"/>
              </a:rPr>
              <a:t>(</a:t>
            </a:r>
            <a:r>
              <a:rPr lang="fr-FR" sz="1400" u="none" dirty="0" smtClean="0">
                <a:latin typeface="Arial Narrow" pitchFamily="34" charset="0"/>
              </a:rPr>
              <a:t>emplois permanents) </a:t>
            </a:r>
            <a:endParaRPr lang="fr-FR" sz="1400" u="none" dirty="0">
              <a:latin typeface="Arial Narrow" pitchFamily="34" charset="0"/>
            </a:endParaRPr>
          </a:p>
        </c:rich>
      </c:tx>
      <c:layout/>
      <c:spPr>
        <a:noFill/>
        <a:ln w="25400">
          <a:noFill/>
        </a:ln>
      </c:spPr>
    </c:title>
    <c:view3D>
      <c:depthPercent val="100"/>
      <c:rAngAx val="1"/>
    </c:view3D>
    <c:plotArea>
      <c:layout>
        <c:manualLayout>
          <c:layoutTarget val="inner"/>
          <c:xMode val="edge"/>
          <c:yMode val="edge"/>
          <c:x val="6.9846678023850084E-2"/>
          <c:y val="0.20466321243523344"/>
          <c:w val="0.90459965928450692"/>
          <c:h val="0.75647668393782386"/>
        </c:manualLayout>
      </c:layout>
      <c:bar3DChart>
        <c:barDir val="bar"/>
        <c:grouping val="percentStacked"/>
        <c:ser>
          <c:idx val="0"/>
          <c:order val="0"/>
          <c:tx>
            <c:strRef>
              <c:f>'Analyse préparation'!$A$54</c:f>
              <c:strCache>
                <c:ptCount val="1"/>
                <c:pt idx="0">
                  <c:v>Femmes</c:v>
                </c:pt>
              </c:strCache>
            </c:strRef>
          </c:tx>
          <c:spPr>
            <a:solidFill>
              <a:srgbClr val="C00000"/>
            </a:solidFill>
          </c:spPr>
          <c:dLbls>
            <c:dLbl>
              <c:idx val="0"/>
              <c:spPr>
                <a:noFill/>
                <a:ln w="25400">
                  <a:noFill/>
                </a:ln>
              </c:spPr>
              <c:txPr>
                <a:bodyPr/>
                <a:lstStyle/>
                <a:p>
                  <a:pPr>
                    <a:defRPr sz="1200" b="1">
                      <a:solidFill>
                        <a:schemeClr val="bg1"/>
                      </a:solidFill>
                      <a:latin typeface="Arial Narrow" pitchFamily="34" charset="0"/>
                    </a:defRPr>
                  </a:pPr>
                  <a:endParaRPr lang="fr-FR"/>
                </a:p>
              </c:txPr>
            </c:dLbl>
            <c:dLbl>
              <c:idx val="4"/>
              <c:spPr>
                <a:noFill/>
                <a:ln w="25400">
                  <a:noFill/>
                </a:ln>
              </c:spPr>
              <c:txPr>
                <a:bodyPr/>
                <a:lstStyle/>
                <a:p>
                  <a:pPr>
                    <a:defRPr sz="1200" b="1">
                      <a:solidFill>
                        <a:schemeClr val="bg1"/>
                      </a:solidFill>
                      <a:latin typeface="Arial Narrow" pitchFamily="34" charset="0"/>
                    </a:defRPr>
                  </a:pPr>
                  <a:endParaRPr lang="fr-FR"/>
                </a:p>
              </c:txPr>
            </c:dLbl>
            <c:spPr>
              <a:noFill/>
              <a:ln w="25400">
                <a:noFill/>
              </a:ln>
            </c:spPr>
            <c:txPr>
              <a:bodyPr/>
              <a:lstStyle/>
              <a:p>
                <a:pPr>
                  <a:defRPr sz="1200">
                    <a:solidFill>
                      <a:schemeClr val="bg1"/>
                    </a:solidFill>
                    <a:latin typeface="Arial Narrow" pitchFamily="34" charset="0"/>
                  </a:defRPr>
                </a:pPr>
                <a:endParaRPr lang="fr-FR"/>
              </a:p>
            </c:txPr>
            <c:showVal val="1"/>
          </c:dLbls>
          <c:cat>
            <c:strRef>
              <c:f>'Analyse préparation'!$B$53:$G$53</c:f>
              <c:strCache>
                <c:ptCount val="6"/>
                <c:pt idx="0">
                  <c:v>44</c:v>
                </c:pt>
                <c:pt idx="1">
                  <c:v>49</c:v>
                </c:pt>
                <c:pt idx="2">
                  <c:v>53</c:v>
                </c:pt>
                <c:pt idx="3">
                  <c:v>72</c:v>
                </c:pt>
                <c:pt idx="4">
                  <c:v>85</c:v>
                </c:pt>
                <c:pt idx="5">
                  <c:v>PdL</c:v>
                </c:pt>
              </c:strCache>
            </c:strRef>
          </c:cat>
          <c:val>
            <c:numRef>
              <c:f>'Analyse préparation'!$B$54:$G$54</c:f>
              <c:numCache>
                <c:formatCode>0.0%</c:formatCode>
                <c:ptCount val="6"/>
                <c:pt idx="0">
                  <c:v>0.58389588472023857</c:v>
                </c:pt>
                <c:pt idx="1">
                  <c:v>0.61514919663353174</c:v>
                </c:pt>
                <c:pt idx="2">
                  <c:v>0.61597321855572573</c:v>
                </c:pt>
                <c:pt idx="3">
                  <c:v>0.59213511469624358</c:v>
                </c:pt>
                <c:pt idx="4">
                  <c:v>0.64595884516079471</c:v>
                </c:pt>
                <c:pt idx="5">
                  <c:v>0.60360707117918655</c:v>
                </c:pt>
              </c:numCache>
            </c:numRef>
          </c:val>
        </c:ser>
        <c:ser>
          <c:idx val="1"/>
          <c:order val="1"/>
          <c:tx>
            <c:strRef>
              <c:f>'Analyse préparation'!$A$55</c:f>
              <c:strCache>
                <c:ptCount val="1"/>
                <c:pt idx="0">
                  <c:v>Hommes </c:v>
                </c:pt>
              </c:strCache>
            </c:strRef>
          </c:tx>
          <c:spPr>
            <a:solidFill>
              <a:srgbClr val="003366"/>
            </a:solidFill>
          </c:spPr>
          <c:dLbls>
            <c:dLbl>
              <c:idx val="0"/>
              <c:spPr>
                <a:noFill/>
                <a:ln w="25400">
                  <a:noFill/>
                </a:ln>
              </c:spPr>
              <c:txPr>
                <a:bodyPr/>
                <a:lstStyle/>
                <a:p>
                  <a:pPr>
                    <a:defRPr sz="1200" b="1">
                      <a:solidFill>
                        <a:schemeClr val="bg1"/>
                      </a:solidFill>
                      <a:latin typeface="Arial Narrow" pitchFamily="34" charset="0"/>
                    </a:defRPr>
                  </a:pPr>
                  <a:endParaRPr lang="fr-FR"/>
                </a:p>
              </c:txPr>
            </c:dLbl>
            <c:dLbl>
              <c:idx val="4"/>
              <c:spPr>
                <a:noFill/>
                <a:ln w="25400">
                  <a:noFill/>
                </a:ln>
              </c:spPr>
              <c:txPr>
                <a:bodyPr/>
                <a:lstStyle/>
                <a:p>
                  <a:pPr>
                    <a:defRPr sz="1200" b="1">
                      <a:solidFill>
                        <a:schemeClr val="bg1"/>
                      </a:solidFill>
                      <a:latin typeface="Arial Narrow" pitchFamily="34" charset="0"/>
                    </a:defRPr>
                  </a:pPr>
                  <a:endParaRPr lang="fr-FR"/>
                </a:p>
              </c:txPr>
            </c:dLbl>
            <c:spPr>
              <a:noFill/>
              <a:ln w="25400">
                <a:noFill/>
              </a:ln>
            </c:spPr>
            <c:txPr>
              <a:bodyPr/>
              <a:lstStyle/>
              <a:p>
                <a:pPr>
                  <a:defRPr sz="1200">
                    <a:solidFill>
                      <a:schemeClr val="bg1"/>
                    </a:solidFill>
                    <a:latin typeface="Arial Narrow" pitchFamily="34" charset="0"/>
                  </a:defRPr>
                </a:pPr>
                <a:endParaRPr lang="fr-FR"/>
              </a:p>
            </c:txPr>
            <c:showVal val="1"/>
          </c:dLbls>
          <c:cat>
            <c:strRef>
              <c:f>'Analyse préparation'!$B$53:$G$53</c:f>
              <c:strCache>
                <c:ptCount val="6"/>
                <c:pt idx="0">
                  <c:v>44</c:v>
                </c:pt>
                <c:pt idx="1">
                  <c:v>49</c:v>
                </c:pt>
                <c:pt idx="2">
                  <c:v>53</c:v>
                </c:pt>
                <c:pt idx="3">
                  <c:v>72</c:v>
                </c:pt>
                <c:pt idx="4">
                  <c:v>85</c:v>
                </c:pt>
                <c:pt idx="5">
                  <c:v>PdL</c:v>
                </c:pt>
              </c:strCache>
            </c:strRef>
          </c:cat>
          <c:val>
            <c:numRef>
              <c:f>'Analyse préparation'!$B$55:$G$55</c:f>
              <c:numCache>
                <c:formatCode>0.0%</c:formatCode>
                <c:ptCount val="6"/>
                <c:pt idx="0">
                  <c:v>0.41610411527976754</c:v>
                </c:pt>
                <c:pt idx="1">
                  <c:v>0.38485080336649619</c:v>
                </c:pt>
                <c:pt idx="2">
                  <c:v>0.38402678144429425</c:v>
                </c:pt>
                <c:pt idx="3">
                  <c:v>0.40786488530376419</c:v>
                </c:pt>
                <c:pt idx="4">
                  <c:v>0.35404115483921444</c:v>
                </c:pt>
                <c:pt idx="5">
                  <c:v>0.39639292882083504</c:v>
                </c:pt>
              </c:numCache>
            </c:numRef>
          </c:val>
        </c:ser>
        <c:dLbls>
          <c:showVal val="1"/>
        </c:dLbls>
        <c:gapWidth val="95"/>
        <c:gapDepth val="95"/>
        <c:shape val="cylinder"/>
        <c:axId val="94670848"/>
        <c:axId val="94672384"/>
        <c:axId val="0"/>
      </c:bar3DChart>
      <c:catAx>
        <c:axId val="94670848"/>
        <c:scaling>
          <c:orientation val="minMax"/>
        </c:scaling>
        <c:axPos val="l"/>
        <c:numFmt formatCode="General" sourceLinked="1"/>
        <c:majorTickMark val="none"/>
        <c:tickLblPos val="nextTo"/>
        <c:txPr>
          <a:bodyPr/>
          <a:lstStyle/>
          <a:p>
            <a:pPr>
              <a:defRPr sz="900" b="1">
                <a:latin typeface="Arial Narrow" pitchFamily="34" charset="0"/>
              </a:defRPr>
            </a:pPr>
            <a:endParaRPr lang="fr-FR"/>
          </a:p>
        </c:txPr>
        <c:crossAx val="94672384"/>
        <c:crosses val="autoZero"/>
        <c:auto val="1"/>
        <c:lblAlgn val="ctr"/>
        <c:lblOffset val="100"/>
      </c:catAx>
      <c:valAx>
        <c:axId val="94672384"/>
        <c:scaling>
          <c:orientation val="minMax"/>
        </c:scaling>
        <c:delete val="1"/>
        <c:axPos val="b"/>
        <c:numFmt formatCode="0%" sourceLinked="1"/>
        <c:tickLblPos val="none"/>
        <c:crossAx val="94670848"/>
        <c:crosses val="autoZero"/>
        <c:crossBetween val="between"/>
      </c:valAx>
      <c:spPr>
        <a:noFill/>
        <a:ln w="25400">
          <a:noFill/>
        </a:ln>
      </c:spPr>
    </c:plotArea>
    <c:plotVisOnly val="1"/>
    <c:dispBlanksAs val="gap"/>
  </c:chart>
  <c:spPr>
    <a:noFill/>
    <a:ln>
      <a:noFill/>
    </a:ln>
  </c:spPr>
  <c:externalData r:id="rId2"/>
  <c:userShapes r:id="rId3"/>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fr-FR" sz="1400" b="1" i="0" u="none" baseline="0" dirty="0"/>
              <a:t>Répartition hommes / femmes par </a:t>
            </a:r>
            <a:r>
              <a:rPr lang="fr-FR" sz="1400" b="1" i="0" u="none" baseline="0" dirty="0" smtClean="0"/>
              <a:t>type </a:t>
            </a:r>
            <a:r>
              <a:rPr lang="fr-FR" sz="1400" b="1" i="0" u="none" baseline="0" dirty="0"/>
              <a:t>de collectivités (en %)</a:t>
            </a:r>
            <a:endParaRPr lang="fr-FR" sz="1400" u="none" dirty="0"/>
          </a:p>
        </c:rich>
      </c:tx>
      <c:layout/>
      <c:spPr>
        <a:noFill/>
        <a:ln w="25400">
          <a:noFill/>
        </a:ln>
      </c:spPr>
    </c:title>
    <c:plotArea>
      <c:layout>
        <c:manualLayout>
          <c:layoutTarget val="inner"/>
          <c:xMode val="edge"/>
          <c:yMode val="edge"/>
          <c:x val="0.47005444646098005"/>
          <c:y val="0.32937733183612888"/>
          <c:w val="0.50090744101633256"/>
          <c:h val="0.62314630347376065"/>
        </c:manualLayout>
      </c:layout>
      <c:barChart>
        <c:barDir val="bar"/>
        <c:grouping val="percentStacked"/>
        <c:ser>
          <c:idx val="0"/>
          <c:order val="0"/>
          <c:tx>
            <c:strRef>
              <c:f>'Analyse préparation'!$E$104</c:f>
              <c:strCache>
                <c:ptCount val="1"/>
                <c:pt idx="0">
                  <c:v>Hommes</c:v>
                </c:pt>
              </c:strCache>
            </c:strRef>
          </c:tx>
          <c:spPr>
            <a:solidFill>
              <a:srgbClr val="003366"/>
            </a:solidFill>
          </c:spPr>
          <c:dLbls>
            <c:spPr>
              <a:noFill/>
              <a:ln w="25400">
                <a:noFill/>
              </a:ln>
            </c:spPr>
            <c:txPr>
              <a:bodyPr/>
              <a:lstStyle/>
              <a:p>
                <a:pPr>
                  <a:defRPr b="1">
                    <a:solidFill>
                      <a:schemeClr val="bg1"/>
                    </a:solidFill>
                  </a:defRPr>
                </a:pPr>
                <a:endParaRPr lang="fr-FR"/>
              </a:p>
            </c:txPr>
            <c:showVal val="1"/>
          </c:dLbls>
          <c:cat>
            <c:strRef>
              <c:f>'Analyse préparation'!$A$105:$A$112</c:f>
              <c:strCache>
                <c:ptCount val="8"/>
                <c:pt idx="0">
                  <c:v>Région - départements</c:v>
                </c:pt>
                <c:pt idx="1">
                  <c:v>Communes et établissements communaux</c:v>
                </c:pt>
                <c:pt idx="2">
                  <c:v>SDIS</c:v>
                </c:pt>
                <c:pt idx="3">
                  <c:v>OPH</c:v>
                </c:pt>
                <c:pt idx="4">
                  <c:v>CU - CA &amp; CC</c:v>
                </c:pt>
                <c:pt idx="5">
                  <c:v>Autres intercommunalités (syndicats)</c:v>
                </c:pt>
                <c:pt idx="6">
                  <c:v>CdG</c:v>
                </c:pt>
                <c:pt idx="7">
                  <c:v>TOTAL</c:v>
                </c:pt>
              </c:strCache>
            </c:strRef>
          </c:cat>
          <c:val>
            <c:numRef>
              <c:f>'Analyse préparation'!$E$105:$E$112</c:f>
              <c:numCache>
                <c:formatCode>0.0%</c:formatCode>
                <c:ptCount val="8"/>
                <c:pt idx="0">
                  <c:v>0.37217105732847888</c:v>
                </c:pt>
                <c:pt idx="1">
                  <c:v>0.35023889100737982</c:v>
                </c:pt>
                <c:pt idx="2">
                  <c:v>0.77210216110019669</c:v>
                </c:pt>
                <c:pt idx="3">
                  <c:v>0.52496433666191167</c:v>
                </c:pt>
                <c:pt idx="4">
                  <c:v>0.58027771750922108</c:v>
                </c:pt>
                <c:pt idx="5">
                  <c:v>0.33956692913386993</c:v>
                </c:pt>
                <c:pt idx="6">
                  <c:v>0.17543859649123208</c:v>
                </c:pt>
                <c:pt idx="7">
                  <c:v>0.39639292882083565</c:v>
                </c:pt>
              </c:numCache>
            </c:numRef>
          </c:val>
        </c:ser>
        <c:ser>
          <c:idx val="1"/>
          <c:order val="1"/>
          <c:tx>
            <c:strRef>
              <c:f>'Analyse préparation'!$F$104</c:f>
              <c:strCache>
                <c:ptCount val="1"/>
                <c:pt idx="0">
                  <c:v>Femmes</c:v>
                </c:pt>
              </c:strCache>
            </c:strRef>
          </c:tx>
          <c:spPr>
            <a:solidFill>
              <a:srgbClr val="C00000"/>
            </a:solidFill>
          </c:spPr>
          <c:dLbls>
            <c:dLbl>
              <c:idx val="2"/>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b="1"/>
                  </a:pPr>
                  <a:endParaRPr lang="fr-FR"/>
                </a:p>
              </c:txPr>
            </c:dLbl>
            <c:dLbl>
              <c:idx val="3"/>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b="1"/>
                  </a:pPr>
                  <a:endParaRPr lang="fr-FR"/>
                </a:p>
              </c:txPr>
            </c:dLbl>
            <c:dLbl>
              <c:idx val="4"/>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b="1"/>
                  </a:pPr>
                  <a:endParaRPr lang="fr-FR"/>
                </a:p>
              </c:txPr>
            </c:dLbl>
            <c:dLbl>
              <c:idx val="6"/>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b="1"/>
                  </a:pPr>
                  <a:endParaRPr lang="fr-FR"/>
                </a:p>
              </c:txPr>
            </c:dLbl>
            <c:spPr>
              <a:noFill/>
              <a:ln w="25400">
                <a:noFill/>
              </a:ln>
            </c:spPr>
            <c:txPr>
              <a:bodyPr/>
              <a:lstStyle/>
              <a:p>
                <a:pPr>
                  <a:defRPr b="1"/>
                </a:pPr>
                <a:endParaRPr lang="fr-FR"/>
              </a:p>
            </c:txPr>
            <c:showVal val="1"/>
          </c:dLbls>
          <c:cat>
            <c:strRef>
              <c:f>'Analyse préparation'!$A$105:$A$112</c:f>
              <c:strCache>
                <c:ptCount val="8"/>
                <c:pt idx="0">
                  <c:v>Région - départements</c:v>
                </c:pt>
                <c:pt idx="1">
                  <c:v>Communes et établissements communaux</c:v>
                </c:pt>
                <c:pt idx="2">
                  <c:v>SDIS</c:v>
                </c:pt>
                <c:pt idx="3">
                  <c:v>OPH</c:v>
                </c:pt>
                <c:pt idx="4">
                  <c:v>CU - CA &amp; CC</c:v>
                </c:pt>
                <c:pt idx="5">
                  <c:v>Autres intercommunalités (syndicats)</c:v>
                </c:pt>
                <c:pt idx="6">
                  <c:v>CdG</c:v>
                </c:pt>
                <c:pt idx="7">
                  <c:v>TOTAL</c:v>
                </c:pt>
              </c:strCache>
            </c:strRef>
          </c:cat>
          <c:val>
            <c:numRef>
              <c:f>'Analyse préparation'!$F$105:$F$112</c:f>
              <c:numCache>
                <c:formatCode>0.0%</c:formatCode>
                <c:ptCount val="8"/>
                <c:pt idx="0">
                  <c:v>0.62782894267153788</c:v>
                </c:pt>
                <c:pt idx="1">
                  <c:v>0.64976110899262018</c:v>
                </c:pt>
                <c:pt idx="2">
                  <c:v>0.22789783889980444</c:v>
                </c:pt>
                <c:pt idx="3">
                  <c:v>0.47503566333809188</c:v>
                </c:pt>
                <c:pt idx="4">
                  <c:v>0.41972228249077892</c:v>
                </c:pt>
                <c:pt idx="5">
                  <c:v>0.66043307086614178</c:v>
                </c:pt>
                <c:pt idx="6">
                  <c:v>0.82456140350878193</c:v>
                </c:pt>
                <c:pt idx="7">
                  <c:v>0.60360707117918788</c:v>
                </c:pt>
              </c:numCache>
            </c:numRef>
          </c:val>
        </c:ser>
        <c:dLbls>
          <c:showVal val="1"/>
        </c:dLbls>
        <c:gapWidth val="95"/>
        <c:overlap val="100"/>
        <c:axId val="91747456"/>
        <c:axId val="91748992"/>
      </c:barChart>
      <c:catAx>
        <c:axId val="91747456"/>
        <c:scaling>
          <c:orientation val="minMax"/>
        </c:scaling>
        <c:axPos val="l"/>
        <c:numFmt formatCode="General" sourceLinked="1"/>
        <c:majorTickMark val="none"/>
        <c:tickLblPos val="nextTo"/>
        <c:txPr>
          <a:bodyPr/>
          <a:lstStyle/>
          <a:p>
            <a:pPr>
              <a:defRPr sz="1100" b="1">
                <a:latin typeface="Arial Narrow" pitchFamily="34" charset="0"/>
              </a:defRPr>
            </a:pPr>
            <a:endParaRPr lang="fr-FR"/>
          </a:p>
        </c:txPr>
        <c:crossAx val="91748992"/>
        <c:crosses val="autoZero"/>
        <c:auto val="1"/>
        <c:lblAlgn val="ctr"/>
        <c:lblOffset val="100"/>
      </c:catAx>
      <c:valAx>
        <c:axId val="91748992"/>
        <c:scaling>
          <c:orientation val="minMax"/>
        </c:scaling>
        <c:delete val="1"/>
        <c:axPos val="b"/>
        <c:numFmt formatCode="0%" sourceLinked="1"/>
        <c:tickLblPos val="none"/>
        <c:crossAx val="91747456"/>
        <c:crosses val="autoZero"/>
        <c:crossBetween val="between"/>
      </c:valAx>
    </c:plotArea>
    <c:legend>
      <c:legendPos val="r"/>
      <c:layout>
        <c:manualLayout>
          <c:xMode val="edge"/>
          <c:yMode val="edge"/>
          <c:x val="3.2476718988724514E-2"/>
          <c:y val="0.17963900340899491"/>
          <c:w val="0.26860254083485108"/>
          <c:h val="7.1216617210682523E-2"/>
        </c:manualLayout>
      </c:layout>
      <c:spPr>
        <a:noFill/>
      </c:spPr>
      <c:txPr>
        <a:bodyPr/>
        <a:lstStyle/>
        <a:p>
          <a:pPr>
            <a:defRPr sz="1200" b="1">
              <a:latin typeface="Arial Narrow" pitchFamily="34" charset="0"/>
            </a:defRPr>
          </a:pPr>
          <a:endParaRPr lang="fr-FR"/>
        </a:p>
      </c:txPr>
    </c:legend>
    <c:plotVisOnly val="1"/>
    <c:dispBlanksAs val="gap"/>
  </c:chart>
  <c:externalData r:id="rId2"/>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view3D>
      <c:rAngAx val="1"/>
    </c:view3D>
    <c:plotArea>
      <c:layout/>
      <c:bar3DChart>
        <c:barDir val="bar"/>
        <c:grouping val="clustered"/>
        <c:ser>
          <c:idx val="0"/>
          <c:order val="0"/>
          <c:tx>
            <c:strRef>
              <c:f>'H et F par strate de communes '!$F$3</c:f>
              <c:strCache>
                <c:ptCount val="1"/>
                <c:pt idx="0">
                  <c:v>Hommes</c:v>
                </c:pt>
              </c:strCache>
            </c:strRef>
          </c:tx>
          <c:cat>
            <c:strRef>
              <c:f>'H et F par strate de communes '!$B$4:$B$8</c:f>
              <c:strCache>
                <c:ptCount val="5"/>
                <c:pt idx="0">
                  <c:v>500 hab &lt;</c:v>
                </c:pt>
                <c:pt idx="1">
                  <c:v>De 500 à 999 hab</c:v>
                </c:pt>
                <c:pt idx="2">
                  <c:v>De 1 000 à 4 999 hab</c:v>
                </c:pt>
                <c:pt idx="3">
                  <c:v>De 5 000 à 19 999 hab</c:v>
                </c:pt>
                <c:pt idx="4">
                  <c:v>&gt; 20 000 hab</c:v>
                </c:pt>
              </c:strCache>
            </c:strRef>
          </c:cat>
          <c:val>
            <c:numRef>
              <c:f>'H et F par strate de communes '!$F$4:$F$8</c:f>
              <c:numCache>
                <c:formatCode>0%</c:formatCode>
                <c:ptCount val="5"/>
                <c:pt idx="0">
                  <c:v>0.28697183098591617</c:v>
                </c:pt>
                <c:pt idx="1">
                  <c:v>0.2946502057613169</c:v>
                </c:pt>
                <c:pt idx="2">
                  <c:v>0.34815426347446743</c:v>
                </c:pt>
                <c:pt idx="3">
                  <c:v>0.40384615384615385</c:v>
                </c:pt>
                <c:pt idx="4">
                  <c:v>0.39407578614439603</c:v>
                </c:pt>
              </c:numCache>
            </c:numRef>
          </c:val>
        </c:ser>
        <c:ser>
          <c:idx val="1"/>
          <c:order val="1"/>
          <c:tx>
            <c:strRef>
              <c:f>'H et F par strate de communes '!$G$3</c:f>
              <c:strCache>
                <c:ptCount val="1"/>
                <c:pt idx="0">
                  <c:v>Femmes</c:v>
                </c:pt>
              </c:strCache>
            </c:strRef>
          </c:tx>
          <c:cat>
            <c:strRef>
              <c:f>'H et F par strate de communes '!$B$4:$B$8</c:f>
              <c:strCache>
                <c:ptCount val="5"/>
                <c:pt idx="0">
                  <c:v>500 hab &lt;</c:v>
                </c:pt>
                <c:pt idx="1">
                  <c:v>De 500 à 999 hab</c:v>
                </c:pt>
                <c:pt idx="2">
                  <c:v>De 1 000 à 4 999 hab</c:v>
                </c:pt>
                <c:pt idx="3">
                  <c:v>De 5 000 à 19 999 hab</c:v>
                </c:pt>
                <c:pt idx="4">
                  <c:v>&gt; 20 000 hab</c:v>
                </c:pt>
              </c:strCache>
            </c:strRef>
          </c:cat>
          <c:val>
            <c:numRef>
              <c:f>'H et F par strate de communes '!$G$4:$G$8</c:f>
              <c:numCache>
                <c:formatCode>0%</c:formatCode>
                <c:ptCount val="5"/>
                <c:pt idx="0">
                  <c:v>0.71302816901408461</c:v>
                </c:pt>
                <c:pt idx="1">
                  <c:v>0.70534979423868494</c:v>
                </c:pt>
                <c:pt idx="2">
                  <c:v>0.65184573652553768</c:v>
                </c:pt>
                <c:pt idx="3">
                  <c:v>0.59615384615384615</c:v>
                </c:pt>
                <c:pt idx="4">
                  <c:v>0.60592421385560635</c:v>
                </c:pt>
              </c:numCache>
            </c:numRef>
          </c:val>
        </c:ser>
        <c:shape val="cylinder"/>
        <c:axId val="94730496"/>
        <c:axId val="94453760"/>
        <c:axId val="0"/>
      </c:bar3DChart>
      <c:catAx>
        <c:axId val="94730496"/>
        <c:scaling>
          <c:orientation val="minMax"/>
        </c:scaling>
        <c:axPos val="l"/>
        <c:tickLblPos val="nextTo"/>
        <c:crossAx val="94453760"/>
        <c:crosses val="autoZero"/>
        <c:auto val="1"/>
        <c:lblAlgn val="ctr"/>
        <c:lblOffset val="100"/>
      </c:catAx>
      <c:valAx>
        <c:axId val="94453760"/>
        <c:scaling>
          <c:orientation val="minMax"/>
        </c:scaling>
        <c:axPos val="b"/>
        <c:majorGridlines/>
        <c:numFmt formatCode="0%" sourceLinked="1"/>
        <c:tickLblPos val="nextTo"/>
        <c:crossAx val="94730496"/>
        <c:crosses val="autoZero"/>
        <c:crossBetween val="between"/>
      </c:valAx>
    </c:plotArea>
    <c:legend>
      <c:legendPos val="r"/>
      <c:layout/>
    </c:legend>
    <c:plotVisOnly val="1"/>
  </c:chart>
  <c:externalData r:id="rId2"/>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u="none">
                <a:latin typeface="Arial Narrow" pitchFamily="34" charset="0"/>
              </a:defRPr>
            </a:pPr>
            <a:r>
              <a:rPr lang="fr-FR" sz="1800" u="none" dirty="0" smtClean="0">
                <a:latin typeface="Arial Narrow" pitchFamily="34" charset="0"/>
              </a:rPr>
              <a:t>Répartition des emplois permanents par  sexe et par filière</a:t>
            </a:r>
            <a:r>
              <a:rPr lang="fr-FR" sz="1800" u="none" baseline="0" dirty="0" smtClean="0">
                <a:latin typeface="Arial Narrow" pitchFamily="34" charset="0"/>
              </a:rPr>
              <a:t> </a:t>
            </a:r>
          </a:p>
          <a:p>
            <a:pPr>
              <a:defRPr sz="1400" u="none">
                <a:latin typeface="Arial Narrow" pitchFamily="34" charset="0"/>
              </a:defRPr>
            </a:pPr>
            <a:r>
              <a:rPr lang="fr-FR" sz="1100" u="none" dirty="0" smtClean="0">
                <a:latin typeface="Arial Narrow" pitchFamily="34" charset="0"/>
              </a:rPr>
              <a:t>(en % du total)</a:t>
            </a:r>
            <a:endParaRPr lang="fr-FR" sz="1100" u="none" dirty="0">
              <a:latin typeface="Arial Narrow" pitchFamily="34" charset="0"/>
            </a:endParaRPr>
          </a:p>
        </c:rich>
      </c:tx>
      <c:layout/>
      <c:spPr>
        <a:noFill/>
        <a:ln w="25400">
          <a:noFill/>
        </a:ln>
      </c:spPr>
    </c:title>
    <c:view3D>
      <c:depthPercent val="100"/>
      <c:rAngAx val="1"/>
    </c:view3D>
    <c:plotArea>
      <c:layout>
        <c:manualLayout>
          <c:layoutTarget val="inner"/>
          <c:xMode val="edge"/>
          <c:yMode val="edge"/>
          <c:x val="5.5657682771906684E-2"/>
          <c:y val="0.13640603841717663"/>
          <c:w val="0.94434231722810547"/>
          <c:h val="0.59970359596768941"/>
        </c:manualLayout>
      </c:layout>
      <c:bar3DChart>
        <c:barDir val="col"/>
        <c:grouping val="stacked"/>
        <c:ser>
          <c:idx val="0"/>
          <c:order val="0"/>
          <c:tx>
            <c:strRef>
              <c:f>'Analyse préparation'!$K$132</c:f>
              <c:strCache>
                <c:ptCount val="1"/>
                <c:pt idx="0">
                  <c:v>Femmes</c:v>
                </c:pt>
              </c:strCache>
            </c:strRef>
          </c:tx>
          <c:spPr>
            <a:solidFill>
              <a:srgbClr val="C00000"/>
            </a:solidFill>
          </c:spPr>
          <c:dLbls>
            <c:dLbl>
              <c:idx val="0"/>
              <c:layout>
                <c:manualLayout>
                  <c:x val="5.7250222239051823E-3"/>
                  <c:y val="-3.1830244045238051E-3"/>
                </c:manualLayout>
              </c:layout>
              <c:showVal val="1"/>
            </c:dLbl>
            <c:dLbl>
              <c:idx val="1"/>
              <c:layout>
                <c:manualLayout>
                  <c:x val="5.7250222239051823E-3"/>
                  <c:y val="-6.3660488090476093E-3"/>
                </c:manualLayout>
              </c:layout>
              <c:showVal val="1"/>
            </c:dLbl>
            <c:dLbl>
              <c:idx val="2"/>
              <c:layout>
                <c:manualLayout>
                  <c:x val="5.7250222239051823E-3"/>
                  <c:y val="-3.1830244045238051E-3"/>
                </c:manualLayout>
              </c:layout>
              <c:showVal val="1"/>
            </c:dLbl>
            <c:dLbl>
              <c:idx val="3"/>
              <c:layout>
                <c:manualLayout>
                  <c:x val="7.6333629652070092E-3"/>
                  <c:y val="-6.3660488090476093E-3"/>
                </c:manualLayout>
              </c:layout>
              <c:showVal val="1"/>
            </c:dLbl>
            <c:dLbl>
              <c:idx val="4"/>
              <c:layout>
                <c:manualLayout>
                  <c:x val="7.6333629652070092E-3"/>
                  <c:y val="-3.1830244045238051E-3"/>
                </c:manualLayout>
              </c:layout>
              <c:showVal val="1"/>
            </c:dLbl>
            <c:dLbl>
              <c:idx val="5"/>
              <c:layout>
                <c:manualLayout>
                  <c:x val="7.6333629652069598E-3"/>
                  <c:y val="-3.1830244045238792E-3"/>
                </c:manualLayout>
              </c:layout>
              <c:showVal val="1"/>
            </c:dLbl>
            <c:dLbl>
              <c:idx val="6"/>
              <c:layout>
                <c:manualLayout>
                  <c:x val="9.5417037065086228E-3"/>
                  <c:y val="0"/>
                </c:manualLayout>
              </c:layout>
              <c:showVal val="1"/>
            </c:dLbl>
            <c:dLbl>
              <c:idx val="7"/>
              <c:layout>
                <c:manualLayout>
                  <c:x val="5.7250222239051823E-3"/>
                  <c:y val="-3.1830244045238051E-3"/>
                </c:manualLayout>
              </c:layout>
              <c:showVal val="1"/>
            </c:dLbl>
            <c:dLbl>
              <c:idx val="8"/>
              <c:layout>
                <c:manualLayout>
                  <c:x val="9.5417037065086228E-3"/>
                  <c:y val="-6.3660488090476093E-3"/>
                </c:manualLayout>
              </c:layout>
              <c:showVal val="1"/>
            </c:dLbl>
            <c:dLbl>
              <c:idx val="9"/>
              <c:layout>
                <c:manualLayout>
                  <c:x val="9.5417037065086228E-3"/>
                  <c:y val="0"/>
                </c:manualLayout>
              </c:layout>
              <c:showVal val="1"/>
            </c:dLbl>
            <c:dLbl>
              <c:idx val="10"/>
              <c:layout>
                <c:manualLayout>
                  <c:x val="7.6333629652070092E-3"/>
                  <c:y val="0"/>
                </c:manualLayout>
              </c:layout>
              <c:showVal val="1"/>
            </c:dLbl>
            <c:numFmt formatCode="0%" sourceLinked="0"/>
            <c:spPr>
              <a:noFill/>
              <a:ln w="25400">
                <a:noFill/>
              </a:ln>
            </c:spPr>
            <c:txPr>
              <a:bodyPr/>
              <a:lstStyle/>
              <a:p>
                <a:pPr>
                  <a:defRPr sz="1100" b="1" baseline="0">
                    <a:solidFill>
                      <a:schemeClr val="bg1"/>
                    </a:solidFill>
                    <a:latin typeface="Arial Narrow" pitchFamily="34" charset="0"/>
                  </a:defRPr>
                </a:pPr>
                <a:endParaRPr lang="fr-FR"/>
              </a:p>
            </c:txPr>
            <c:showVal val="1"/>
          </c:dLbls>
          <c:cat>
            <c:strRef>
              <c:f>'Analyse préparation'!$A$133:$A$143</c:f>
              <c:strCache>
                <c:ptCount val="11"/>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pt idx="10">
                  <c:v>TOTAL</c:v>
                </c:pt>
              </c:strCache>
            </c:strRef>
          </c:cat>
          <c:val>
            <c:numRef>
              <c:f>'Analyse préparation'!$K$133:$K$143</c:f>
              <c:numCache>
                <c:formatCode>0.0%</c:formatCode>
                <c:ptCount val="11"/>
                <c:pt idx="0">
                  <c:v>0.84503507671249534</c:v>
                </c:pt>
                <c:pt idx="1">
                  <c:v>0.39925383601223036</c:v>
                </c:pt>
                <c:pt idx="2">
                  <c:v>0.63156259707983842</c:v>
                </c:pt>
                <c:pt idx="3">
                  <c:v>0.28255528255528256</c:v>
                </c:pt>
                <c:pt idx="4">
                  <c:v>0.95550246378975656</c:v>
                </c:pt>
                <c:pt idx="5">
                  <c:v>0.94985171205177976</c:v>
                </c:pt>
                <c:pt idx="6">
                  <c:v>0.18309859154930042</c:v>
                </c:pt>
                <c:pt idx="7">
                  <c:v>5.7909604519774012E-2</c:v>
                </c:pt>
                <c:pt idx="8">
                  <c:v>0.77492877492879153</c:v>
                </c:pt>
                <c:pt idx="9">
                  <c:v>0.71578947368422641</c:v>
                </c:pt>
                <c:pt idx="10">
                  <c:v>0.60360707117919077</c:v>
                </c:pt>
              </c:numCache>
            </c:numRef>
          </c:val>
        </c:ser>
        <c:ser>
          <c:idx val="1"/>
          <c:order val="1"/>
          <c:tx>
            <c:strRef>
              <c:f>'Analyse préparation'!$L$132</c:f>
              <c:strCache>
                <c:ptCount val="1"/>
                <c:pt idx="0">
                  <c:v>Hommes</c:v>
                </c:pt>
              </c:strCache>
            </c:strRef>
          </c:tx>
          <c:spPr>
            <a:solidFill>
              <a:srgbClr val="003366"/>
            </a:solidFill>
          </c:spPr>
          <c:dLbls>
            <c:dLbl>
              <c:idx val="0"/>
              <c:layout>
                <c:manualLayout>
                  <c:x val="3.8166814826034448E-3"/>
                  <c:y val="0"/>
                </c:manualLayout>
              </c:layout>
              <c:showVal val="1"/>
            </c:dLbl>
            <c:dLbl>
              <c:idx val="1"/>
              <c:layout>
                <c:manualLayout>
                  <c:x val="7.6333629652070092E-3"/>
                  <c:y val="0"/>
                </c:manualLayout>
              </c:layout>
              <c:showVal val="1"/>
            </c:dLbl>
            <c:dLbl>
              <c:idx val="2"/>
              <c:layout>
                <c:manualLayout>
                  <c:x val="9.5417037065086228E-3"/>
                  <c:y val="0"/>
                </c:manualLayout>
              </c:layout>
              <c:showVal val="1"/>
            </c:dLbl>
            <c:dLbl>
              <c:idx val="3"/>
              <c:layout>
                <c:manualLayout>
                  <c:x val="7.6333629652070092E-3"/>
                  <c:y val="0"/>
                </c:manualLayout>
              </c:layout>
              <c:showVal val="1"/>
            </c:dLbl>
            <c:dLbl>
              <c:idx val="4"/>
              <c:layout>
                <c:manualLayout>
                  <c:x val="7.6333629652070092E-3"/>
                  <c:y val="-3.1830244045238051E-3"/>
                </c:manualLayout>
              </c:layout>
              <c:showVal val="1"/>
            </c:dLbl>
            <c:dLbl>
              <c:idx val="5"/>
              <c:layout>
                <c:manualLayout>
                  <c:x val="9.5417037065086228E-3"/>
                  <c:y val="-1.273209761809522E-2"/>
                </c:manualLayout>
              </c:layout>
              <c:showVal val="1"/>
            </c:dLbl>
            <c:dLbl>
              <c:idx val="6"/>
              <c:layout>
                <c:manualLayout>
                  <c:x val="7.6333629652070092E-3"/>
                  <c:y val="5.8354773296953378E-17"/>
                </c:manualLayout>
              </c:layout>
              <c:showVal val="1"/>
            </c:dLbl>
            <c:dLbl>
              <c:idx val="7"/>
              <c:layout>
                <c:manualLayout>
                  <c:x val="5.7250222239051823E-3"/>
                  <c:y val="0"/>
                </c:manualLayout>
              </c:layout>
              <c:showVal val="1"/>
            </c:dLbl>
            <c:dLbl>
              <c:idx val="8"/>
              <c:layout>
                <c:manualLayout>
                  <c:x val="3.8166814826034448E-3"/>
                  <c:y val="0"/>
                </c:manualLayout>
              </c:layout>
              <c:showVal val="1"/>
            </c:dLbl>
            <c:dLbl>
              <c:idx val="9"/>
              <c:layout>
                <c:manualLayout>
                  <c:x val="9.5417037065086228E-3"/>
                  <c:y val="-3.1830244045238051E-3"/>
                </c:manualLayout>
              </c:layout>
              <c:showVal val="1"/>
            </c:dLbl>
            <c:dLbl>
              <c:idx val="10"/>
              <c:layout>
                <c:manualLayout>
                  <c:x val="7.6333629652070092E-3"/>
                  <c:y val="0"/>
                </c:manualLayout>
              </c:layout>
              <c:showVal val="1"/>
            </c:dLbl>
            <c:numFmt formatCode="0%" sourceLinked="0"/>
            <c:spPr>
              <a:noFill/>
              <a:ln w="25400">
                <a:noFill/>
              </a:ln>
            </c:spPr>
            <c:txPr>
              <a:bodyPr/>
              <a:lstStyle/>
              <a:p>
                <a:pPr>
                  <a:defRPr sz="1100" b="1" baseline="0">
                    <a:solidFill>
                      <a:schemeClr val="bg1"/>
                    </a:solidFill>
                    <a:latin typeface="Arial Narrow" pitchFamily="34" charset="0"/>
                  </a:defRPr>
                </a:pPr>
                <a:endParaRPr lang="fr-FR"/>
              </a:p>
            </c:txPr>
            <c:showVal val="1"/>
          </c:dLbls>
          <c:cat>
            <c:strRef>
              <c:f>'Analyse préparation'!$A$133:$A$143</c:f>
              <c:strCache>
                <c:ptCount val="11"/>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pt idx="10">
                  <c:v>TOTAL</c:v>
                </c:pt>
              </c:strCache>
            </c:strRef>
          </c:cat>
          <c:val>
            <c:numRef>
              <c:f>'Analyse préparation'!$L$133:$L$143</c:f>
              <c:numCache>
                <c:formatCode>0.0%</c:formatCode>
                <c:ptCount val="11"/>
                <c:pt idx="0">
                  <c:v>0.15496492328751496</c:v>
                </c:pt>
                <c:pt idx="1">
                  <c:v>0.60074616398776959</c:v>
                </c:pt>
                <c:pt idx="2">
                  <c:v>0.36843740292016158</c:v>
                </c:pt>
                <c:pt idx="3">
                  <c:v>0.71744471744472926</c:v>
                </c:pt>
                <c:pt idx="4">
                  <c:v>4.4497536210244888E-2</c:v>
                </c:pt>
                <c:pt idx="5">
                  <c:v>5.0148287948234123E-2</c:v>
                </c:pt>
                <c:pt idx="6">
                  <c:v>0.81690140845071524</c:v>
                </c:pt>
                <c:pt idx="7">
                  <c:v>0.94209039548022599</c:v>
                </c:pt>
                <c:pt idx="8">
                  <c:v>0.22507122507122521</c:v>
                </c:pt>
                <c:pt idx="9">
                  <c:v>0.28421052631578947</c:v>
                </c:pt>
                <c:pt idx="10">
                  <c:v>0.39639292882083693</c:v>
                </c:pt>
              </c:numCache>
            </c:numRef>
          </c:val>
        </c:ser>
        <c:dLbls>
          <c:showVal val="1"/>
        </c:dLbls>
        <c:gapWidth val="95"/>
        <c:gapDepth val="95"/>
        <c:shape val="cylinder"/>
        <c:axId val="94501888"/>
        <c:axId val="94749440"/>
        <c:axId val="0"/>
      </c:bar3DChart>
      <c:catAx>
        <c:axId val="94501888"/>
        <c:scaling>
          <c:orientation val="minMax"/>
        </c:scaling>
        <c:axPos val="b"/>
        <c:numFmt formatCode="General" sourceLinked="1"/>
        <c:majorTickMark val="none"/>
        <c:tickLblPos val="nextTo"/>
        <c:txPr>
          <a:bodyPr rot="-2700000" vert="horz"/>
          <a:lstStyle/>
          <a:p>
            <a:pPr>
              <a:defRPr sz="1050" b="1" i="0" u="none" strike="noStrike" baseline="0">
                <a:solidFill>
                  <a:srgbClr val="000000"/>
                </a:solidFill>
                <a:latin typeface="Arial Narrow" pitchFamily="34" charset="0"/>
                <a:ea typeface="Calibri"/>
                <a:cs typeface="Calibri"/>
              </a:defRPr>
            </a:pPr>
            <a:endParaRPr lang="fr-FR"/>
          </a:p>
        </c:txPr>
        <c:crossAx val="94749440"/>
        <c:crosses val="autoZero"/>
        <c:auto val="1"/>
        <c:lblAlgn val="ctr"/>
        <c:lblOffset val="100"/>
      </c:catAx>
      <c:valAx>
        <c:axId val="94749440"/>
        <c:scaling>
          <c:orientation val="minMax"/>
        </c:scaling>
        <c:delete val="1"/>
        <c:axPos val="l"/>
        <c:numFmt formatCode="0.0%" sourceLinked="1"/>
        <c:tickLblPos val="none"/>
        <c:crossAx val="94501888"/>
        <c:crosses val="autoZero"/>
        <c:crossBetween val="between"/>
      </c:valAx>
      <c:spPr>
        <a:noFill/>
        <a:ln w="25400">
          <a:noFill/>
        </a:ln>
      </c:spPr>
    </c:plotArea>
    <c:legend>
      <c:legendPos val="r"/>
      <c:layout>
        <c:manualLayout>
          <c:xMode val="edge"/>
          <c:yMode val="edge"/>
          <c:x val="0.76918195088885344"/>
          <c:y val="0.92561888760720201"/>
          <c:w val="0.20955333985619001"/>
          <c:h val="5.6206088992974176E-2"/>
        </c:manualLayout>
      </c:layout>
      <c:spPr>
        <a:noFill/>
        <a:ln>
          <a:noFill/>
        </a:ln>
      </c:spPr>
      <c:txPr>
        <a:bodyPr/>
        <a:lstStyle/>
        <a:p>
          <a:pPr>
            <a:defRPr sz="1100" b="1">
              <a:latin typeface="Arial Narrow" pitchFamily="34" charset="0"/>
            </a:defRPr>
          </a:pPr>
          <a:endParaRPr lang="fr-FR"/>
        </a:p>
      </c:txPr>
    </c:legend>
    <c:plotVisOnly val="1"/>
    <c:dispBlanksAs val="gap"/>
  </c:chart>
  <c:spPr>
    <a:noFill/>
    <a:ln>
      <a:noFill/>
    </a:ln>
  </c:spPr>
  <c:externalData r:id="rId2"/>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100"/>
            </a:pPr>
            <a:r>
              <a:rPr lang="fr-FR" sz="1100" dirty="0"/>
              <a:t>Rapport H &amp; F par </a:t>
            </a:r>
            <a:r>
              <a:rPr lang="fr-FR" sz="1100" dirty="0" smtClean="0"/>
              <a:t>catégorie </a:t>
            </a:r>
            <a:r>
              <a:rPr lang="fr-FR" sz="1100" dirty="0"/>
              <a:t>/ l'ensemble des agents</a:t>
            </a:r>
          </a:p>
        </c:rich>
      </c:tx>
      <c:layout>
        <c:manualLayout>
          <c:xMode val="edge"/>
          <c:yMode val="edge"/>
          <c:x val="0.15196962675127482"/>
          <c:y val="3.2243090902243816E-2"/>
        </c:manualLayout>
      </c:layout>
    </c:title>
    <c:view3D>
      <c:depthPercent val="100"/>
      <c:rAngAx val="1"/>
    </c:view3D>
    <c:plotArea>
      <c:layout>
        <c:manualLayout>
          <c:layoutTarget val="inner"/>
          <c:xMode val="edge"/>
          <c:yMode val="edge"/>
          <c:x val="0.17500218722659674"/>
          <c:y val="0.21436201780415431"/>
          <c:w val="0.72813823272090994"/>
          <c:h val="0.68652164770204849"/>
        </c:manualLayout>
      </c:layout>
      <c:bar3DChart>
        <c:barDir val="bar"/>
        <c:grouping val="clustered"/>
        <c:ser>
          <c:idx val="0"/>
          <c:order val="0"/>
          <c:tx>
            <c:strRef>
              <c:f>'H et F par catégorie'!$H$29</c:f>
              <c:strCache>
                <c:ptCount val="1"/>
                <c:pt idx="0">
                  <c:v>Homme</c:v>
                </c:pt>
              </c:strCache>
            </c:strRef>
          </c:tx>
          <c:cat>
            <c:strRef>
              <c:f>'H et F par catégorie'!$G$30:$G$33</c:f>
              <c:strCache>
                <c:ptCount val="4"/>
                <c:pt idx="0">
                  <c:v>Catégorie A</c:v>
                </c:pt>
                <c:pt idx="1">
                  <c:v>Catégorie B</c:v>
                </c:pt>
                <c:pt idx="2">
                  <c:v>Catégorie C</c:v>
                </c:pt>
                <c:pt idx="3">
                  <c:v>HC</c:v>
                </c:pt>
              </c:strCache>
            </c:strRef>
          </c:cat>
          <c:val>
            <c:numRef>
              <c:f>'H et F par catégorie'!$H$30:$H$33</c:f>
              <c:numCache>
                <c:formatCode>0.0%</c:formatCode>
                <c:ptCount val="4"/>
                <c:pt idx="0">
                  <c:v>3.9421067924893881E-2</c:v>
                </c:pt>
                <c:pt idx="1">
                  <c:v>5.5181193009644303E-2</c:v>
                </c:pt>
                <c:pt idx="2">
                  <c:v>0.30088140471281805</c:v>
                </c:pt>
                <c:pt idx="3">
                  <c:v>1.6465802327351249E-3</c:v>
                </c:pt>
              </c:numCache>
            </c:numRef>
          </c:val>
        </c:ser>
        <c:ser>
          <c:idx val="1"/>
          <c:order val="1"/>
          <c:tx>
            <c:strRef>
              <c:f>'H et F par catégorie'!$I$29</c:f>
              <c:strCache>
                <c:ptCount val="1"/>
                <c:pt idx="0">
                  <c:v>Femme</c:v>
                </c:pt>
              </c:strCache>
            </c:strRef>
          </c:tx>
          <c:cat>
            <c:strRef>
              <c:f>'H et F par catégorie'!$G$30:$G$33</c:f>
              <c:strCache>
                <c:ptCount val="4"/>
                <c:pt idx="0">
                  <c:v>Catégorie A</c:v>
                </c:pt>
                <c:pt idx="1">
                  <c:v>Catégorie B</c:v>
                </c:pt>
                <c:pt idx="2">
                  <c:v>Catégorie C</c:v>
                </c:pt>
                <c:pt idx="3">
                  <c:v>HC</c:v>
                </c:pt>
              </c:strCache>
            </c:strRef>
          </c:cat>
          <c:val>
            <c:numRef>
              <c:f>'H et F par catégorie'!$I$30:$I$33</c:f>
              <c:numCache>
                <c:formatCode>0.0%</c:formatCode>
                <c:ptCount val="4"/>
                <c:pt idx="0">
                  <c:v>5.0808761467255187E-2</c:v>
                </c:pt>
                <c:pt idx="1">
                  <c:v>9.9846411423669248E-2</c:v>
                </c:pt>
                <c:pt idx="2">
                  <c:v>0.44791133372998881</c:v>
                </c:pt>
                <c:pt idx="3">
                  <c:v>4.3032474989968495E-3</c:v>
                </c:pt>
              </c:numCache>
            </c:numRef>
          </c:val>
        </c:ser>
        <c:shape val="box"/>
        <c:axId val="94896512"/>
        <c:axId val="94898048"/>
        <c:axId val="0"/>
      </c:bar3DChart>
      <c:catAx>
        <c:axId val="94896512"/>
        <c:scaling>
          <c:orientation val="minMax"/>
        </c:scaling>
        <c:axPos val="l"/>
        <c:numFmt formatCode="General" sourceLinked="1"/>
        <c:majorTickMark val="none"/>
        <c:tickLblPos val="nextTo"/>
        <c:crossAx val="94898048"/>
        <c:crosses val="autoZero"/>
        <c:auto val="1"/>
        <c:lblAlgn val="ctr"/>
        <c:lblOffset val="100"/>
      </c:catAx>
      <c:valAx>
        <c:axId val="94898048"/>
        <c:scaling>
          <c:orientation val="minMax"/>
        </c:scaling>
        <c:axPos val="b"/>
        <c:majorGridlines/>
        <c:numFmt formatCode="0.0%" sourceLinked="1"/>
        <c:majorTickMark val="none"/>
        <c:tickLblPos val="nextTo"/>
        <c:crossAx val="94896512"/>
        <c:crosses val="autoZero"/>
        <c:crossBetween val="between"/>
      </c:valAx>
      <c:spPr>
        <a:noFill/>
        <a:ln w="25400">
          <a:noFill/>
        </a:ln>
      </c:spPr>
    </c:plotArea>
    <c:legend>
      <c:legendPos val="r"/>
      <c:layout>
        <c:manualLayout>
          <c:xMode val="edge"/>
          <c:yMode val="edge"/>
          <c:x val="0.39043197725284551"/>
          <c:y val="0.58864334836483723"/>
          <c:w val="0.26717066902427283"/>
          <c:h val="0.20220183921022231"/>
        </c:manualLayout>
      </c:layout>
    </c:legend>
    <c:plotVisOnly val="1"/>
    <c:dispBlanksAs val="gap"/>
  </c:chart>
  <c:externalData r:id="rId2"/>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ysClr val="windowText" lastClr="000000"/>
                </a:solidFill>
                <a:latin typeface="+mn-lt"/>
                <a:ea typeface="+mn-ea"/>
                <a:cs typeface="+mn-cs"/>
              </a:defRPr>
            </a:pPr>
            <a:r>
              <a:rPr lang="fr-FR" sz="1100" b="1" i="0" baseline="0" dirty="0"/>
              <a:t>Rapport H &amp; F par </a:t>
            </a:r>
            <a:r>
              <a:rPr lang="fr-FR" sz="1100" b="1" i="0" baseline="0" dirty="0" smtClean="0"/>
              <a:t>catégorie </a:t>
            </a:r>
            <a:r>
              <a:rPr lang="fr-FR" sz="1100" b="1" i="0" baseline="0" dirty="0"/>
              <a:t>/ l'ensemble des agents du même sexe</a:t>
            </a:r>
            <a:endParaRPr lang="fr-FR" sz="1100" dirty="0"/>
          </a:p>
        </c:rich>
      </c:tx>
      <c:layout/>
    </c:title>
    <c:view3D>
      <c:depthPercent val="100"/>
      <c:rAngAx val="1"/>
    </c:view3D>
    <c:plotArea>
      <c:layout>
        <c:manualLayout>
          <c:layoutTarget val="inner"/>
          <c:xMode val="edge"/>
          <c:yMode val="edge"/>
          <c:x val="0.22794273498234874"/>
          <c:y val="0.24438752819633394"/>
          <c:w val="0.67122299534832863"/>
          <c:h val="0.62496134746137633"/>
        </c:manualLayout>
      </c:layout>
      <c:bar3DChart>
        <c:barDir val="bar"/>
        <c:grouping val="clustered"/>
        <c:ser>
          <c:idx val="0"/>
          <c:order val="0"/>
          <c:tx>
            <c:strRef>
              <c:f>'H et F par catégorie'!$K$21</c:f>
              <c:strCache>
                <c:ptCount val="1"/>
                <c:pt idx="0">
                  <c:v>Homme</c:v>
                </c:pt>
              </c:strCache>
            </c:strRef>
          </c:tx>
          <c:cat>
            <c:strRef>
              <c:f>'H et F par catégorie'!$G$22:$G$25</c:f>
              <c:strCache>
                <c:ptCount val="4"/>
                <c:pt idx="0">
                  <c:v>Catégorie A</c:v>
                </c:pt>
                <c:pt idx="1">
                  <c:v>Catégorie B</c:v>
                </c:pt>
                <c:pt idx="2">
                  <c:v>Catégorie C</c:v>
                </c:pt>
                <c:pt idx="3">
                  <c:v>HC</c:v>
                </c:pt>
              </c:strCache>
            </c:strRef>
          </c:cat>
          <c:val>
            <c:numRef>
              <c:f>'H et F par catégorie'!$K$22:$K$25</c:f>
              <c:numCache>
                <c:formatCode>0.0%</c:formatCode>
                <c:ptCount val="4"/>
                <c:pt idx="0">
                  <c:v>9.9264833977910402E-2</c:v>
                </c:pt>
                <c:pt idx="1">
                  <c:v>0.13894986237413362</c:v>
                </c:pt>
                <c:pt idx="2">
                  <c:v>0.75763910665133771</c:v>
                </c:pt>
                <c:pt idx="3">
                  <c:v>4.1461969966203362E-3</c:v>
                </c:pt>
              </c:numCache>
            </c:numRef>
          </c:val>
        </c:ser>
        <c:ser>
          <c:idx val="1"/>
          <c:order val="1"/>
          <c:tx>
            <c:strRef>
              <c:f>'H et F par catégorie'!$L$21</c:f>
              <c:strCache>
                <c:ptCount val="1"/>
                <c:pt idx="0">
                  <c:v>Femme</c:v>
                </c:pt>
              </c:strCache>
            </c:strRef>
          </c:tx>
          <c:cat>
            <c:strRef>
              <c:f>'H et F par catégorie'!$G$22:$G$25</c:f>
              <c:strCache>
                <c:ptCount val="4"/>
                <c:pt idx="0">
                  <c:v>Catégorie A</c:v>
                </c:pt>
                <c:pt idx="1">
                  <c:v>Catégorie B</c:v>
                </c:pt>
                <c:pt idx="2">
                  <c:v>Catégorie C</c:v>
                </c:pt>
                <c:pt idx="3">
                  <c:v>HC</c:v>
                </c:pt>
              </c:strCache>
            </c:strRef>
          </c:cat>
          <c:val>
            <c:numRef>
              <c:f>'H et F par catégorie'!$L$22:$L$25</c:f>
              <c:numCache>
                <c:formatCode>0.0%</c:formatCode>
                <c:ptCount val="4"/>
                <c:pt idx="0">
                  <c:v>8.4278173054854258E-2</c:v>
                </c:pt>
                <c:pt idx="1">
                  <c:v>0.16561854487032401</c:v>
                </c:pt>
                <c:pt idx="2">
                  <c:v>0.74296534312600415</c:v>
                </c:pt>
                <c:pt idx="3">
                  <c:v>7.1379389488179885E-3</c:v>
                </c:pt>
              </c:numCache>
            </c:numRef>
          </c:val>
        </c:ser>
        <c:shape val="box"/>
        <c:axId val="94919296"/>
        <c:axId val="94949760"/>
        <c:axId val="0"/>
      </c:bar3DChart>
      <c:catAx>
        <c:axId val="94919296"/>
        <c:scaling>
          <c:orientation val="minMax"/>
        </c:scaling>
        <c:axPos val="l"/>
        <c:numFmt formatCode="General" sourceLinked="1"/>
        <c:majorTickMark val="none"/>
        <c:tickLblPos val="nextTo"/>
        <c:crossAx val="94949760"/>
        <c:crosses val="autoZero"/>
        <c:auto val="1"/>
        <c:lblAlgn val="ctr"/>
        <c:lblOffset val="100"/>
      </c:catAx>
      <c:valAx>
        <c:axId val="94949760"/>
        <c:scaling>
          <c:orientation val="minMax"/>
        </c:scaling>
        <c:axPos val="b"/>
        <c:majorGridlines/>
        <c:numFmt formatCode="0.0%" sourceLinked="1"/>
        <c:majorTickMark val="none"/>
        <c:tickLblPos val="nextTo"/>
        <c:crossAx val="94919296"/>
        <c:crosses val="autoZero"/>
        <c:crossBetween val="between"/>
      </c:valAx>
      <c:spPr>
        <a:noFill/>
        <a:ln w="25400">
          <a:noFill/>
        </a:ln>
      </c:spPr>
    </c:plotArea>
    <c:legend>
      <c:legendPos val="r"/>
      <c:layout>
        <c:manualLayout>
          <c:xMode val="edge"/>
          <c:yMode val="edge"/>
          <c:x val="0.38209864391951126"/>
          <c:y val="0.58970813333018213"/>
          <c:w val="0.18799898351516947"/>
          <c:h val="0.18131479818344398"/>
        </c:manualLayout>
      </c:layout>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400" u="none"/>
            </a:pPr>
            <a:r>
              <a:rPr lang="fr-FR" sz="1400" u="none" dirty="0"/>
              <a:t>Répartition des effectifs (en %) par </a:t>
            </a:r>
            <a:r>
              <a:rPr lang="fr-FR" sz="1400" u="none" dirty="0" smtClean="0"/>
              <a:t>type </a:t>
            </a:r>
            <a:r>
              <a:rPr lang="fr-FR" sz="1400" u="none" dirty="0"/>
              <a:t>de </a:t>
            </a:r>
            <a:r>
              <a:rPr lang="fr-FR" sz="1400" u="none" dirty="0" smtClean="0"/>
              <a:t>collectivités,</a:t>
            </a:r>
          </a:p>
          <a:p>
            <a:pPr>
              <a:defRPr sz="1400" u="none"/>
            </a:pPr>
            <a:r>
              <a:rPr lang="fr-FR" sz="1400" u="none" dirty="0" smtClean="0"/>
              <a:t>par départements</a:t>
            </a:r>
            <a:endParaRPr lang="fr-FR" sz="1400" u="none" dirty="0"/>
          </a:p>
        </c:rich>
      </c:tx>
      <c:layout>
        <c:manualLayout>
          <c:xMode val="edge"/>
          <c:yMode val="edge"/>
          <c:x val="0.2368227751510095"/>
          <c:y val="1.7067996029115046E-2"/>
        </c:manualLayout>
      </c:layout>
    </c:title>
    <c:plotArea>
      <c:layout>
        <c:manualLayout>
          <c:layoutTarget val="inner"/>
          <c:xMode val="edge"/>
          <c:yMode val="edge"/>
          <c:x val="1.3632540102307487E-2"/>
          <c:y val="0.12864632424354217"/>
          <c:w val="0.97273491979538562"/>
          <c:h val="0.70718531274302865"/>
        </c:manualLayout>
      </c:layout>
      <c:barChart>
        <c:barDir val="col"/>
        <c:grouping val="clustered"/>
        <c:ser>
          <c:idx val="0"/>
          <c:order val="0"/>
          <c:tx>
            <c:strRef>
              <c:f>'Analyse YB '!$C$481</c:f>
              <c:strCache>
                <c:ptCount val="1"/>
                <c:pt idx="0">
                  <c:v>44</c:v>
                </c:pt>
              </c:strCache>
            </c:strRef>
          </c:tx>
          <c:spPr>
            <a:solidFill>
              <a:srgbClr val="00B0F0"/>
            </a:solidFill>
          </c:spPr>
          <c:dLbls>
            <c:dLbl>
              <c:idx val="1"/>
              <c:layout>
                <c:manualLayout>
                  <c:x val="-1.0063335623336481E-2"/>
                  <c:y val="2.8446660048525082E-3"/>
                </c:manualLayout>
              </c:layout>
              <c:showVal val="1"/>
            </c:dLbl>
            <c:dLbl>
              <c:idx val="2"/>
              <c:layout>
                <c:manualLayout>
                  <c:x val="-1.5095003435004719E-2"/>
                  <c:y val="-5.6893320097050164E-3"/>
                </c:manualLayout>
              </c:layout>
              <c:showVal val="1"/>
            </c:dLbl>
            <c:txPr>
              <a:bodyPr/>
              <a:lstStyle/>
              <a:p>
                <a:pPr>
                  <a:defRPr sz="1050" b="1">
                    <a:solidFill>
                      <a:srgbClr val="00B0F0"/>
                    </a:solidFill>
                  </a:defRPr>
                </a:pPr>
                <a:endParaRPr lang="fr-FR"/>
              </a:p>
            </c:txPr>
            <c:showVal val="1"/>
          </c:dLbls>
          <c:cat>
            <c:strRef>
              <c:f>'Analyse YB '!$B$482:$B$486</c:f>
              <c:strCache>
                <c:ptCount val="5"/>
                <c:pt idx="0">
                  <c:v>Région et départements</c:v>
                </c:pt>
                <c:pt idx="1">
                  <c:v>Communes et établissements communaux</c:v>
                </c:pt>
                <c:pt idx="2">
                  <c:v>CU, CA &amp; CC</c:v>
                </c:pt>
                <c:pt idx="3">
                  <c:v>Syndicats et autres  EPI</c:v>
                </c:pt>
                <c:pt idx="4">
                  <c:v>OPH</c:v>
                </c:pt>
              </c:strCache>
            </c:strRef>
          </c:cat>
          <c:val>
            <c:numRef>
              <c:f>'Analyse YB '!$C$482:$C$486</c:f>
              <c:numCache>
                <c:formatCode>0.0%</c:formatCode>
                <c:ptCount val="5"/>
                <c:pt idx="0">
                  <c:v>0.21233344593069944</c:v>
                </c:pt>
                <c:pt idx="1">
                  <c:v>0.58132562547111954</c:v>
                </c:pt>
                <c:pt idx="2">
                  <c:v>0.13227767837372437</c:v>
                </c:pt>
                <c:pt idx="3">
                  <c:v>1.4059996974602727E-2</c:v>
                </c:pt>
                <c:pt idx="4">
                  <c:v>2.2726868613277211E-2</c:v>
                </c:pt>
              </c:numCache>
            </c:numRef>
          </c:val>
        </c:ser>
        <c:ser>
          <c:idx val="1"/>
          <c:order val="1"/>
          <c:tx>
            <c:strRef>
              <c:f>'Analyse YB '!$D$481</c:f>
              <c:strCache>
                <c:ptCount val="1"/>
                <c:pt idx="0">
                  <c:v>49</c:v>
                </c:pt>
              </c:strCache>
            </c:strRef>
          </c:tx>
          <c:spPr>
            <a:solidFill>
              <a:srgbClr val="7030A0"/>
            </a:solidFill>
          </c:spPr>
          <c:dLbls>
            <c:spPr>
              <a:noFill/>
            </c:spPr>
            <c:txPr>
              <a:bodyPr/>
              <a:lstStyle/>
              <a:p>
                <a:pPr>
                  <a:defRPr sz="1000" b="1">
                    <a:solidFill>
                      <a:srgbClr val="7030A0"/>
                    </a:solidFill>
                  </a:defRPr>
                </a:pPr>
                <a:endParaRPr lang="fr-FR"/>
              </a:p>
            </c:txPr>
            <c:showVal val="1"/>
          </c:dLbls>
          <c:cat>
            <c:strRef>
              <c:f>'Analyse YB '!$B$482:$B$486</c:f>
              <c:strCache>
                <c:ptCount val="5"/>
                <c:pt idx="0">
                  <c:v>Région et départements</c:v>
                </c:pt>
                <c:pt idx="1">
                  <c:v>Communes et établissements communaux</c:v>
                </c:pt>
                <c:pt idx="2">
                  <c:v>CU, CA &amp; CC</c:v>
                </c:pt>
                <c:pt idx="3">
                  <c:v>Syndicats et autres  EPI</c:v>
                </c:pt>
                <c:pt idx="4">
                  <c:v>OPH</c:v>
                </c:pt>
              </c:strCache>
            </c:strRef>
          </c:cat>
          <c:val>
            <c:numRef>
              <c:f>'Analyse YB '!$D$482:$D$486</c:f>
              <c:numCache>
                <c:formatCode>0.0%</c:formatCode>
                <c:ptCount val="5"/>
                <c:pt idx="0">
                  <c:v>0.11729841291219886</c:v>
                </c:pt>
                <c:pt idx="1">
                  <c:v>0.58320039182708217</c:v>
                </c:pt>
                <c:pt idx="2">
                  <c:v>0.12430647347465035</c:v>
                </c:pt>
                <c:pt idx="3">
                  <c:v>8.6461483485833032E-2</c:v>
                </c:pt>
                <c:pt idx="4">
                  <c:v>4.6898047870392985E-2</c:v>
                </c:pt>
              </c:numCache>
            </c:numRef>
          </c:val>
        </c:ser>
        <c:ser>
          <c:idx val="2"/>
          <c:order val="2"/>
          <c:tx>
            <c:strRef>
              <c:f>'Analyse YB '!$E$481</c:f>
              <c:strCache>
                <c:ptCount val="1"/>
                <c:pt idx="0">
                  <c:v>53</c:v>
                </c:pt>
              </c:strCache>
            </c:strRef>
          </c:tx>
          <c:spPr>
            <a:solidFill>
              <a:srgbClr val="FFC000"/>
            </a:solidFill>
          </c:spPr>
          <c:dLbls>
            <c:dLbl>
              <c:idx val="2"/>
              <c:layout>
                <c:manualLayout>
                  <c:x val="5.0316678116682813E-3"/>
                  <c:y val="2.8446660048525082E-3"/>
                </c:manualLayout>
              </c:layout>
              <c:showVal val="1"/>
            </c:dLbl>
            <c:dLbl>
              <c:idx val="3"/>
              <c:layout>
                <c:manualLayout>
                  <c:x val="-3.3544452077788264E-3"/>
                  <c:y val="1.9912662033967701E-2"/>
                </c:manualLayout>
              </c:layout>
              <c:showVal val="1"/>
            </c:dLbl>
            <c:txPr>
              <a:bodyPr/>
              <a:lstStyle/>
              <a:p>
                <a:pPr>
                  <a:defRPr sz="1050" b="1">
                    <a:solidFill>
                      <a:srgbClr val="FF9900"/>
                    </a:solidFill>
                  </a:defRPr>
                </a:pPr>
                <a:endParaRPr lang="fr-FR"/>
              </a:p>
            </c:txPr>
            <c:showVal val="1"/>
          </c:dLbls>
          <c:cat>
            <c:strRef>
              <c:f>'Analyse YB '!$B$482:$B$486</c:f>
              <c:strCache>
                <c:ptCount val="5"/>
                <c:pt idx="0">
                  <c:v>Région et départements</c:v>
                </c:pt>
                <c:pt idx="1">
                  <c:v>Communes et établissements communaux</c:v>
                </c:pt>
                <c:pt idx="2">
                  <c:v>CU, CA &amp; CC</c:v>
                </c:pt>
                <c:pt idx="3">
                  <c:v>Syndicats et autres  EPI</c:v>
                </c:pt>
                <c:pt idx="4">
                  <c:v>OPH</c:v>
                </c:pt>
              </c:strCache>
            </c:strRef>
          </c:cat>
          <c:val>
            <c:numRef>
              <c:f>'Analyse YB '!$E$482:$E$486</c:f>
              <c:numCache>
                <c:formatCode>0.0%</c:formatCode>
                <c:ptCount val="5"/>
                <c:pt idx="0">
                  <c:v>0.19467496598336387</c:v>
                </c:pt>
                <c:pt idx="1">
                  <c:v>0.62976088565013699</c:v>
                </c:pt>
                <c:pt idx="2">
                  <c:v>0.11295537922191722</c:v>
                </c:pt>
                <c:pt idx="3">
                  <c:v>3.238602941256203E-2</c:v>
                </c:pt>
                <c:pt idx="4">
                  <c:v>0</c:v>
                </c:pt>
              </c:numCache>
            </c:numRef>
          </c:val>
        </c:ser>
        <c:ser>
          <c:idx val="3"/>
          <c:order val="3"/>
          <c:tx>
            <c:strRef>
              <c:f>'Analyse YB '!$F$481</c:f>
              <c:strCache>
                <c:ptCount val="1"/>
                <c:pt idx="0">
                  <c:v>72</c:v>
                </c:pt>
              </c:strCache>
            </c:strRef>
          </c:tx>
          <c:dLbls>
            <c:dLbl>
              <c:idx val="1"/>
              <c:layout>
                <c:manualLayout>
                  <c:x val="-3.3544452077788264E-3"/>
                  <c:y val="5.6893320097050164E-3"/>
                </c:manualLayout>
              </c:layout>
              <c:showVal val="1"/>
            </c:dLbl>
            <c:txPr>
              <a:bodyPr/>
              <a:lstStyle/>
              <a:p>
                <a:pPr>
                  <a:defRPr sz="1000" b="1">
                    <a:solidFill>
                      <a:schemeClr val="accent4"/>
                    </a:solidFill>
                  </a:defRPr>
                </a:pPr>
                <a:endParaRPr lang="fr-FR"/>
              </a:p>
            </c:txPr>
            <c:showVal val="1"/>
          </c:dLbls>
          <c:cat>
            <c:strRef>
              <c:f>'Analyse YB '!$B$482:$B$486</c:f>
              <c:strCache>
                <c:ptCount val="5"/>
                <c:pt idx="0">
                  <c:v>Région et départements</c:v>
                </c:pt>
                <c:pt idx="1">
                  <c:v>Communes et établissements communaux</c:v>
                </c:pt>
                <c:pt idx="2">
                  <c:v>CU, CA &amp; CC</c:v>
                </c:pt>
                <c:pt idx="3">
                  <c:v>Syndicats et autres  EPI</c:v>
                </c:pt>
                <c:pt idx="4">
                  <c:v>OPH</c:v>
                </c:pt>
              </c:strCache>
            </c:strRef>
          </c:cat>
          <c:val>
            <c:numRef>
              <c:f>'Analyse YB '!$F$482:$F$486</c:f>
              <c:numCache>
                <c:formatCode>0.0%</c:formatCode>
                <c:ptCount val="5"/>
                <c:pt idx="0">
                  <c:v>0.14785585865656392</c:v>
                </c:pt>
                <c:pt idx="1">
                  <c:v>0.61714344291812551</c:v>
                </c:pt>
                <c:pt idx="2">
                  <c:v>0.15503674351722527</c:v>
                </c:pt>
                <c:pt idx="3">
                  <c:v>3.8302028266625994E-2</c:v>
                </c:pt>
                <c:pt idx="4">
                  <c:v>1.0315525022550981E-2</c:v>
                </c:pt>
              </c:numCache>
            </c:numRef>
          </c:val>
        </c:ser>
        <c:ser>
          <c:idx val="4"/>
          <c:order val="4"/>
          <c:tx>
            <c:strRef>
              <c:f>'Analyse YB '!$G$481</c:f>
              <c:strCache>
                <c:ptCount val="1"/>
                <c:pt idx="0">
                  <c:v>85</c:v>
                </c:pt>
              </c:strCache>
            </c:strRef>
          </c:tx>
          <c:spPr>
            <a:solidFill>
              <a:srgbClr val="00B050"/>
            </a:solidFill>
          </c:spPr>
          <c:dLbls>
            <c:dLbl>
              <c:idx val="2"/>
              <c:layout>
                <c:manualLayout>
                  <c:x val="1.6772226038893521E-3"/>
                  <c:y val="-2.8446660048525082E-3"/>
                </c:manualLayout>
              </c:layout>
              <c:showVal val="1"/>
            </c:dLbl>
            <c:txPr>
              <a:bodyPr/>
              <a:lstStyle/>
              <a:p>
                <a:pPr>
                  <a:defRPr sz="1050" b="1">
                    <a:solidFill>
                      <a:srgbClr val="00B050"/>
                    </a:solidFill>
                  </a:defRPr>
                </a:pPr>
                <a:endParaRPr lang="fr-FR"/>
              </a:p>
            </c:txPr>
            <c:showVal val="1"/>
          </c:dLbls>
          <c:cat>
            <c:strRef>
              <c:f>'Analyse YB '!$B$482:$B$486</c:f>
              <c:strCache>
                <c:ptCount val="5"/>
                <c:pt idx="0">
                  <c:v>Région et départements</c:v>
                </c:pt>
                <c:pt idx="1">
                  <c:v>Communes et établissements communaux</c:v>
                </c:pt>
                <c:pt idx="2">
                  <c:v>CU, CA &amp; CC</c:v>
                </c:pt>
                <c:pt idx="3">
                  <c:v>Syndicats et autres  EPI</c:v>
                </c:pt>
                <c:pt idx="4">
                  <c:v>OPH</c:v>
                </c:pt>
              </c:strCache>
            </c:strRef>
          </c:cat>
          <c:val>
            <c:numRef>
              <c:f>'Analyse YB '!$G$482:$G$486</c:f>
              <c:numCache>
                <c:formatCode>0.0%</c:formatCode>
                <c:ptCount val="5"/>
                <c:pt idx="0">
                  <c:v>0.13212022625501638</c:v>
                </c:pt>
                <c:pt idx="1">
                  <c:v>0.70854912265229264</c:v>
                </c:pt>
                <c:pt idx="2">
                  <c:v>5.5243870604764281E-2</c:v>
                </c:pt>
                <c:pt idx="3">
                  <c:v>7.583066809951973E-2</c:v>
                </c:pt>
                <c:pt idx="4">
                  <c:v>0</c:v>
                </c:pt>
              </c:numCache>
            </c:numRef>
          </c:val>
        </c:ser>
        <c:dLbls>
          <c:showVal val="1"/>
        </c:dLbls>
        <c:overlap val="-25"/>
        <c:axId val="69175936"/>
        <c:axId val="71041408"/>
      </c:barChart>
      <c:catAx>
        <c:axId val="69175936"/>
        <c:scaling>
          <c:orientation val="minMax"/>
        </c:scaling>
        <c:axPos val="b"/>
        <c:numFmt formatCode="General" sourceLinked="1"/>
        <c:majorTickMark val="none"/>
        <c:tickLblPos val="nextTo"/>
        <c:txPr>
          <a:bodyPr/>
          <a:lstStyle/>
          <a:p>
            <a:pPr>
              <a:defRPr sz="1000" b="1"/>
            </a:pPr>
            <a:endParaRPr lang="fr-FR"/>
          </a:p>
        </c:txPr>
        <c:crossAx val="71041408"/>
        <c:crosses val="autoZero"/>
        <c:auto val="1"/>
        <c:lblAlgn val="ctr"/>
        <c:lblOffset val="100"/>
      </c:catAx>
      <c:valAx>
        <c:axId val="71041408"/>
        <c:scaling>
          <c:orientation val="minMax"/>
          <c:max val="0.71000000000000063"/>
          <c:min val="0"/>
        </c:scaling>
        <c:delete val="1"/>
        <c:axPos val="l"/>
        <c:numFmt formatCode="0.0%" sourceLinked="1"/>
        <c:tickLblPos val="none"/>
        <c:crossAx val="69175936"/>
        <c:crosses val="autoZero"/>
        <c:crossBetween val="between"/>
      </c:valAx>
    </c:plotArea>
    <c:legend>
      <c:legendPos val="t"/>
      <c:layout>
        <c:manualLayout>
          <c:xMode val="edge"/>
          <c:yMode val="edge"/>
          <c:x val="0.51272391251924065"/>
          <c:y val="0.40558419136225426"/>
          <c:w val="0.3423246992026765"/>
          <c:h val="5.2377681609499523E-2"/>
        </c:manualLayout>
      </c:layout>
      <c:txPr>
        <a:bodyPr/>
        <a:lstStyle/>
        <a:p>
          <a:pPr>
            <a:defRPr sz="1400"/>
          </a:pPr>
          <a:endParaRPr lang="fr-FR"/>
        </a:p>
      </c:txPr>
    </c:legend>
    <c:plotVisOnly val="1"/>
    <c:dispBlanksAs val="gap"/>
  </c:chart>
  <c:externalData r:id="rId1"/>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Calibri"/>
                <a:ea typeface="Calibri"/>
                <a:cs typeface="Calibri"/>
              </a:defRPr>
            </a:pPr>
            <a:r>
              <a:rPr lang="fr-FR" sz="1200"/>
              <a:t>Pyramide des âges (cumulée H &amp; F)</a:t>
            </a:r>
          </a:p>
        </c:rich>
      </c:tx>
      <c:layout/>
      <c:spPr>
        <a:noFill/>
        <a:ln w="25400">
          <a:noFill/>
        </a:ln>
      </c:spPr>
    </c:title>
    <c:view3D>
      <c:depthPercent val="100"/>
      <c:rAngAx val="1"/>
    </c:view3D>
    <c:plotArea>
      <c:layout>
        <c:manualLayout>
          <c:layoutTarget val="inner"/>
          <c:xMode val="edge"/>
          <c:yMode val="edge"/>
          <c:x val="0.19923178568196251"/>
          <c:y val="0.13943562610229313"/>
          <c:w val="0.69111665704907965"/>
          <c:h val="0.74599341748948378"/>
        </c:manualLayout>
      </c:layout>
      <c:bar3DChart>
        <c:barDir val="bar"/>
        <c:grouping val="stacked"/>
        <c:ser>
          <c:idx val="0"/>
          <c:order val="0"/>
          <c:tx>
            <c:strRef>
              <c:f>'Analyse préparation'!$F$635:$G$635</c:f>
              <c:strCache>
                <c:ptCount val="1"/>
                <c:pt idx="0">
                  <c:v>Hommes &amp; femmes</c:v>
                </c:pt>
              </c:strCache>
            </c:strRef>
          </c:tx>
          <c:dLbls>
            <c:dLbl>
              <c:idx val="0"/>
              <c:layout>
                <c:manualLayout>
                  <c:x val="9.2465763398313527E-2"/>
                  <c:y val="-7.1942446043165523E-3"/>
                </c:manualLayout>
              </c:layout>
              <c:showVal val="1"/>
            </c:dLbl>
            <c:dLbl>
              <c:idx val="1"/>
              <c:layout>
                <c:manualLayout>
                  <c:x val="0.16182050518675886"/>
                  <c:y val="-4.6412971658119856E-3"/>
                </c:manualLayout>
              </c:layout>
              <c:showVal val="1"/>
            </c:dLbl>
            <c:dLbl>
              <c:idx val="2"/>
              <c:layout>
                <c:manualLayout>
                  <c:x val="0.21783529544371383"/>
                  <c:y val="-4.6412971658119856E-3"/>
                </c:manualLayout>
              </c:layout>
              <c:showVal val="1"/>
            </c:dLbl>
            <c:dLbl>
              <c:idx val="3"/>
              <c:layout>
                <c:manualLayout>
                  <c:x val="0.29563361524504023"/>
                  <c:y val="-4.6412971658119856E-3"/>
                </c:manualLayout>
              </c:layout>
              <c:showVal val="1"/>
            </c:dLbl>
            <c:dLbl>
              <c:idx val="4"/>
              <c:layout>
                <c:manualLayout>
                  <c:x val="0.33920067433378298"/>
                  <c:y val="-4.6412971658119856E-3"/>
                </c:manualLayout>
              </c:layout>
              <c:showVal val="1"/>
            </c:dLbl>
            <c:dLbl>
              <c:idx val="5"/>
              <c:layout>
                <c:manualLayout>
                  <c:x val="0.35476033829404824"/>
                  <c:y val="-4.6412971658119856E-3"/>
                </c:manualLayout>
              </c:layout>
              <c:showVal val="1"/>
            </c:dLbl>
            <c:dLbl>
              <c:idx val="6"/>
              <c:layout>
                <c:manualLayout>
                  <c:x val="0.33608874154172991"/>
                  <c:y val="-4.6412971658119856E-3"/>
                </c:manualLayout>
              </c:layout>
              <c:showVal val="1"/>
            </c:dLbl>
            <c:dLbl>
              <c:idx val="7"/>
              <c:layout>
                <c:manualLayout>
                  <c:x val="0.25829017670632543"/>
                  <c:y val="-9.2825943316239713E-3"/>
                </c:manualLayout>
              </c:layout>
              <c:showVal val="1"/>
            </c:dLbl>
            <c:dLbl>
              <c:idx val="8"/>
              <c:layout>
                <c:manualLayout>
                  <c:x val="7.3972610718650703E-2"/>
                  <c:y val="0"/>
                </c:manualLayout>
              </c:layout>
              <c:showVal val="1"/>
            </c:dLbl>
            <c:spPr>
              <a:noFill/>
            </c:spPr>
            <c:txPr>
              <a:bodyPr/>
              <a:lstStyle/>
              <a:p>
                <a:pPr>
                  <a:defRPr sz="1100" b="1" i="0" u="none" strike="noStrike" baseline="0">
                    <a:solidFill>
                      <a:srgbClr val="000000"/>
                    </a:solidFill>
                    <a:latin typeface="Calibri"/>
                    <a:ea typeface="Calibri"/>
                    <a:cs typeface="Calibri"/>
                  </a:defRPr>
                </a:pPr>
                <a:endParaRPr lang="fr-FR"/>
              </a:p>
            </c:txPr>
            <c:showVal val="1"/>
          </c:dLbls>
          <c:cat>
            <c:strRef>
              <c:f>'Analyse préparation'!$A$637:$A$645</c:f>
              <c:strCache>
                <c:ptCount val="9"/>
                <c:pt idx="0">
                  <c:v>Moins de 25 ans</c:v>
                </c:pt>
                <c:pt idx="1">
                  <c:v>25 à 29 ans</c:v>
                </c:pt>
                <c:pt idx="2">
                  <c:v>30 à 34 ans</c:v>
                </c:pt>
                <c:pt idx="3">
                  <c:v>35 à 39 ans</c:v>
                </c:pt>
                <c:pt idx="4">
                  <c:v>40 à 44 ans</c:v>
                </c:pt>
                <c:pt idx="5">
                  <c:v>45 à 49 ans</c:v>
                </c:pt>
                <c:pt idx="6">
                  <c:v>50 à 54 ans</c:v>
                </c:pt>
                <c:pt idx="7">
                  <c:v>55 à 59 ans</c:v>
                </c:pt>
                <c:pt idx="8">
                  <c:v>60 ans et plus</c:v>
                </c:pt>
              </c:strCache>
            </c:strRef>
          </c:cat>
          <c:val>
            <c:numRef>
              <c:f>'Analyse préparation'!$J$637:$J$645</c:f>
              <c:numCache>
                <c:formatCode>#,##0</c:formatCode>
                <c:ptCount val="9"/>
                <c:pt idx="0">
                  <c:v>2030</c:v>
                </c:pt>
                <c:pt idx="1">
                  <c:v>5169</c:v>
                </c:pt>
                <c:pt idx="2">
                  <c:v>7530</c:v>
                </c:pt>
                <c:pt idx="3">
                  <c:v>10764</c:v>
                </c:pt>
                <c:pt idx="4">
                  <c:v>11960</c:v>
                </c:pt>
                <c:pt idx="5">
                  <c:v>12991</c:v>
                </c:pt>
                <c:pt idx="6">
                  <c:v>12140</c:v>
                </c:pt>
                <c:pt idx="7">
                  <c:v>8913</c:v>
                </c:pt>
                <c:pt idx="8">
                  <c:v>1249</c:v>
                </c:pt>
              </c:numCache>
            </c:numRef>
          </c:val>
        </c:ser>
        <c:shape val="cylinder"/>
        <c:axId val="94980352"/>
        <c:axId val="95014912"/>
        <c:axId val="0"/>
      </c:bar3DChart>
      <c:catAx>
        <c:axId val="94980352"/>
        <c:scaling>
          <c:orientation val="minMax"/>
        </c:scaling>
        <c:axPos val="l"/>
        <c:numFmt formatCode="General" sourceLinked="1"/>
        <c:tickLblPos val="nextTo"/>
        <c:txPr>
          <a:bodyPr rot="0" vert="horz"/>
          <a:lstStyle/>
          <a:p>
            <a:pPr>
              <a:defRPr sz="900" b="1" i="0" u="none" strike="noStrike" baseline="0">
                <a:solidFill>
                  <a:srgbClr val="000000"/>
                </a:solidFill>
                <a:latin typeface="Calibri"/>
                <a:ea typeface="Calibri"/>
                <a:cs typeface="Calibri"/>
              </a:defRPr>
            </a:pPr>
            <a:endParaRPr lang="fr-FR"/>
          </a:p>
        </c:txPr>
        <c:crossAx val="95014912"/>
        <c:crosses val="autoZero"/>
        <c:auto val="1"/>
        <c:lblAlgn val="ctr"/>
        <c:lblOffset val="100"/>
      </c:catAx>
      <c:valAx>
        <c:axId val="95014912"/>
        <c:scaling>
          <c:orientation val="minMax"/>
        </c:scaling>
        <c:axPos val="b"/>
        <c:majorGridlines/>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94980352"/>
        <c:crosses val="autoZero"/>
        <c:crossBetween val="between"/>
      </c:valAx>
      <c:spPr>
        <a:noFill/>
        <a:ln w="25400">
          <a:noFill/>
        </a:ln>
      </c:spPr>
    </c:plotArea>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200"/>
            </a:pPr>
            <a:r>
              <a:rPr lang="fr-FR" sz="1200"/>
              <a:t>Pyramide des âges (superposée H &amp; F)</a:t>
            </a:r>
          </a:p>
        </c:rich>
      </c:tx>
      <c:layout/>
    </c:title>
    <c:view3D>
      <c:rAngAx val="1"/>
    </c:view3D>
    <c:plotArea>
      <c:layout>
        <c:manualLayout>
          <c:layoutTarget val="inner"/>
          <c:xMode val="edge"/>
          <c:yMode val="edge"/>
          <c:x val="0.19563292088488937"/>
          <c:y val="0.14743849777954768"/>
          <c:w val="0.7195528683914505"/>
          <c:h val="0.75297729717006645"/>
        </c:manualLayout>
      </c:layout>
      <c:bar3DChart>
        <c:barDir val="bar"/>
        <c:grouping val="clustered"/>
        <c:ser>
          <c:idx val="0"/>
          <c:order val="0"/>
          <c:tx>
            <c:strRef>
              <c:f>'Analyse préparation'!$H$636</c:f>
              <c:strCache>
                <c:ptCount val="1"/>
                <c:pt idx="0">
                  <c:v>Hommes</c:v>
                </c:pt>
              </c:strCache>
            </c:strRef>
          </c:tx>
          <c:cat>
            <c:strRef>
              <c:f>'Analyse préparation'!$A$637:$A$645</c:f>
              <c:strCache>
                <c:ptCount val="9"/>
                <c:pt idx="0">
                  <c:v>Moins de 25 ans</c:v>
                </c:pt>
                <c:pt idx="1">
                  <c:v>25 à 29 ans</c:v>
                </c:pt>
                <c:pt idx="2">
                  <c:v>30 à 34 ans</c:v>
                </c:pt>
                <c:pt idx="3">
                  <c:v>35 à 39 ans</c:v>
                </c:pt>
                <c:pt idx="4">
                  <c:v>40 à 44 ans</c:v>
                </c:pt>
                <c:pt idx="5">
                  <c:v>45 à 49 ans</c:v>
                </c:pt>
                <c:pt idx="6">
                  <c:v>50 à 54 ans</c:v>
                </c:pt>
                <c:pt idx="7">
                  <c:v>55 à 59 ans</c:v>
                </c:pt>
                <c:pt idx="8">
                  <c:v>60 ans et plus</c:v>
                </c:pt>
              </c:strCache>
            </c:strRef>
          </c:cat>
          <c:val>
            <c:numRef>
              <c:f>'Analyse préparation'!$H$637:$H$645</c:f>
              <c:numCache>
                <c:formatCode>#,##0</c:formatCode>
                <c:ptCount val="9"/>
                <c:pt idx="0">
                  <c:v>653</c:v>
                </c:pt>
                <c:pt idx="1">
                  <c:v>1823</c:v>
                </c:pt>
                <c:pt idx="2">
                  <c:v>2978</c:v>
                </c:pt>
                <c:pt idx="3">
                  <c:v>4317</c:v>
                </c:pt>
                <c:pt idx="4">
                  <c:v>4665</c:v>
                </c:pt>
                <c:pt idx="5">
                  <c:v>5159</c:v>
                </c:pt>
                <c:pt idx="6">
                  <c:v>5146</c:v>
                </c:pt>
                <c:pt idx="7">
                  <c:v>3652</c:v>
                </c:pt>
                <c:pt idx="8">
                  <c:v>443</c:v>
                </c:pt>
              </c:numCache>
            </c:numRef>
          </c:val>
        </c:ser>
        <c:ser>
          <c:idx val="1"/>
          <c:order val="1"/>
          <c:tx>
            <c:strRef>
              <c:f>'Analyse préparation'!$I$636</c:f>
              <c:strCache>
                <c:ptCount val="1"/>
                <c:pt idx="0">
                  <c:v>Femmes</c:v>
                </c:pt>
              </c:strCache>
            </c:strRef>
          </c:tx>
          <c:cat>
            <c:strRef>
              <c:f>'Analyse préparation'!$A$637:$A$645</c:f>
              <c:strCache>
                <c:ptCount val="9"/>
                <c:pt idx="0">
                  <c:v>Moins de 25 ans</c:v>
                </c:pt>
                <c:pt idx="1">
                  <c:v>25 à 29 ans</c:v>
                </c:pt>
                <c:pt idx="2">
                  <c:v>30 à 34 ans</c:v>
                </c:pt>
                <c:pt idx="3">
                  <c:v>35 à 39 ans</c:v>
                </c:pt>
                <c:pt idx="4">
                  <c:v>40 à 44 ans</c:v>
                </c:pt>
                <c:pt idx="5">
                  <c:v>45 à 49 ans</c:v>
                </c:pt>
                <c:pt idx="6">
                  <c:v>50 à 54 ans</c:v>
                </c:pt>
                <c:pt idx="7">
                  <c:v>55 à 59 ans</c:v>
                </c:pt>
                <c:pt idx="8">
                  <c:v>60 ans et plus</c:v>
                </c:pt>
              </c:strCache>
            </c:strRef>
          </c:cat>
          <c:val>
            <c:numRef>
              <c:f>'Analyse préparation'!$I$637:$I$645</c:f>
              <c:numCache>
                <c:formatCode>#,##0</c:formatCode>
                <c:ptCount val="9"/>
                <c:pt idx="0">
                  <c:v>1377</c:v>
                </c:pt>
                <c:pt idx="1">
                  <c:v>3346</c:v>
                </c:pt>
                <c:pt idx="2">
                  <c:v>4552</c:v>
                </c:pt>
                <c:pt idx="3">
                  <c:v>6447</c:v>
                </c:pt>
                <c:pt idx="4">
                  <c:v>7295</c:v>
                </c:pt>
                <c:pt idx="5">
                  <c:v>7832</c:v>
                </c:pt>
                <c:pt idx="6">
                  <c:v>6994</c:v>
                </c:pt>
                <c:pt idx="7">
                  <c:v>5261</c:v>
                </c:pt>
                <c:pt idx="8">
                  <c:v>806</c:v>
                </c:pt>
              </c:numCache>
            </c:numRef>
          </c:val>
        </c:ser>
        <c:shape val="box"/>
        <c:axId val="95034368"/>
        <c:axId val="95044352"/>
        <c:axId val="0"/>
      </c:bar3DChart>
      <c:catAx>
        <c:axId val="95034368"/>
        <c:scaling>
          <c:orientation val="minMax"/>
        </c:scaling>
        <c:axPos val="l"/>
        <c:majorTickMark val="none"/>
        <c:tickLblPos val="nextTo"/>
        <c:txPr>
          <a:bodyPr/>
          <a:lstStyle/>
          <a:p>
            <a:pPr>
              <a:defRPr b="1"/>
            </a:pPr>
            <a:endParaRPr lang="fr-FR"/>
          </a:p>
        </c:txPr>
        <c:crossAx val="95044352"/>
        <c:crosses val="autoZero"/>
        <c:auto val="1"/>
        <c:lblAlgn val="ctr"/>
        <c:lblOffset val="100"/>
      </c:catAx>
      <c:valAx>
        <c:axId val="95044352"/>
        <c:scaling>
          <c:orientation val="minMax"/>
        </c:scaling>
        <c:axPos val="b"/>
        <c:majorGridlines/>
        <c:numFmt formatCode="#,##0" sourceLinked="1"/>
        <c:majorTickMark val="none"/>
        <c:tickLblPos val="nextTo"/>
        <c:crossAx val="95034368"/>
        <c:crosses val="autoZero"/>
        <c:crossBetween val="between"/>
      </c:valAx>
    </c:plotArea>
    <c:legend>
      <c:legendPos val="r"/>
      <c:layout>
        <c:manualLayout>
          <c:xMode val="edge"/>
          <c:yMode val="edge"/>
          <c:x val="0.60867979002624661"/>
          <c:y val="0.68270626046216953"/>
          <c:w val="0.22112000592664899"/>
          <c:h val="0.13256655660486272"/>
        </c:manualLayout>
      </c:layout>
    </c:legend>
    <c:plotVisOnly val="1"/>
  </c:chart>
  <c:externalData r:id="rId2"/>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200" dirty="0"/>
              <a:t>Pyramide des âges </a:t>
            </a:r>
            <a:r>
              <a:rPr lang="fr-FR" sz="1200" u="sng" dirty="0"/>
              <a:t>Conseil régional et Conseils généraux</a:t>
            </a:r>
          </a:p>
        </c:rich>
      </c:tx>
      <c:layout/>
    </c:title>
    <c:view3D>
      <c:depthPercent val="100"/>
      <c:rAngAx val="1"/>
    </c:view3D>
    <c:plotArea>
      <c:layout/>
      <c:bar3DChart>
        <c:barDir val="bar"/>
        <c:grouping val="clustered"/>
        <c:ser>
          <c:idx val="0"/>
          <c:order val="0"/>
          <c:cat>
            <c:strRef>
              <c:f>'Age et collectivités'!$B$6:$B$14</c:f>
              <c:strCache>
                <c:ptCount val="9"/>
                <c:pt idx="0">
                  <c:v>Moins de 25 ans</c:v>
                </c:pt>
                <c:pt idx="1">
                  <c:v>25 ans à 29 ans</c:v>
                </c:pt>
                <c:pt idx="2">
                  <c:v>30 ans à 34 ans</c:v>
                </c:pt>
                <c:pt idx="3">
                  <c:v>35 ans à 39 ans</c:v>
                </c:pt>
                <c:pt idx="4">
                  <c:v>40 ans à 44 ans</c:v>
                </c:pt>
                <c:pt idx="5">
                  <c:v>45 ans à 49 ans</c:v>
                </c:pt>
                <c:pt idx="6">
                  <c:v>50 ans à 54 ans</c:v>
                </c:pt>
                <c:pt idx="7">
                  <c:v>55 ans à 59 ans</c:v>
                </c:pt>
                <c:pt idx="8">
                  <c:v>60 ans et plus</c:v>
                </c:pt>
              </c:strCache>
            </c:strRef>
          </c:cat>
          <c:val>
            <c:numRef>
              <c:f>'Age et collectivités'!$K$27:$K$35</c:f>
              <c:numCache>
                <c:formatCode>General</c:formatCode>
                <c:ptCount val="9"/>
                <c:pt idx="0">
                  <c:v>243</c:v>
                </c:pt>
                <c:pt idx="1">
                  <c:v>903</c:v>
                </c:pt>
                <c:pt idx="2">
                  <c:v>1311</c:v>
                </c:pt>
                <c:pt idx="3">
                  <c:v>1926</c:v>
                </c:pt>
                <c:pt idx="4">
                  <c:v>2359</c:v>
                </c:pt>
                <c:pt idx="5">
                  <c:v>2619</c:v>
                </c:pt>
                <c:pt idx="6">
                  <c:v>2552</c:v>
                </c:pt>
                <c:pt idx="7">
                  <c:v>1832</c:v>
                </c:pt>
                <c:pt idx="8">
                  <c:v>262</c:v>
                </c:pt>
              </c:numCache>
            </c:numRef>
          </c:val>
        </c:ser>
        <c:shape val="box"/>
        <c:axId val="95085696"/>
        <c:axId val="95087232"/>
        <c:axId val="0"/>
      </c:bar3DChart>
      <c:catAx>
        <c:axId val="95085696"/>
        <c:scaling>
          <c:orientation val="minMax"/>
        </c:scaling>
        <c:axPos val="l"/>
        <c:numFmt formatCode="General" sourceLinked="1"/>
        <c:majorTickMark val="none"/>
        <c:tickLblPos val="nextTo"/>
        <c:crossAx val="95087232"/>
        <c:crosses val="autoZero"/>
        <c:auto val="1"/>
        <c:lblAlgn val="ctr"/>
        <c:lblOffset val="100"/>
      </c:catAx>
      <c:valAx>
        <c:axId val="95087232"/>
        <c:scaling>
          <c:orientation val="minMax"/>
        </c:scaling>
        <c:axPos val="b"/>
        <c:majorGridlines/>
        <c:numFmt formatCode="General" sourceLinked="1"/>
        <c:majorTickMark val="none"/>
        <c:tickLblPos val="nextTo"/>
        <c:crossAx val="95085696"/>
        <c:crosses val="autoZero"/>
        <c:crossBetween val="between"/>
      </c:valAx>
      <c:spPr>
        <a:noFill/>
        <a:ln w="25400">
          <a:noFill/>
        </a:ln>
      </c:spPr>
    </c:plotArea>
    <c:plotVisOnly val="1"/>
    <c:dispBlanksAs val="gap"/>
  </c:chart>
  <c:externalData r:id="rId2"/>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200" dirty="0"/>
              <a:t>Pyramide des âges </a:t>
            </a:r>
            <a:r>
              <a:rPr lang="fr-FR" sz="1200" u="sng" dirty="0"/>
              <a:t>communes</a:t>
            </a:r>
          </a:p>
        </c:rich>
      </c:tx>
      <c:layout>
        <c:manualLayout>
          <c:xMode val="edge"/>
          <c:yMode val="edge"/>
          <c:x val="0.28750699912511007"/>
          <c:y val="2.3255813953488372E-2"/>
        </c:manualLayout>
      </c:layout>
    </c:title>
    <c:view3D>
      <c:depthPercent val="100"/>
      <c:rAngAx val="1"/>
    </c:view3D>
    <c:plotArea>
      <c:layout/>
      <c:bar3DChart>
        <c:barDir val="bar"/>
        <c:grouping val="clustered"/>
        <c:ser>
          <c:idx val="0"/>
          <c:order val="0"/>
          <c:cat>
            <c:strRef>
              <c:f>'Age et collectivités'!$B$48:$B$56</c:f>
              <c:strCache>
                <c:ptCount val="9"/>
                <c:pt idx="0">
                  <c:v>Moins de 25 ans</c:v>
                </c:pt>
                <c:pt idx="1">
                  <c:v>25 ans à 29 ans</c:v>
                </c:pt>
                <c:pt idx="2">
                  <c:v>30 ans à 34 ans</c:v>
                </c:pt>
                <c:pt idx="3">
                  <c:v>35 ans à 39 ans</c:v>
                </c:pt>
                <c:pt idx="4">
                  <c:v>40 ans à 44 ans</c:v>
                </c:pt>
                <c:pt idx="5">
                  <c:v>45 ans à 49 ans</c:v>
                </c:pt>
                <c:pt idx="6">
                  <c:v>50 ans à 54 ans</c:v>
                </c:pt>
                <c:pt idx="7">
                  <c:v>55 ans à 59 ans</c:v>
                </c:pt>
                <c:pt idx="8">
                  <c:v>60 ans et plus</c:v>
                </c:pt>
              </c:strCache>
            </c:strRef>
          </c:cat>
          <c:val>
            <c:numRef>
              <c:f>'Age et collectivités'!$K$48:$K$56</c:f>
              <c:numCache>
                <c:formatCode>General</c:formatCode>
                <c:ptCount val="9"/>
                <c:pt idx="0">
                  <c:v>1366</c:v>
                </c:pt>
                <c:pt idx="1">
                  <c:v>2918</c:v>
                </c:pt>
                <c:pt idx="2">
                  <c:v>4203</c:v>
                </c:pt>
                <c:pt idx="3">
                  <c:v>6439</c:v>
                </c:pt>
                <c:pt idx="4">
                  <c:v>7473</c:v>
                </c:pt>
                <c:pt idx="5">
                  <c:v>8136</c:v>
                </c:pt>
                <c:pt idx="6">
                  <c:v>7485</c:v>
                </c:pt>
                <c:pt idx="7">
                  <c:v>5599</c:v>
                </c:pt>
                <c:pt idx="8">
                  <c:v>774</c:v>
                </c:pt>
              </c:numCache>
            </c:numRef>
          </c:val>
        </c:ser>
        <c:shape val="box"/>
        <c:axId val="95197440"/>
        <c:axId val="95092736"/>
        <c:axId val="0"/>
      </c:bar3DChart>
      <c:catAx>
        <c:axId val="95197440"/>
        <c:scaling>
          <c:orientation val="minMax"/>
        </c:scaling>
        <c:axPos val="l"/>
        <c:numFmt formatCode="General" sourceLinked="1"/>
        <c:majorTickMark val="none"/>
        <c:tickLblPos val="nextTo"/>
        <c:crossAx val="95092736"/>
        <c:crosses val="autoZero"/>
        <c:auto val="1"/>
        <c:lblAlgn val="ctr"/>
        <c:lblOffset val="100"/>
      </c:catAx>
      <c:valAx>
        <c:axId val="95092736"/>
        <c:scaling>
          <c:orientation val="minMax"/>
        </c:scaling>
        <c:axPos val="b"/>
        <c:majorGridlines/>
        <c:numFmt formatCode="General" sourceLinked="1"/>
        <c:majorTickMark val="none"/>
        <c:tickLblPos val="nextTo"/>
        <c:crossAx val="95197440"/>
        <c:crosses val="autoZero"/>
        <c:crossBetween val="between"/>
      </c:valAx>
      <c:spPr>
        <a:noFill/>
        <a:ln w="25400">
          <a:noFill/>
        </a:ln>
      </c:spPr>
    </c:plotArea>
    <c:plotVisOnly val="1"/>
    <c:dispBlanksAs val="gap"/>
  </c:chart>
  <c:externalData r:id="rId2"/>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400" dirty="0"/>
              <a:t>Pyramide des </a:t>
            </a:r>
            <a:r>
              <a:rPr lang="fr-FR" sz="1400" u="sng" dirty="0"/>
              <a:t>âges toutes collectivités</a:t>
            </a:r>
          </a:p>
        </c:rich>
      </c:tx>
      <c:layout/>
    </c:title>
    <c:view3D>
      <c:depthPercent val="100"/>
      <c:rAngAx val="1"/>
    </c:view3D>
    <c:plotArea>
      <c:layout/>
      <c:bar3DChart>
        <c:barDir val="bar"/>
        <c:grouping val="clustered"/>
        <c:ser>
          <c:idx val="0"/>
          <c:order val="0"/>
          <c:spPr>
            <a:solidFill>
              <a:srgbClr val="C00000"/>
            </a:solidFill>
          </c:spPr>
          <c:cat>
            <c:strRef>
              <c:f>'Age et collectivités'!$B$6:$B$14</c:f>
              <c:strCache>
                <c:ptCount val="9"/>
                <c:pt idx="0">
                  <c:v>Moins de 25 ans</c:v>
                </c:pt>
                <c:pt idx="1">
                  <c:v>25 ans à 29 ans</c:v>
                </c:pt>
                <c:pt idx="2">
                  <c:v>30 ans à 34 ans</c:v>
                </c:pt>
                <c:pt idx="3">
                  <c:v>35 ans à 39 ans</c:v>
                </c:pt>
                <c:pt idx="4">
                  <c:v>40 ans à 44 ans</c:v>
                </c:pt>
                <c:pt idx="5">
                  <c:v>45 ans à 49 ans</c:v>
                </c:pt>
                <c:pt idx="6">
                  <c:v>50 ans à 54 ans</c:v>
                </c:pt>
                <c:pt idx="7">
                  <c:v>55 ans à 59 ans</c:v>
                </c:pt>
                <c:pt idx="8">
                  <c:v>60 ans et plus</c:v>
                </c:pt>
              </c:strCache>
            </c:strRef>
          </c:cat>
          <c:val>
            <c:numRef>
              <c:f>'Age et collectivités'!$K$6:$K$14</c:f>
              <c:numCache>
                <c:formatCode>General</c:formatCode>
                <c:ptCount val="9"/>
                <c:pt idx="0">
                  <c:v>2030</c:v>
                </c:pt>
                <c:pt idx="1">
                  <c:v>5169</c:v>
                </c:pt>
                <c:pt idx="2">
                  <c:v>7530</c:v>
                </c:pt>
                <c:pt idx="3">
                  <c:v>10764</c:v>
                </c:pt>
                <c:pt idx="4">
                  <c:v>11960</c:v>
                </c:pt>
                <c:pt idx="5">
                  <c:v>12991</c:v>
                </c:pt>
                <c:pt idx="6">
                  <c:v>12140</c:v>
                </c:pt>
                <c:pt idx="7">
                  <c:v>8913</c:v>
                </c:pt>
                <c:pt idx="8">
                  <c:v>1249</c:v>
                </c:pt>
              </c:numCache>
            </c:numRef>
          </c:val>
        </c:ser>
        <c:shape val="box"/>
        <c:axId val="95100288"/>
        <c:axId val="95126656"/>
        <c:axId val="0"/>
      </c:bar3DChart>
      <c:catAx>
        <c:axId val="95100288"/>
        <c:scaling>
          <c:orientation val="minMax"/>
        </c:scaling>
        <c:axPos val="l"/>
        <c:numFmt formatCode="General" sourceLinked="1"/>
        <c:majorTickMark val="none"/>
        <c:tickLblPos val="nextTo"/>
        <c:crossAx val="95126656"/>
        <c:crosses val="autoZero"/>
        <c:auto val="1"/>
        <c:lblAlgn val="ctr"/>
        <c:lblOffset val="100"/>
      </c:catAx>
      <c:valAx>
        <c:axId val="95126656"/>
        <c:scaling>
          <c:orientation val="minMax"/>
        </c:scaling>
        <c:axPos val="b"/>
        <c:majorGridlines/>
        <c:numFmt formatCode="General" sourceLinked="1"/>
        <c:majorTickMark val="none"/>
        <c:tickLblPos val="nextTo"/>
        <c:crossAx val="95100288"/>
        <c:crosses val="autoZero"/>
        <c:crossBetween val="between"/>
      </c:valAx>
      <c:spPr>
        <a:noFill/>
        <a:ln w="25400">
          <a:noFill/>
        </a:ln>
      </c:spPr>
    </c:plotArea>
    <c:plotVisOnly val="1"/>
    <c:dispBlanksAs val="gap"/>
  </c:chart>
  <c:externalData r:id="rId2"/>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100"/>
            </a:pPr>
            <a:r>
              <a:rPr lang="fr-FR" sz="1100" dirty="0"/>
              <a:t>Pyramide des âges </a:t>
            </a:r>
            <a:r>
              <a:rPr lang="fr-FR" sz="1100" u="sng" dirty="0"/>
              <a:t>toutes collectivités</a:t>
            </a:r>
          </a:p>
        </c:rich>
      </c:tx>
      <c:layout>
        <c:manualLayout>
          <c:xMode val="edge"/>
          <c:yMode val="edge"/>
          <c:x val="0.14789423614152183"/>
          <c:y val="3.6490198407073543E-2"/>
        </c:manualLayout>
      </c:layout>
    </c:title>
    <c:view3D>
      <c:depthPercent val="100"/>
      <c:rAngAx val="1"/>
    </c:view3D>
    <c:plotArea>
      <c:layout/>
      <c:bar3DChart>
        <c:barDir val="bar"/>
        <c:grouping val="clustered"/>
        <c:ser>
          <c:idx val="0"/>
          <c:order val="0"/>
          <c:spPr>
            <a:solidFill>
              <a:srgbClr val="C00000"/>
            </a:solidFill>
          </c:spPr>
          <c:cat>
            <c:strRef>
              <c:f>'Age et collectivités'!$B$6:$B$14</c:f>
              <c:strCache>
                <c:ptCount val="9"/>
                <c:pt idx="0">
                  <c:v>Moins de 25 ans</c:v>
                </c:pt>
                <c:pt idx="1">
                  <c:v>25 ans à 29 ans</c:v>
                </c:pt>
                <c:pt idx="2">
                  <c:v>30 ans à 34 ans</c:v>
                </c:pt>
                <c:pt idx="3">
                  <c:v>35 ans à 39 ans</c:v>
                </c:pt>
                <c:pt idx="4">
                  <c:v>40 ans à 44 ans</c:v>
                </c:pt>
                <c:pt idx="5">
                  <c:v>45 ans à 49 ans</c:v>
                </c:pt>
                <c:pt idx="6">
                  <c:v>50 ans à 54 ans</c:v>
                </c:pt>
                <c:pt idx="7">
                  <c:v>55 ans à 59 ans</c:v>
                </c:pt>
                <c:pt idx="8">
                  <c:v>60 ans et plus</c:v>
                </c:pt>
              </c:strCache>
            </c:strRef>
          </c:cat>
          <c:val>
            <c:numRef>
              <c:f>'Age et collectivités'!$K$6:$K$14</c:f>
              <c:numCache>
                <c:formatCode>General</c:formatCode>
                <c:ptCount val="9"/>
                <c:pt idx="0">
                  <c:v>2030</c:v>
                </c:pt>
                <c:pt idx="1">
                  <c:v>5169</c:v>
                </c:pt>
                <c:pt idx="2">
                  <c:v>7530</c:v>
                </c:pt>
                <c:pt idx="3">
                  <c:v>10764</c:v>
                </c:pt>
                <c:pt idx="4">
                  <c:v>11960</c:v>
                </c:pt>
                <c:pt idx="5">
                  <c:v>12991</c:v>
                </c:pt>
                <c:pt idx="6">
                  <c:v>12140</c:v>
                </c:pt>
                <c:pt idx="7">
                  <c:v>8913</c:v>
                </c:pt>
                <c:pt idx="8">
                  <c:v>1249</c:v>
                </c:pt>
              </c:numCache>
            </c:numRef>
          </c:val>
        </c:ser>
        <c:shape val="box"/>
        <c:axId val="95213824"/>
        <c:axId val="95305728"/>
        <c:axId val="0"/>
      </c:bar3DChart>
      <c:catAx>
        <c:axId val="95213824"/>
        <c:scaling>
          <c:orientation val="minMax"/>
        </c:scaling>
        <c:axPos val="l"/>
        <c:numFmt formatCode="General" sourceLinked="1"/>
        <c:majorTickMark val="none"/>
        <c:tickLblPos val="nextTo"/>
        <c:txPr>
          <a:bodyPr/>
          <a:lstStyle/>
          <a:p>
            <a:pPr>
              <a:defRPr sz="800" i="1"/>
            </a:pPr>
            <a:endParaRPr lang="fr-FR"/>
          </a:p>
        </c:txPr>
        <c:crossAx val="95305728"/>
        <c:crosses val="autoZero"/>
        <c:auto val="1"/>
        <c:lblAlgn val="ctr"/>
        <c:lblOffset val="100"/>
      </c:catAx>
      <c:valAx>
        <c:axId val="95305728"/>
        <c:scaling>
          <c:orientation val="minMax"/>
        </c:scaling>
        <c:axPos val="b"/>
        <c:majorGridlines/>
        <c:numFmt formatCode="General" sourceLinked="1"/>
        <c:majorTickMark val="none"/>
        <c:tickLblPos val="nextTo"/>
        <c:crossAx val="95213824"/>
        <c:crosses val="autoZero"/>
        <c:crossBetween val="between"/>
      </c:valAx>
      <c:spPr>
        <a:noFill/>
        <a:ln w="25400">
          <a:noFill/>
        </a:ln>
      </c:spPr>
    </c:plotArea>
    <c:plotVisOnly val="1"/>
    <c:dispBlanksAs val="gap"/>
  </c:chart>
  <c:externalData r:id="rId2"/>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200" dirty="0"/>
              <a:t>Pyramide des âges </a:t>
            </a:r>
            <a:r>
              <a:rPr lang="fr-FR" sz="1200" u="sng" dirty="0"/>
              <a:t>communautés (CU, CA et CC)</a:t>
            </a:r>
          </a:p>
        </c:rich>
      </c:tx>
      <c:layout>
        <c:manualLayout>
          <c:xMode val="edge"/>
          <c:yMode val="edge"/>
          <c:x val="0.10388888888888888"/>
          <c:y val="2.3255813953488372E-2"/>
        </c:manualLayout>
      </c:layout>
    </c:title>
    <c:view3D>
      <c:depthPercent val="100"/>
      <c:rAngAx val="1"/>
    </c:view3D>
    <c:plotArea>
      <c:layout>
        <c:manualLayout>
          <c:layoutTarget val="inner"/>
          <c:xMode val="edge"/>
          <c:yMode val="edge"/>
          <c:x val="0.25963990006596083"/>
          <c:y val="0.15277989945561604"/>
          <c:w val="0.68936646984574046"/>
          <c:h val="0.73676154038440289"/>
        </c:manualLayout>
      </c:layout>
      <c:bar3DChart>
        <c:barDir val="bar"/>
        <c:grouping val="clustered"/>
        <c:ser>
          <c:idx val="0"/>
          <c:order val="0"/>
          <c:cat>
            <c:strRef>
              <c:f>'Age et collectivités'!$B$90:$B$98</c:f>
              <c:strCache>
                <c:ptCount val="9"/>
                <c:pt idx="0">
                  <c:v>Moins de 25 ans</c:v>
                </c:pt>
                <c:pt idx="1">
                  <c:v>25 ans à 29 ans</c:v>
                </c:pt>
                <c:pt idx="2">
                  <c:v>30 ans à 34 ans</c:v>
                </c:pt>
                <c:pt idx="3">
                  <c:v>35 ans à 39 ans</c:v>
                </c:pt>
                <c:pt idx="4">
                  <c:v>40 ans à 44 ans</c:v>
                </c:pt>
                <c:pt idx="5">
                  <c:v>45 ans à 49 ans</c:v>
                </c:pt>
                <c:pt idx="6">
                  <c:v>50 ans à 54 ans</c:v>
                </c:pt>
                <c:pt idx="7">
                  <c:v>55 ans à 59 ans</c:v>
                </c:pt>
                <c:pt idx="8">
                  <c:v>60 ans et plus</c:v>
                </c:pt>
              </c:strCache>
            </c:strRef>
          </c:cat>
          <c:val>
            <c:numRef>
              <c:f>'Age et collectivités'!$K$90:$K$98</c:f>
              <c:numCache>
                <c:formatCode>General</c:formatCode>
                <c:ptCount val="9"/>
                <c:pt idx="0">
                  <c:v>268</c:v>
                </c:pt>
                <c:pt idx="1">
                  <c:v>798</c:v>
                </c:pt>
                <c:pt idx="2">
                  <c:v>1241</c:v>
                </c:pt>
                <c:pt idx="3">
                  <c:v>1492</c:v>
                </c:pt>
                <c:pt idx="4">
                  <c:v>1389</c:v>
                </c:pt>
                <c:pt idx="5">
                  <c:v>1466</c:v>
                </c:pt>
                <c:pt idx="6">
                  <c:v>1371</c:v>
                </c:pt>
                <c:pt idx="7">
                  <c:v>1047</c:v>
                </c:pt>
                <c:pt idx="8">
                  <c:v>146</c:v>
                </c:pt>
              </c:numCache>
            </c:numRef>
          </c:val>
        </c:ser>
        <c:shape val="box"/>
        <c:axId val="95226112"/>
        <c:axId val="95227904"/>
        <c:axId val="0"/>
      </c:bar3DChart>
      <c:catAx>
        <c:axId val="95226112"/>
        <c:scaling>
          <c:orientation val="minMax"/>
        </c:scaling>
        <c:axPos val="l"/>
        <c:numFmt formatCode="General" sourceLinked="1"/>
        <c:majorTickMark val="none"/>
        <c:tickLblPos val="nextTo"/>
        <c:crossAx val="95227904"/>
        <c:crosses val="autoZero"/>
        <c:auto val="1"/>
        <c:lblAlgn val="ctr"/>
        <c:lblOffset val="100"/>
      </c:catAx>
      <c:valAx>
        <c:axId val="95227904"/>
        <c:scaling>
          <c:orientation val="minMax"/>
        </c:scaling>
        <c:axPos val="b"/>
        <c:majorGridlines/>
        <c:numFmt formatCode="General" sourceLinked="1"/>
        <c:majorTickMark val="none"/>
        <c:tickLblPos val="nextTo"/>
        <c:crossAx val="95226112"/>
        <c:crosses val="autoZero"/>
        <c:crossBetween val="between"/>
      </c:valAx>
      <c:spPr>
        <a:noFill/>
        <a:ln w="25400">
          <a:noFill/>
        </a:ln>
      </c:spPr>
    </c:plotArea>
    <c:plotVisOnly val="1"/>
    <c:dispBlanksAs val="gap"/>
  </c:chart>
  <c:externalData r:id="rId2"/>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200" dirty="0"/>
              <a:t>Pyramide des âges </a:t>
            </a:r>
            <a:r>
              <a:rPr lang="fr-FR" sz="1200" u="sng" dirty="0"/>
              <a:t>syndicats et autres EPI</a:t>
            </a:r>
          </a:p>
        </c:rich>
      </c:tx>
      <c:layout>
        <c:manualLayout>
          <c:xMode val="edge"/>
          <c:yMode val="edge"/>
          <c:x val="0.19555555555555557"/>
          <c:y val="2.3255813953488372E-2"/>
        </c:manualLayout>
      </c:layout>
    </c:title>
    <c:view3D>
      <c:depthPercent val="100"/>
      <c:rAngAx val="1"/>
    </c:view3D>
    <c:plotArea>
      <c:layout>
        <c:manualLayout>
          <c:layoutTarget val="inner"/>
          <c:xMode val="edge"/>
          <c:yMode val="edge"/>
          <c:x val="0.27534709102154636"/>
          <c:y val="0.13864261277196124"/>
          <c:w val="0.67906930843552171"/>
          <c:h val="0.74421652039828978"/>
        </c:manualLayout>
      </c:layout>
      <c:bar3DChart>
        <c:barDir val="bar"/>
        <c:grouping val="clustered"/>
        <c:ser>
          <c:idx val="0"/>
          <c:order val="0"/>
          <c:cat>
            <c:strRef>
              <c:f>'Age et collectivités'!$B$111:$B$119</c:f>
              <c:strCache>
                <c:ptCount val="9"/>
                <c:pt idx="0">
                  <c:v>Moins de 25 ans</c:v>
                </c:pt>
                <c:pt idx="1">
                  <c:v>25 ans à 29 ans</c:v>
                </c:pt>
                <c:pt idx="2">
                  <c:v>30 ans à 34 ans</c:v>
                </c:pt>
                <c:pt idx="3">
                  <c:v>35 ans à 39 ans</c:v>
                </c:pt>
                <c:pt idx="4">
                  <c:v>40 ans à 44 ans</c:v>
                </c:pt>
                <c:pt idx="5">
                  <c:v>45 ans à 49 ans</c:v>
                </c:pt>
                <c:pt idx="6">
                  <c:v>50 ans à 54 ans</c:v>
                </c:pt>
                <c:pt idx="7">
                  <c:v>55 ans à 59 ans</c:v>
                </c:pt>
                <c:pt idx="8">
                  <c:v>60 ans et plus</c:v>
                </c:pt>
              </c:strCache>
            </c:strRef>
          </c:cat>
          <c:val>
            <c:numRef>
              <c:f>'Age et collectivités'!$K$111:$K$119</c:f>
              <c:numCache>
                <c:formatCode>General</c:formatCode>
                <c:ptCount val="9"/>
                <c:pt idx="0">
                  <c:v>84</c:v>
                </c:pt>
                <c:pt idx="1">
                  <c:v>252</c:v>
                </c:pt>
                <c:pt idx="2">
                  <c:v>263</c:v>
                </c:pt>
                <c:pt idx="3">
                  <c:v>345</c:v>
                </c:pt>
                <c:pt idx="4">
                  <c:v>310</c:v>
                </c:pt>
                <c:pt idx="5">
                  <c:v>289</c:v>
                </c:pt>
                <c:pt idx="6">
                  <c:v>283</c:v>
                </c:pt>
                <c:pt idx="7">
                  <c:v>172</c:v>
                </c:pt>
                <c:pt idx="8">
                  <c:v>34</c:v>
                </c:pt>
              </c:numCache>
            </c:numRef>
          </c:val>
        </c:ser>
        <c:shape val="box"/>
        <c:axId val="95243648"/>
        <c:axId val="95274112"/>
        <c:axId val="0"/>
      </c:bar3DChart>
      <c:catAx>
        <c:axId val="95243648"/>
        <c:scaling>
          <c:orientation val="minMax"/>
        </c:scaling>
        <c:axPos val="l"/>
        <c:numFmt formatCode="General" sourceLinked="1"/>
        <c:majorTickMark val="none"/>
        <c:tickLblPos val="nextTo"/>
        <c:crossAx val="95274112"/>
        <c:crosses val="autoZero"/>
        <c:auto val="1"/>
        <c:lblAlgn val="ctr"/>
        <c:lblOffset val="100"/>
      </c:catAx>
      <c:valAx>
        <c:axId val="95274112"/>
        <c:scaling>
          <c:orientation val="minMax"/>
        </c:scaling>
        <c:axPos val="b"/>
        <c:majorGridlines/>
        <c:numFmt formatCode="General" sourceLinked="1"/>
        <c:majorTickMark val="none"/>
        <c:tickLblPos val="nextTo"/>
        <c:crossAx val="95243648"/>
        <c:crosses val="autoZero"/>
        <c:crossBetween val="between"/>
      </c:valAx>
      <c:spPr>
        <a:noFill/>
        <a:ln w="25400">
          <a:noFill/>
        </a:ln>
      </c:spPr>
    </c:plotArea>
    <c:plotVisOnly val="1"/>
    <c:dispBlanksAs val="gap"/>
  </c:chart>
  <c:externalData r:id="rId2"/>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050" dirty="0"/>
              <a:t>Pyramide des âges </a:t>
            </a:r>
            <a:r>
              <a:rPr lang="fr-FR" sz="1050" u="sng" dirty="0"/>
              <a:t>toutes collectivités</a:t>
            </a:r>
          </a:p>
        </c:rich>
      </c:tx>
      <c:layout/>
    </c:title>
    <c:view3D>
      <c:depthPercent val="100"/>
      <c:rAngAx val="1"/>
    </c:view3D>
    <c:plotArea>
      <c:layout>
        <c:manualLayout>
          <c:layoutTarget val="inner"/>
          <c:xMode val="edge"/>
          <c:yMode val="edge"/>
          <c:x val="0.35345191997637132"/>
          <c:y val="0.20299976132354366"/>
          <c:w val="0.54472707639530693"/>
          <c:h val="0.65263359382938768"/>
        </c:manualLayout>
      </c:layout>
      <c:bar3DChart>
        <c:barDir val="bar"/>
        <c:grouping val="clustered"/>
        <c:ser>
          <c:idx val="0"/>
          <c:order val="0"/>
          <c:spPr>
            <a:solidFill>
              <a:srgbClr val="C00000"/>
            </a:solidFill>
          </c:spPr>
          <c:cat>
            <c:strRef>
              <c:f>'Age et collectivités'!$B$6:$B$14</c:f>
              <c:strCache>
                <c:ptCount val="9"/>
                <c:pt idx="0">
                  <c:v>Moins de 25 ans</c:v>
                </c:pt>
                <c:pt idx="1">
                  <c:v>25 ans à 29 ans</c:v>
                </c:pt>
                <c:pt idx="2">
                  <c:v>30 ans à 34 ans</c:v>
                </c:pt>
                <c:pt idx="3">
                  <c:v>35 ans à 39 ans</c:v>
                </c:pt>
                <c:pt idx="4">
                  <c:v>40 ans à 44 ans</c:v>
                </c:pt>
                <c:pt idx="5">
                  <c:v>45 ans à 49 ans</c:v>
                </c:pt>
                <c:pt idx="6">
                  <c:v>50 ans à 54 ans</c:v>
                </c:pt>
                <c:pt idx="7">
                  <c:v>55 ans à 59 ans</c:v>
                </c:pt>
                <c:pt idx="8">
                  <c:v>60 ans et plus</c:v>
                </c:pt>
              </c:strCache>
            </c:strRef>
          </c:cat>
          <c:val>
            <c:numRef>
              <c:f>'Age et collectivités'!$K$6:$K$14</c:f>
              <c:numCache>
                <c:formatCode>General</c:formatCode>
                <c:ptCount val="9"/>
                <c:pt idx="0">
                  <c:v>2030</c:v>
                </c:pt>
                <c:pt idx="1">
                  <c:v>5169</c:v>
                </c:pt>
                <c:pt idx="2">
                  <c:v>7530</c:v>
                </c:pt>
                <c:pt idx="3">
                  <c:v>10764</c:v>
                </c:pt>
                <c:pt idx="4">
                  <c:v>11960</c:v>
                </c:pt>
                <c:pt idx="5">
                  <c:v>12991</c:v>
                </c:pt>
                <c:pt idx="6">
                  <c:v>12140</c:v>
                </c:pt>
                <c:pt idx="7">
                  <c:v>8913</c:v>
                </c:pt>
                <c:pt idx="8">
                  <c:v>1249</c:v>
                </c:pt>
              </c:numCache>
            </c:numRef>
          </c:val>
        </c:ser>
        <c:shape val="box"/>
        <c:axId val="95365376"/>
        <c:axId val="95412224"/>
        <c:axId val="0"/>
      </c:bar3DChart>
      <c:catAx>
        <c:axId val="95365376"/>
        <c:scaling>
          <c:orientation val="minMax"/>
        </c:scaling>
        <c:axPos val="l"/>
        <c:numFmt formatCode="General" sourceLinked="1"/>
        <c:majorTickMark val="none"/>
        <c:tickLblPos val="nextTo"/>
        <c:txPr>
          <a:bodyPr/>
          <a:lstStyle/>
          <a:p>
            <a:pPr>
              <a:defRPr sz="800"/>
            </a:pPr>
            <a:endParaRPr lang="fr-FR"/>
          </a:p>
        </c:txPr>
        <c:crossAx val="95412224"/>
        <c:crosses val="autoZero"/>
        <c:auto val="1"/>
        <c:lblAlgn val="ctr"/>
        <c:lblOffset val="100"/>
      </c:catAx>
      <c:valAx>
        <c:axId val="95412224"/>
        <c:scaling>
          <c:orientation val="minMax"/>
        </c:scaling>
        <c:axPos val="b"/>
        <c:majorGridlines/>
        <c:numFmt formatCode="General" sourceLinked="1"/>
        <c:majorTickMark val="none"/>
        <c:tickLblPos val="nextTo"/>
        <c:crossAx val="95365376"/>
        <c:crosses val="autoZero"/>
        <c:crossBetween val="between"/>
      </c:valAx>
      <c:spPr>
        <a:noFill/>
        <a:ln w="25400">
          <a:noFill/>
        </a:ln>
      </c:spPr>
    </c:plotArea>
    <c:plotVisOnly val="1"/>
    <c:dispBlanksAs val="gap"/>
  </c:chart>
  <c:externalData r:id="rId2"/>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lgn="ctr">
              <a:defRPr sz="1200"/>
            </a:pPr>
            <a:r>
              <a:rPr lang="fr-FR" sz="1200" dirty="0"/>
              <a:t>Pyramide des âges </a:t>
            </a:r>
            <a:r>
              <a:rPr lang="fr-FR" sz="1200" u="sng" dirty="0" smtClean="0"/>
              <a:t>Cdg </a:t>
            </a:r>
            <a:r>
              <a:rPr lang="fr-FR" sz="1200" u="sng" dirty="0"/>
              <a:t>et Cnfpt</a:t>
            </a:r>
          </a:p>
        </c:rich>
      </c:tx>
      <c:layout>
        <c:manualLayout>
          <c:xMode val="edge"/>
          <c:yMode val="edge"/>
          <c:x val="0.1816666666666667"/>
          <c:y val="2.3255813953488372E-2"/>
        </c:manualLayout>
      </c:layout>
    </c:title>
    <c:view3D>
      <c:depthPercent val="100"/>
      <c:rAngAx val="1"/>
    </c:view3D>
    <c:plotArea>
      <c:layout/>
      <c:bar3DChart>
        <c:barDir val="bar"/>
        <c:grouping val="clustered"/>
        <c:ser>
          <c:idx val="0"/>
          <c:order val="0"/>
          <c:cat>
            <c:strRef>
              <c:f>'Age et collectivités'!$B$157:$B$165</c:f>
              <c:strCache>
                <c:ptCount val="9"/>
                <c:pt idx="0">
                  <c:v>Moins de 25 ans</c:v>
                </c:pt>
                <c:pt idx="1">
                  <c:v>25 ans à 29 ans</c:v>
                </c:pt>
                <c:pt idx="2">
                  <c:v>30 ans à 34 ans</c:v>
                </c:pt>
                <c:pt idx="3">
                  <c:v>35 ans à 39 ans</c:v>
                </c:pt>
                <c:pt idx="4">
                  <c:v>40 ans à 44 ans</c:v>
                </c:pt>
                <c:pt idx="5">
                  <c:v>45 ans à 49 ans</c:v>
                </c:pt>
                <c:pt idx="6">
                  <c:v>50 ans à 54 ans</c:v>
                </c:pt>
                <c:pt idx="7">
                  <c:v>55 ans à 59 ans</c:v>
                </c:pt>
                <c:pt idx="8">
                  <c:v>60 ans et plus</c:v>
                </c:pt>
              </c:strCache>
            </c:strRef>
          </c:cat>
          <c:val>
            <c:numRef>
              <c:f>'Age et collectivités'!$K$157:$K$165</c:f>
              <c:numCache>
                <c:formatCode>General</c:formatCode>
                <c:ptCount val="9"/>
                <c:pt idx="0">
                  <c:v>5</c:v>
                </c:pt>
                <c:pt idx="1">
                  <c:v>19</c:v>
                </c:pt>
                <c:pt idx="2">
                  <c:v>19</c:v>
                </c:pt>
                <c:pt idx="3">
                  <c:v>36</c:v>
                </c:pt>
                <c:pt idx="4">
                  <c:v>26</c:v>
                </c:pt>
                <c:pt idx="5">
                  <c:v>28</c:v>
                </c:pt>
                <c:pt idx="6">
                  <c:v>21</c:v>
                </c:pt>
                <c:pt idx="7">
                  <c:v>17</c:v>
                </c:pt>
                <c:pt idx="8">
                  <c:v>0</c:v>
                </c:pt>
              </c:numCache>
            </c:numRef>
          </c:val>
        </c:ser>
        <c:shape val="box"/>
        <c:axId val="95418624"/>
        <c:axId val="95576064"/>
        <c:axId val="0"/>
      </c:bar3DChart>
      <c:catAx>
        <c:axId val="95418624"/>
        <c:scaling>
          <c:orientation val="minMax"/>
        </c:scaling>
        <c:axPos val="l"/>
        <c:numFmt formatCode="General" sourceLinked="1"/>
        <c:majorTickMark val="none"/>
        <c:tickLblPos val="nextTo"/>
        <c:crossAx val="95576064"/>
        <c:crosses val="autoZero"/>
        <c:auto val="1"/>
        <c:lblAlgn val="ctr"/>
        <c:lblOffset val="100"/>
      </c:catAx>
      <c:valAx>
        <c:axId val="95576064"/>
        <c:scaling>
          <c:orientation val="minMax"/>
        </c:scaling>
        <c:axPos val="b"/>
        <c:majorGridlines/>
        <c:numFmt formatCode="General" sourceLinked="1"/>
        <c:majorTickMark val="none"/>
        <c:tickLblPos val="nextTo"/>
        <c:crossAx val="95418624"/>
        <c:crosses val="autoZero"/>
        <c:crossBetween val="between"/>
      </c:valAx>
      <c:spPr>
        <a:noFill/>
        <a:ln w="25400">
          <a:noFill/>
        </a:ln>
      </c:spPr>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Calibri"/>
                <a:ea typeface="Calibri"/>
                <a:cs typeface="Calibri"/>
              </a:defRPr>
            </a:pPr>
            <a:r>
              <a:rPr lang="fr-FR" dirty="0">
                <a:latin typeface="Arial Narrow" pitchFamily="34" charset="0"/>
              </a:rPr>
              <a:t>Caractéristiques départementales</a:t>
            </a:r>
          </a:p>
        </c:rich>
      </c:tx>
      <c:layout/>
      <c:spPr>
        <a:noFill/>
        <a:ln>
          <a:noFill/>
        </a:ln>
        <a:scene3d>
          <a:camera prst="orthographicFront"/>
          <a:lightRig rig="threePt" dir="t"/>
        </a:scene3d>
        <a:sp3d>
          <a:bevelT/>
        </a:sp3d>
      </c:spPr>
    </c:title>
    <c:view3D>
      <c:depthPercent val="100"/>
      <c:perspective val="30"/>
    </c:view3D>
    <c:plotArea>
      <c:layout>
        <c:manualLayout>
          <c:layoutTarget val="inner"/>
          <c:xMode val="edge"/>
          <c:yMode val="edge"/>
          <c:x val="0.10386965376782077"/>
          <c:y val="0.14134800994333971"/>
          <c:w val="0.86558044806517365"/>
          <c:h val="0.71933912724975013"/>
        </c:manualLayout>
      </c:layout>
      <c:bar3DChart>
        <c:barDir val="col"/>
        <c:grouping val="standard"/>
        <c:ser>
          <c:idx val="0"/>
          <c:order val="0"/>
          <c:tx>
            <c:strRef>
              <c:f>'Analyse YB '!$C$52</c:f>
              <c:strCache>
                <c:ptCount val="1"/>
                <c:pt idx="0">
                  <c:v>Nombre de collectivités</c:v>
                </c:pt>
              </c:strCache>
            </c:strRef>
          </c:tx>
          <c:spPr>
            <a:solidFill>
              <a:srgbClr val="C00000"/>
            </a:solidFill>
          </c:spPr>
          <c:cat>
            <c:strRef>
              <c:f>'Analyse YB '!$B$53:$B$57</c:f>
              <c:strCache>
                <c:ptCount val="5"/>
                <c:pt idx="0">
                  <c:v>44</c:v>
                </c:pt>
                <c:pt idx="1">
                  <c:v>49</c:v>
                </c:pt>
                <c:pt idx="2">
                  <c:v>53</c:v>
                </c:pt>
                <c:pt idx="3">
                  <c:v>72</c:v>
                </c:pt>
                <c:pt idx="4">
                  <c:v>85</c:v>
                </c:pt>
              </c:strCache>
            </c:strRef>
          </c:cat>
          <c:val>
            <c:numRef>
              <c:f>'Analyse YB '!$E$53:$E$57</c:f>
              <c:numCache>
                <c:formatCode>0.0%</c:formatCode>
                <c:ptCount val="5"/>
                <c:pt idx="0">
                  <c:v>0.15405527865881286</c:v>
                </c:pt>
                <c:pt idx="1">
                  <c:v>0.24195740824649345</c:v>
                </c:pt>
                <c:pt idx="2">
                  <c:v>0.15088355233348436</c:v>
                </c:pt>
                <c:pt idx="3">
                  <c:v>0.24286361576801088</c:v>
                </c:pt>
                <c:pt idx="4">
                  <c:v>0.21024014499320684</c:v>
                </c:pt>
              </c:numCache>
            </c:numRef>
          </c:val>
        </c:ser>
        <c:ser>
          <c:idx val="1"/>
          <c:order val="1"/>
          <c:tx>
            <c:strRef>
              <c:f>'Analyse YB '!$D$52</c:f>
              <c:strCache>
                <c:ptCount val="1"/>
                <c:pt idx="0">
                  <c:v>Effectifs sur emploi permanent</c:v>
                </c:pt>
              </c:strCache>
            </c:strRef>
          </c:tx>
          <c:spPr>
            <a:solidFill>
              <a:srgbClr val="333399">
                <a:lumMod val="75000"/>
              </a:srgbClr>
            </a:solidFill>
          </c:spPr>
          <c:cat>
            <c:strRef>
              <c:f>'Analyse YB '!$B$53:$B$57</c:f>
              <c:strCache>
                <c:ptCount val="5"/>
                <c:pt idx="0">
                  <c:v>44</c:v>
                </c:pt>
                <c:pt idx="1">
                  <c:v>49</c:v>
                </c:pt>
                <c:pt idx="2">
                  <c:v>53</c:v>
                </c:pt>
                <c:pt idx="3">
                  <c:v>72</c:v>
                </c:pt>
                <c:pt idx="4">
                  <c:v>85</c:v>
                </c:pt>
              </c:strCache>
            </c:strRef>
          </c:cat>
          <c:val>
            <c:numRef>
              <c:f>'Analyse YB '!$F$53:$F$57</c:f>
              <c:numCache>
                <c:formatCode>0.0%</c:formatCode>
                <c:ptCount val="5"/>
                <c:pt idx="0">
                  <c:v>0.38964284807761507</c:v>
                </c:pt>
                <c:pt idx="1">
                  <c:v>0.21819884716534674</c:v>
                </c:pt>
                <c:pt idx="2">
                  <c:v>7.1205461333211414E-2</c:v>
                </c:pt>
                <c:pt idx="3">
                  <c:v>0.15038496789462041</c:v>
                </c:pt>
                <c:pt idx="4">
                  <c:v>0.17056787552921826</c:v>
                </c:pt>
              </c:numCache>
            </c:numRef>
          </c:val>
        </c:ser>
        <c:gapWidth val="75"/>
        <c:shape val="box"/>
        <c:axId val="71104000"/>
        <c:axId val="71105536"/>
        <c:axId val="69192768"/>
      </c:bar3DChart>
      <c:catAx>
        <c:axId val="71104000"/>
        <c:scaling>
          <c:orientation val="minMax"/>
        </c:scaling>
        <c:axPos val="b"/>
        <c:numFmt formatCode="General" sourceLinked="1"/>
        <c:majorTickMark val="none"/>
        <c:tickLblPos val="nextTo"/>
        <c:txPr>
          <a:bodyPr rot="0" vert="horz"/>
          <a:lstStyle/>
          <a:p>
            <a:pPr>
              <a:defRPr sz="1200" b="1" i="0" u="none" strike="noStrike" baseline="0">
                <a:solidFill>
                  <a:srgbClr val="000000"/>
                </a:solidFill>
                <a:latin typeface="Arial Narrow" pitchFamily="34" charset="0"/>
                <a:ea typeface="Calibri"/>
                <a:cs typeface="Calibri"/>
              </a:defRPr>
            </a:pPr>
            <a:endParaRPr lang="fr-FR"/>
          </a:p>
        </c:txPr>
        <c:crossAx val="71105536"/>
        <c:crosses val="autoZero"/>
        <c:auto val="1"/>
        <c:lblAlgn val="ctr"/>
        <c:lblOffset val="100"/>
      </c:catAx>
      <c:valAx>
        <c:axId val="71105536"/>
        <c:scaling>
          <c:orientation val="minMax"/>
        </c:scaling>
        <c:axPos val="l"/>
        <c:majorGridlines/>
        <c:numFmt formatCode="0.0%" sourceLinked="1"/>
        <c:majorTickMark val="none"/>
        <c:tickLblPos val="nextTo"/>
        <c:spPr>
          <a:ln w="9525">
            <a:noFill/>
          </a:ln>
        </c:spPr>
        <c:txPr>
          <a:bodyPr rot="0" vert="horz"/>
          <a:lstStyle/>
          <a:p>
            <a:pPr>
              <a:defRPr sz="1000" b="0" i="0" u="none" strike="noStrike" baseline="0">
                <a:solidFill>
                  <a:srgbClr val="000000"/>
                </a:solidFill>
                <a:latin typeface="Arial Narrow" pitchFamily="34" charset="0"/>
                <a:ea typeface="Calibri"/>
                <a:cs typeface="Calibri"/>
              </a:defRPr>
            </a:pPr>
            <a:endParaRPr lang="fr-FR"/>
          </a:p>
        </c:txPr>
        <c:crossAx val="71104000"/>
        <c:crosses val="autoZero"/>
        <c:crossBetween val="between"/>
      </c:valAx>
      <c:serAx>
        <c:axId val="69192768"/>
        <c:scaling>
          <c:orientation val="minMax"/>
        </c:scaling>
        <c:delete val="1"/>
        <c:axPos val="b"/>
        <c:tickLblPos val="none"/>
        <c:crossAx val="71105536"/>
        <c:crosses val="autoZero"/>
      </c:serAx>
      <c:spPr>
        <a:noFill/>
        <a:ln w="25400">
          <a:noFill/>
        </a:ln>
      </c:spPr>
    </c:plotArea>
    <c:legend>
      <c:legendPos val="b"/>
      <c:legendEntry>
        <c:idx val="0"/>
        <c:txPr>
          <a:bodyPr/>
          <a:lstStyle/>
          <a:p>
            <a:pPr>
              <a:defRPr sz="1400" b="0" i="0" u="none" strike="noStrike" baseline="0">
                <a:solidFill>
                  <a:srgbClr val="000000"/>
                </a:solidFill>
                <a:latin typeface="Arial Narrow" pitchFamily="34" charset="0"/>
                <a:ea typeface="Calibri"/>
                <a:cs typeface="Calibri"/>
              </a:defRPr>
            </a:pPr>
            <a:endParaRPr lang="fr-FR"/>
          </a:p>
        </c:txPr>
      </c:legendEntry>
      <c:legendEntry>
        <c:idx val="1"/>
        <c:txPr>
          <a:bodyPr/>
          <a:lstStyle/>
          <a:p>
            <a:pPr>
              <a:defRPr sz="1400" b="0" i="0" u="none" strike="noStrike" baseline="0">
                <a:solidFill>
                  <a:srgbClr val="000000"/>
                </a:solidFill>
                <a:latin typeface="Arial Narrow" pitchFamily="34" charset="0"/>
                <a:ea typeface="Calibri"/>
                <a:cs typeface="Calibri"/>
              </a:defRPr>
            </a:pPr>
            <a:endParaRPr lang="fr-FR"/>
          </a:p>
        </c:txPr>
      </c:legendEntry>
      <c:layout/>
      <c:txPr>
        <a:bodyPr/>
        <a:lstStyle/>
        <a:p>
          <a:pPr>
            <a:defRPr sz="1400" b="0" i="0" u="none" strike="noStrike" baseline="0">
              <a:solidFill>
                <a:srgbClr val="000000"/>
              </a:solidFill>
              <a:latin typeface="Arial Narrow" pitchFamily="34" charset="0"/>
              <a:ea typeface="Calibri"/>
              <a:cs typeface="Calibri"/>
            </a:defRPr>
          </a:pPr>
          <a:endParaRPr lang="fr-FR"/>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2"/>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lgn="ctr">
              <a:defRPr sz="1200"/>
            </a:pPr>
            <a:r>
              <a:rPr lang="fr-FR" sz="1200" dirty="0"/>
              <a:t>Pyramide des âges </a:t>
            </a:r>
            <a:r>
              <a:rPr lang="fr-FR" sz="1200" u="sng" dirty="0"/>
              <a:t>SDIS</a:t>
            </a:r>
          </a:p>
        </c:rich>
      </c:tx>
      <c:layout>
        <c:manualLayout>
          <c:xMode val="edge"/>
          <c:yMode val="edge"/>
          <c:x val="0.19555555555555557"/>
          <c:y val="2.3255813953488372E-2"/>
        </c:manualLayout>
      </c:layout>
    </c:title>
    <c:view3D>
      <c:depthPercent val="100"/>
      <c:rAngAx val="1"/>
    </c:view3D>
    <c:plotArea>
      <c:layout>
        <c:manualLayout>
          <c:layoutTarget val="inner"/>
          <c:xMode val="edge"/>
          <c:yMode val="edge"/>
          <c:x val="0.29728363801288632"/>
          <c:y val="0.22021027452785821"/>
          <c:w val="0.65350117488325243"/>
          <c:h val="0.65235595544301894"/>
        </c:manualLayout>
      </c:layout>
      <c:bar3DChart>
        <c:barDir val="bar"/>
        <c:grouping val="clustered"/>
        <c:ser>
          <c:idx val="0"/>
          <c:order val="0"/>
          <c:cat>
            <c:strRef>
              <c:f>'Age et collectivités'!$B$134:$B$142</c:f>
              <c:strCache>
                <c:ptCount val="9"/>
                <c:pt idx="0">
                  <c:v>Moins de 25 ans</c:v>
                </c:pt>
                <c:pt idx="1">
                  <c:v>25 ans à 29 ans</c:v>
                </c:pt>
                <c:pt idx="2">
                  <c:v>30 ans à 34 ans</c:v>
                </c:pt>
                <c:pt idx="3">
                  <c:v>35 ans à 39 ans</c:v>
                </c:pt>
                <c:pt idx="4">
                  <c:v>40 ans à 44 ans</c:v>
                </c:pt>
                <c:pt idx="5">
                  <c:v>45 ans à 49 ans</c:v>
                </c:pt>
                <c:pt idx="6">
                  <c:v>50 ans à 54 ans</c:v>
                </c:pt>
                <c:pt idx="7">
                  <c:v>55 ans à 59 ans</c:v>
                </c:pt>
                <c:pt idx="8">
                  <c:v>60 ans et plus</c:v>
                </c:pt>
              </c:strCache>
            </c:strRef>
          </c:cat>
          <c:val>
            <c:numRef>
              <c:f>'Age et collectivités'!$K$134:$K$142</c:f>
              <c:numCache>
                <c:formatCode>General</c:formatCode>
                <c:ptCount val="9"/>
                <c:pt idx="0">
                  <c:v>49</c:v>
                </c:pt>
                <c:pt idx="1">
                  <c:v>247</c:v>
                </c:pt>
                <c:pt idx="2">
                  <c:v>422</c:v>
                </c:pt>
                <c:pt idx="3">
                  <c:v>430</c:v>
                </c:pt>
                <c:pt idx="4">
                  <c:v>285</c:v>
                </c:pt>
                <c:pt idx="5">
                  <c:v>268</c:v>
                </c:pt>
                <c:pt idx="6">
                  <c:v>237</c:v>
                </c:pt>
                <c:pt idx="7">
                  <c:v>87</c:v>
                </c:pt>
                <c:pt idx="8">
                  <c:v>11</c:v>
                </c:pt>
              </c:numCache>
            </c:numRef>
          </c:val>
        </c:ser>
        <c:shape val="box"/>
        <c:axId val="95630080"/>
        <c:axId val="95631616"/>
        <c:axId val="0"/>
      </c:bar3DChart>
      <c:catAx>
        <c:axId val="95630080"/>
        <c:scaling>
          <c:orientation val="minMax"/>
        </c:scaling>
        <c:axPos val="l"/>
        <c:numFmt formatCode="General" sourceLinked="1"/>
        <c:majorTickMark val="none"/>
        <c:tickLblPos val="nextTo"/>
        <c:txPr>
          <a:bodyPr/>
          <a:lstStyle/>
          <a:p>
            <a:pPr>
              <a:defRPr sz="900"/>
            </a:pPr>
            <a:endParaRPr lang="fr-FR"/>
          </a:p>
        </c:txPr>
        <c:crossAx val="95631616"/>
        <c:crosses val="autoZero"/>
        <c:auto val="1"/>
        <c:lblAlgn val="ctr"/>
        <c:lblOffset val="100"/>
      </c:catAx>
      <c:valAx>
        <c:axId val="95631616"/>
        <c:scaling>
          <c:orientation val="minMax"/>
        </c:scaling>
        <c:axPos val="b"/>
        <c:majorGridlines/>
        <c:numFmt formatCode="General" sourceLinked="1"/>
        <c:majorTickMark val="none"/>
        <c:tickLblPos val="nextTo"/>
        <c:crossAx val="95630080"/>
        <c:crosses val="autoZero"/>
        <c:crossBetween val="between"/>
      </c:valAx>
      <c:spPr>
        <a:noFill/>
        <a:ln w="25400">
          <a:noFill/>
        </a:ln>
      </c:spPr>
    </c:plotArea>
    <c:plotVisOnly val="1"/>
    <c:dispBlanksAs val="gap"/>
  </c:chart>
  <c:externalData r:id="rId2"/>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200" dirty="0"/>
              <a:t>Pyramide des âges </a:t>
            </a:r>
            <a:r>
              <a:rPr lang="fr-FR" sz="1200" u="sng" dirty="0"/>
              <a:t>OPH</a:t>
            </a:r>
          </a:p>
        </c:rich>
      </c:tx>
      <c:layout>
        <c:manualLayout>
          <c:xMode val="edge"/>
          <c:yMode val="edge"/>
          <c:x val="0.28750699912511007"/>
          <c:y val="2.3255813953488372E-2"/>
        </c:manualLayout>
      </c:layout>
    </c:title>
    <c:view3D>
      <c:depthPercent val="100"/>
      <c:rAngAx val="1"/>
    </c:view3D>
    <c:plotArea>
      <c:layout/>
      <c:bar3DChart>
        <c:barDir val="bar"/>
        <c:grouping val="clustered"/>
        <c:ser>
          <c:idx val="0"/>
          <c:order val="0"/>
          <c:cat>
            <c:strRef>
              <c:f>'Age et collectivités'!$B$69:$B$77</c:f>
              <c:strCache>
                <c:ptCount val="9"/>
                <c:pt idx="0">
                  <c:v>Moins de 25 ans</c:v>
                </c:pt>
                <c:pt idx="1">
                  <c:v>25 ans à 29 ans</c:v>
                </c:pt>
                <c:pt idx="2">
                  <c:v>30 ans à 34 ans</c:v>
                </c:pt>
                <c:pt idx="3">
                  <c:v>35 ans à 39 ans</c:v>
                </c:pt>
                <c:pt idx="4">
                  <c:v>40 ans à 44 ans</c:v>
                </c:pt>
                <c:pt idx="5">
                  <c:v>45 ans à 49 ans</c:v>
                </c:pt>
                <c:pt idx="6">
                  <c:v>50 ans à 54 ans</c:v>
                </c:pt>
                <c:pt idx="7">
                  <c:v>55 ans à 59 ans</c:v>
                </c:pt>
                <c:pt idx="8">
                  <c:v>60 ans et plus</c:v>
                </c:pt>
              </c:strCache>
            </c:strRef>
          </c:cat>
          <c:val>
            <c:numRef>
              <c:f>'Age et collectivités'!$K$69:$K$77</c:f>
              <c:numCache>
                <c:formatCode>General</c:formatCode>
                <c:ptCount val="9"/>
                <c:pt idx="0">
                  <c:v>2</c:v>
                </c:pt>
                <c:pt idx="1">
                  <c:v>12</c:v>
                </c:pt>
                <c:pt idx="2">
                  <c:v>48</c:v>
                </c:pt>
                <c:pt idx="3">
                  <c:v>66</c:v>
                </c:pt>
                <c:pt idx="4">
                  <c:v>86</c:v>
                </c:pt>
                <c:pt idx="5">
                  <c:v>157</c:v>
                </c:pt>
                <c:pt idx="6">
                  <c:v>169</c:v>
                </c:pt>
                <c:pt idx="7">
                  <c:v>143</c:v>
                </c:pt>
                <c:pt idx="8">
                  <c:v>18</c:v>
                </c:pt>
              </c:numCache>
            </c:numRef>
          </c:val>
        </c:ser>
        <c:shape val="box"/>
        <c:axId val="95646464"/>
        <c:axId val="95648000"/>
        <c:axId val="0"/>
      </c:bar3DChart>
      <c:catAx>
        <c:axId val="95646464"/>
        <c:scaling>
          <c:orientation val="minMax"/>
        </c:scaling>
        <c:axPos val="l"/>
        <c:numFmt formatCode="General" sourceLinked="1"/>
        <c:majorTickMark val="none"/>
        <c:tickLblPos val="nextTo"/>
        <c:crossAx val="95648000"/>
        <c:crosses val="autoZero"/>
        <c:auto val="1"/>
        <c:lblAlgn val="ctr"/>
        <c:lblOffset val="100"/>
      </c:catAx>
      <c:valAx>
        <c:axId val="95648000"/>
        <c:scaling>
          <c:orientation val="minMax"/>
        </c:scaling>
        <c:axPos val="b"/>
        <c:majorGridlines/>
        <c:numFmt formatCode="General" sourceLinked="1"/>
        <c:majorTickMark val="none"/>
        <c:tickLblPos val="nextTo"/>
        <c:crossAx val="95646464"/>
        <c:crosses val="autoZero"/>
        <c:crossBetween val="between"/>
      </c:valAx>
      <c:spPr>
        <a:noFill/>
        <a:ln w="25400">
          <a:noFill/>
        </a:ln>
      </c:spPr>
    </c:plotArea>
    <c:plotVisOnly val="1"/>
    <c:dispBlanksAs val="gap"/>
  </c:chart>
  <c:externalData r:id="rId2"/>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latin typeface="Arial Narrow" pitchFamily="34" charset="0"/>
              </a:defRPr>
            </a:pPr>
            <a:r>
              <a:rPr lang="fr-FR" sz="1400" dirty="0">
                <a:latin typeface="Arial Narrow" pitchFamily="34" charset="0"/>
              </a:rPr>
              <a:t>Part des </a:t>
            </a:r>
            <a:r>
              <a:rPr lang="fr-FR" sz="1400" dirty="0" smtClean="0">
                <a:latin typeface="Arial Narrow" pitchFamily="34" charset="0"/>
              </a:rPr>
              <a:t>non-titulaires </a:t>
            </a:r>
            <a:r>
              <a:rPr lang="fr-FR" sz="1400" dirty="0">
                <a:latin typeface="Arial Narrow" pitchFamily="34" charset="0"/>
              </a:rPr>
              <a:t>sur </a:t>
            </a:r>
            <a:r>
              <a:rPr lang="fr-FR" sz="1400" dirty="0" smtClean="0">
                <a:latin typeface="Arial Narrow" pitchFamily="34" charset="0"/>
              </a:rPr>
              <a:t>emplois permanents </a:t>
            </a:r>
            <a:r>
              <a:rPr lang="fr-FR" sz="1400" dirty="0">
                <a:latin typeface="Arial Narrow" pitchFamily="34" charset="0"/>
              </a:rPr>
              <a:t>par </a:t>
            </a:r>
            <a:r>
              <a:rPr lang="fr-FR" sz="1400" dirty="0" smtClean="0">
                <a:latin typeface="Arial Narrow" pitchFamily="34" charset="0"/>
              </a:rPr>
              <a:t>départements </a:t>
            </a:r>
            <a:r>
              <a:rPr lang="fr-FR" sz="1200" dirty="0">
                <a:latin typeface="Arial Narrow" pitchFamily="34" charset="0"/>
              </a:rPr>
              <a:t>(en % du total des emplois permanents)</a:t>
            </a:r>
          </a:p>
        </c:rich>
      </c:tx>
      <c:layout/>
    </c:title>
    <c:view3D>
      <c:depthPercent val="100"/>
      <c:rAngAx val="1"/>
    </c:view3D>
    <c:plotArea>
      <c:layout/>
      <c:bar3DChart>
        <c:barDir val="col"/>
        <c:grouping val="clustered"/>
        <c:ser>
          <c:idx val="0"/>
          <c:order val="0"/>
          <c:spPr>
            <a:solidFill>
              <a:srgbClr val="5B4874"/>
            </a:solidFill>
          </c:spPr>
          <c:dPt>
            <c:idx val="5"/>
            <c:spPr>
              <a:solidFill>
                <a:srgbClr val="AF2011"/>
              </a:solidFill>
            </c:spPr>
          </c:dPt>
          <c:dLbls>
            <c:dLbl>
              <c:idx val="0"/>
              <c:layout>
                <c:manualLayout>
                  <c:x val="9.1470468813161666E-3"/>
                  <c:y val="-1.8700313487932461E-2"/>
                </c:manualLayout>
              </c:layout>
              <c:showVal val="1"/>
            </c:dLbl>
            <c:dLbl>
              <c:idx val="1"/>
              <c:layout>
                <c:manualLayout>
                  <c:x val="4.5735234406581232E-3"/>
                  <c:y val="-3.7400626975865034E-2"/>
                </c:manualLayout>
              </c:layout>
              <c:showVal val="1"/>
            </c:dLbl>
            <c:dLbl>
              <c:idx val="2"/>
              <c:layout>
                <c:manualLayout>
                  <c:x val="6.8602851609871384E-3"/>
                  <c:y val="-2.992050158069183E-2"/>
                </c:manualLayout>
              </c:layout>
              <c:showVal val="1"/>
            </c:dLbl>
            <c:dLbl>
              <c:idx val="3"/>
              <c:layout>
                <c:manualLayout>
                  <c:x val="6.8602851609871384E-3"/>
                  <c:y val="-2.6180438883105412E-2"/>
                </c:manualLayout>
              </c:layout>
              <c:showVal val="1"/>
            </c:dLbl>
            <c:dLbl>
              <c:idx val="4"/>
              <c:layout>
                <c:manualLayout>
                  <c:x val="2.2867617203290586E-2"/>
                  <c:y val="-1.4960250790345941E-2"/>
                </c:manualLayout>
              </c:layout>
              <c:showVal val="1"/>
            </c:dLbl>
            <c:dLbl>
              <c:idx val="5"/>
              <c:layout>
                <c:manualLayout>
                  <c:x val="9.1470468813161666E-3"/>
                  <c:y val="-3.3660564278278335E-2"/>
                </c:manualLayout>
              </c:layout>
              <c:showVal val="1"/>
            </c:dLbl>
            <c:txPr>
              <a:bodyPr/>
              <a:lstStyle/>
              <a:p>
                <a:pPr>
                  <a:defRPr b="1"/>
                </a:pPr>
                <a:endParaRPr lang="fr-FR"/>
              </a:p>
            </c:txPr>
            <c:showVal val="1"/>
          </c:dLbls>
          <c:cat>
            <c:strRef>
              <c:f>'Analyse préparation'!$B$59:$G$59</c:f>
              <c:strCache>
                <c:ptCount val="6"/>
                <c:pt idx="0">
                  <c:v>44</c:v>
                </c:pt>
                <c:pt idx="1">
                  <c:v>49</c:v>
                </c:pt>
                <c:pt idx="2">
                  <c:v>53</c:v>
                </c:pt>
                <c:pt idx="3">
                  <c:v>72</c:v>
                </c:pt>
                <c:pt idx="4">
                  <c:v>85</c:v>
                </c:pt>
                <c:pt idx="5">
                  <c:v>PdL</c:v>
                </c:pt>
              </c:strCache>
            </c:strRef>
          </c:cat>
          <c:val>
            <c:numRef>
              <c:f>'Analyse préparation'!$B$62:$G$62</c:f>
              <c:numCache>
                <c:formatCode>0.0%</c:formatCode>
                <c:ptCount val="6"/>
                <c:pt idx="0">
                  <c:v>9.3437621705828894E-2</c:v>
                </c:pt>
                <c:pt idx="1">
                  <c:v>0.1175975516449886</c:v>
                </c:pt>
                <c:pt idx="2">
                  <c:v>0.10329985652797706</c:v>
                </c:pt>
                <c:pt idx="3">
                  <c:v>0.1038568187547254</c:v>
                </c:pt>
                <c:pt idx="4">
                  <c:v>0.1099288005633362</c:v>
                </c:pt>
                <c:pt idx="5">
                  <c:v>0.10294724108542062</c:v>
                </c:pt>
              </c:numCache>
            </c:numRef>
          </c:val>
        </c:ser>
        <c:dLbls>
          <c:showVal val="1"/>
        </c:dLbls>
        <c:shape val="box"/>
        <c:axId val="95794688"/>
        <c:axId val="95796224"/>
        <c:axId val="0"/>
      </c:bar3DChart>
      <c:catAx>
        <c:axId val="95794688"/>
        <c:scaling>
          <c:orientation val="minMax"/>
        </c:scaling>
        <c:axPos val="b"/>
        <c:numFmt formatCode="General" sourceLinked="1"/>
        <c:majorTickMark val="none"/>
        <c:tickLblPos val="nextTo"/>
        <c:crossAx val="95796224"/>
        <c:crosses val="autoZero"/>
        <c:auto val="1"/>
        <c:lblAlgn val="ctr"/>
        <c:lblOffset val="100"/>
      </c:catAx>
      <c:valAx>
        <c:axId val="95796224"/>
        <c:scaling>
          <c:orientation val="minMax"/>
        </c:scaling>
        <c:delete val="1"/>
        <c:axPos val="l"/>
        <c:numFmt formatCode="0.0%" sourceLinked="1"/>
        <c:tickLblPos val="none"/>
        <c:crossAx val="95794688"/>
        <c:crosses val="autoZero"/>
        <c:crossBetween val="between"/>
      </c:valAx>
      <c:spPr>
        <a:noFill/>
        <a:ln w="25400">
          <a:noFill/>
        </a:ln>
      </c:spPr>
    </c:plotArea>
    <c:plotVisOnly val="1"/>
    <c:dispBlanksAs val="gap"/>
  </c:chart>
  <c:externalData r:id="rId2"/>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0100218722659669"/>
          <c:y val="0"/>
          <c:w val="0.63042410323709563"/>
          <c:h val="1"/>
        </c:manualLayout>
      </c:layout>
      <c:barChart>
        <c:barDir val="bar"/>
        <c:grouping val="clustered"/>
        <c:ser>
          <c:idx val="0"/>
          <c:order val="0"/>
          <c:tx>
            <c:strRef>
              <c:f>'Type coll'!$I$26</c:f>
              <c:strCache>
                <c:ptCount val="1"/>
                <c:pt idx="0">
                  <c:v>Autres intercommunalités (syndicats)</c:v>
                </c:pt>
              </c:strCache>
            </c:strRef>
          </c:tx>
          <c:spPr>
            <a:solidFill>
              <a:srgbClr val="AF2011"/>
            </a:solidFill>
          </c:spPr>
          <c:dLbls>
            <c:txPr>
              <a:bodyPr/>
              <a:lstStyle/>
              <a:p>
                <a:pPr>
                  <a:defRPr sz="800" b="1">
                    <a:latin typeface="Arial Narrow" pitchFamily="34" charset="0"/>
                  </a:defRPr>
                </a:pPr>
                <a:endParaRPr lang="fr-FR"/>
              </a:p>
            </c:txPr>
            <c:showVal val="1"/>
          </c:dLbls>
          <c:cat>
            <c:strRef>
              <c:f>'Type coll'!$J$25:$O$25</c:f>
              <c:strCache>
                <c:ptCount val="6"/>
                <c:pt idx="0">
                  <c:v>44</c:v>
                </c:pt>
                <c:pt idx="1">
                  <c:v>49</c:v>
                </c:pt>
                <c:pt idx="2">
                  <c:v>53</c:v>
                </c:pt>
                <c:pt idx="3">
                  <c:v>72</c:v>
                </c:pt>
                <c:pt idx="4">
                  <c:v>85</c:v>
                </c:pt>
                <c:pt idx="5">
                  <c:v>Total</c:v>
                </c:pt>
              </c:strCache>
            </c:strRef>
          </c:cat>
          <c:val>
            <c:numRef>
              <c:f>'Type coll'!$J$26:$O$26</c:f>
              <c:numCache>
                <c:formatCode>0.00%</c:formatCode>
                <c:ptCount val="6"/>
                <c:pt idx="0">
                  <c:v>0.17994100294985271</c:v>
                </c:pt>
                <c:pt idx="1">
                  <c:v>0.25244618395303331</c:v>
                </c:pt>
                <c:pt idx="2">
                  <c:v>0.16129032258064521</c:v>
                </c:pt>
                <c:pt idx="3">
                  <c:v>0.31528662420382264</c:v>
                </c:pt>
                <c:pt idx="4">
                  <c:v>0.19173728813559363</c:v>
                </c:pt>
                <c:pt idx="5">
                  <c:v>0.22035438437074056</c:v>
                </c:pt>
              </c:numCache>
            </c:numRef>
          </c:val>
        </c:ser>
        <c:ser>
          <c:idx val="1"/>
          <c:order val="1"/>
          <c:tx>
            <c:strRef>
              <c:f>'Type coll'!$I$27</c:f>
              <c:strCache>
                <c:ptCount val="1"/>
                <c:pt idx="0">
                  <c:v>CU - CA et CC</c:v>
                </c:pt>
              </c:strCache>
            </c:strRef>
          </c:tx>
          <c:spPr>
            <a:solidFill>
              <a:srgbClr val="88C050"/>
            </a:solidFill>
          </c:spPr>
          <c:dLbls>
            <c:txPr>
              <a:bodyPr/>
              <a:lstStyle/>
              <a:p>
                <a:pPr algn="ctr">
                  <a:defRPr lang="fr-FR" sz="800" b="1" i="0" u="none" strike="noStrike" kern="1200" baseline="0">
                    <a:solidFill>
                      <a:sysClr val="windowText" lastClr="000000"/>
                    </a:solidFill>
                    <a:latin typeface="Arial Narrow" pitchFamily="34" charset="0"/>
                    <a:ea typeface="+mn-ea"/>
                    <a:cs typeface="+mn-cs"/>
                  </a:defRPr>
                </a:pPr>
                <a:endParaRPr lang="fr-FR"/>
              </a:p>
            </c:txPr>
            <c:showVal val="1"/>
          </c:dLbls>
          <c:cat>
            <c:strRef>
              <c:f>'Type coll'!$J$25:$O$25</c:f>
              <c:strCache>
                <c:ptCount val="6"/>
                <c:pt idx="0">
                  <c:v>44</c:v>
                </c:pt>
                <c:pt idx="1">
                  <c:v>49</c:v>
                </c:pt>
                <c:pt idx="2">
                  <c:v>53</c:v>
                </c:pt>
                <c:pt idx="3">
                  <c:v>72</c:v>
                </c:pt>
                <c:pt idx="4">
                  <c:v>85</c:v>
                </c:pt>
                <c:pt idx="5">
                  <c:v>Total</c:v>
                </c:pt>
              </c:strCache>
            </c:strRef>
          </c:cat>
          <c:val>
            <c:numRef>
              <c:f>'Type coll'!$J$27:$O$27</c:f>
              <c:numCache>
                <c:formatCode>0.00%</c:formatCode>
                <c:ptCount val="6"/>
                <c:pt idx="0">
                  <c:v>0.12091812588736391</c:v>
                </c:pt>
                <c:pt idx="1">
                  <c:v>0.14008004574042354</c:v>
                </c:pt>
                <c:pt idx="2">
                  <c:v>0.24757281553398058</c:v>
                </c:pt>
                <c:pt idx="3">
                  <c:v>7.8469838155958802E-2</c:v>
                </c:pt>
                <c:pt idx="4">
                  <c:v>0.14015151515151478</c:v>
                </c:pt>
                <c:pt idx="5">
                  <c:v>0.12247776090258207</c:v>
                </c:pt>
              </c:numCache>
            </c:numRef>
          </c:val>
        </c:ser>
        <c:ser>
          <c:idx val="2"/>
          <c:order val="2"/>
          <c:tx>
            <c:strRef>
              <c:f>'Type coll'!$I$28</c:f>
              <c:strCache>
                <c:ptCount val="1"/>
                <c:pt idx="0">
                  <c:v>Communes et établissements</c:v>
                </c:pt>
              </c:strCache>
            </c:strRef>
          </c:tx>
          <c:spPr>
            <a:solidFill>
              <a:srgbClr val="FF9900"/>
            </a:solidFill>
          </c:spPr>
          <c:dLbls>
            <c:txPr>
              <a:bodyPr/>
              <a:lstStyle/>
              <a:p>
                <a:pPr algn="ctr">
                  <a:defRPr lang="fr-FR" sz="800" b="1" i="0" u="none" strike="noStrike" kern="1200" baseline="0">
                    <a:solidFill>
                      <a:sysClr val="windowText" lastClr="000000"/>
                    </a:solidFill>
                    <a:latin typeface="Arial Narrow" pitchFamily="34" charset="0"/>
                    <a:ea typeface="+mn-ea"/>
                    <a:cs typeface="+mn-cs"/>
                  </a:defRPr>
                </a:pPr>
                <a:endParaRPr lang="fr-FR"/>
              </a:p>
            </c:txPr>
            <c:showVal val="1"/>
          </c:dLbls>
          <c:cat>
            <c:strRef>
              <c:f>'Type coll'!$J$25:$O$25</c:f>
              <c:strCache>
                <c:ptCount val="6"/>
                <c:pt idx="0">
                  <c:v>44</c:v>
                </c:pt>
                <c:pt idx="1">
                  <c:v>49</c:v>
                </c:pt>
                <c:pt idx="2">
                  <c:v>53</c:v>
                </c:pt>
                <c:pt idx="3">
                  <c:v>72</c:v>
                </c:pt>
                <c:pt idx="4">
                  <c:v>85</c:v>
                </c:pt>
                <c:pt idx="5">
                  <c:v>Total</c:v>
                </c:pt>
              </c:strCache>
            </c:strRef>
          </c:cat>
          <c:val>
            <c:numRef>
              <c:f>'Type coll'!$J$28:$O$28</c:f>
              <c:numCache>
                <c:formatCode>0.00%</c:formatCode>
                <c:ptCount val="6"/>
                <c:pt idx="0">
                  <c:v>0.10556436990027215</c:v>
                </c:pt>
                <c:pt idx="1">
                  <c:v>0.11468432253487815</c:v>
                </c:pt>
                <c:pt idx="2">
                  <c:v>8.4008528784648512E-2</c:v>
                </c:pt>
                <c:pt idx="3">
                  <c:v>0.11978950283894199</c:v>
                </c:pt>
                <c:pt idx="4">
                  <c:v>0.10284338454482915</c:v>
                </c:pt>
                <c:pt idx="5">
                  <c:v>0.10794251475424607</c:v>
                </c:pt>
              </c:numCache>
            </c:numRef>
          </c:val>
        </c:ser>
        <c:ser>
          <c:idx val="3"/>
          <c:order val="3"/>
          <c:tx>
            <c:strRef>
              <c:f>'Type coll'!$I$29</c:f>
              <c:strCache>
                <c:ptCount val="1"/>
                <c:pt idx="0">
                  <c:v>Départements</c:v>
                </c:pt>
              </c:strCache>
            </c:strRef>
          </c:tx>
          <c:spPr>
            <a:solidFill>
              <a:srgbClr val="5B4874"/>
            </a:solidFill>
          </c:spPr>
          <c:dLbls>
            <c:txPr>
              <a:bodyPr/>
              <a:lstStyle/>
              <a:p>
                <a:pPr algn="ctr">
                  <a:defRPr lang="fr-FR" sz="800" b="1" i="0" u="none" strike="noStrike" kern="1200" baseline="0">
                    <a:solidFill>
                      <a:sysClr val="windowText" lastClr="000000"/>
                    </a:solidFill>
                    <a:latin typeface="Arial Narrow" pitchFamily="34" charset="0"/>
                    <a:ea typeface="+mn-ea"/>
                    <a:cs typeface="+mn-cs"/>
                  </a:defRPr>
                </a:pPr>
                <a:endParaRPr lang="fr-FR"/>
              </a:p>
            </c:txPr>
            <c:showVal val="1"/>
          </c:dLbls>
          <c:cat>
            <c:strRef>
              <c:f>'Type coll'!$J$25:$O$25</c:f>
              <c:strCache>
                <c:ptCount val="6"/>
                <c:pt idx="0">
                  <c:v>44</c:v>
                </c:pt>
                <c:pt idx="1">
                  <c:v>49</c:v>
                </c:pt>
                <c:pt idx="2">
                  <c:v>53</c:v>
                </c:pt>
                <c:pt idx="3">
                  <c:v>72</c:v>
                </c:pt>
                <c:pt idx="4">
                  <c:v>85</c:v>
                </c:pt>
                <c:pt idx="5">
                  <c:v>Total</c:v>
                </c:pt>
              </c:strCache>
            </c:strRef>
          </c:cat>
          <c:val>
            <c:numRef>
              <c:f>'Type coll'!$J$29:$O$29</c:f>
              <c:numCache>
                <c:formatCode>0.00%</c:formatCode>
                <c:ptCount val="6"/>
                <c:pt idx="0">
                  <c:v>6.5578087964182283E-2</c:v>
                </c:pt>
                <c:pt idx="1">
                  <c:v>8.7233075874602467E-2</c:v>
                </c:pt>
                <c:pt idx="2">
                  <c:v>9.5403295750216846E-2</c:v>
                </c:pt>
                <c:pt idx="3">
                  <c:v>5.0838290968090914E-2</c:v>
                </c:pt>
                <c:pt idx="4">
                  <c:v>0.10504420176807105</c:v>
                </c:pt>
                <c:pt idx="5">
                  <c:v>7.7542799597180301E-2</c:v>
                </c:pt>
              </c:numCache>
            </c:numRef>
          </c:val>
        </c:ser>
        <c:axId val="95864704"/>
        <c:axId val="95866240"/>
      </c:barChart>
      <c:catAx>
        <c:axId val="95864704"/>
        <c:scaling>
          <c:orientation val="minMax"/>
        </c:scaling>
        <c:axPos val="l"/>
        <c:tickLblPos val="nextTo"/>
        <c:txPr>
          <a:bodyPr/>
          <a:lstStyle/>
          <a:p>
            <a:pPr>
              <a:defRPr sz="900">
                <a:latin typeface="Arial Narrow" pitchFamily="34" charset="0"/>
              </a:defRPr>
            </a:pPr>
            <a:endParaRPr lang="fr-FR"/>
          </a:p>
        </c:txPr>
        <c:crossAx val="95866240"/>
        <c:crosses val="autoZero"/>
        <c:auto val="1"/>
        <c:lblAlgn val="ctr"/>
        <c:lblOffset val="100"/>
      </c:catAx>
      <c:valAx>
        <c:axId val="95866240"/>
        <c:scaling>
          <c:orientation val="minMax"/>
        </c:scaling>
        <c:delete val="1"/>
        <c:axPos val="b"/>
        <c:numFmt formatCode="0.00%" sourceLinked="1"/>
        <c:tickLblPos val="none"/>
        <c:crossAx val="95864704"/>
        <c:crosses val="autoZero"/>
        <c:crossBetween val="between"/>
      </c:valAx>
    </c:plotArea>
    <c:legend>
      <c:legendPos val="r"/>
      <c:layout>
        <c:manualLayout>
          <c:xMode val="edge"/>
          <c:yMode val="edge"/>
          <c:x val="0.70562642169728795"/>
          <c:y val="0.16914202391367711"/>
          <c:w val="0.27770691163604549"/>
          <c:h val="0.76171595217264565"/>
        </c:manualLayout>
      </c:layout>
      <c:txPr>
        <a:bodyPr/>
        <a:lstStyle/>
        <a:p>
          <a:pPr>
            <a:defRPr sz="800">
              <a:latin typeface="Arial Narrow" pitchFamily="34" charset="0"/>
            </a:defRPr>
          </a:pPr>
          <a:endParaRPr lang="fr-FR"/>
        </a:p>
      </c:txPr>
    </c:legend>
    <c:plotVisOnly val="1"/>
  </c:chart>
  <c:externalData r:id="rId1"/>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view3D>
      <c:depthPercent val="100"/>
      <c:rAngAx val="1"/>
    </c:view3D>
    <c:plotArea>
      <c:layout>
        <c:manualLayout>
          <c:layoutTarget val="inner"/>
          <c:xMode val="edge"/>
          <c:yMode val="edge"/>
          <c:x val="0.46501273939049115"/>
          <c:y val="2.2730099220778802E-2"/>
          <c:w val="0.505918790629584"/>
          <c:h val="0.92070450294483264"/>
        </c:manualLayout>
      </c:layout>
      <c:bar3DChart>
        <c:barDir val="bar"/>
        <c:grouping val="clustered"/>
        <c:ser>
          <c:idx val="0"/>
          <c:order val="0"/>
          <c:spPr>
            <a:solidFill>
              <a:srgbClr val="5B4874"/>
            </a:solidFill>
          </c:spPr>
          <c:dLbls>
            <c:txPr>
              <a:bodyPr/>
              <a:lstStyle/>
              <a:p>
                <a:pPr>
                  <a:defRPr sz="900" b="1">
                    <a:latin typeface="Arial Narrow" pitchFamily="34" charset="0"/>
                  </a:defRPr>
                </a:pPr>
                <a:endParaRPr lang="fr-FR"/>
              </a:p>
            </c:txPr>
            <c:showVal val="1"/>
          </c:dLbls>
          <c:cat>
            <c:strRef>
              <c:f>'Analyse préparation'!$A$115:$A$122</c:f>
              <c:strCache>
                <c:ptCount val="8"/>
                <c:pt idx="0">
                  <c:v>Région - départements</c:v>
                </c:pt>
                <c:pt idx="1">
                  <c:v>Communes et établissements communaux</c:v>
                </c:pt>
                <c:pt idx="2">
                  <c:v>SDIS</c:v>
                </c:pt>
                <c:pt idx="3">
                  <c:v>OPH</c:v>
                </c:pt>
                <c:pt idx="4">
                  <c:v>CU - CA &amp; CC</c:v>
                </c:pt>
                <c:pt idx="5">
                  <c:v>Autres intercommunalités (syndicats)</c:v>
                </c:pt>
                <c:pt idx="6">
                  <c:v>CdG</c:v>
                </c:pt>
                <c:pt idx="7">
                  <c:v>TOTAL</c:v>
                </c:pt>
              </c:strCache>
            </c:strRef>
          </c:cat>
          <c:val>
            <c:numRef>
              <c:f>'Analyse préparation'!$F$115:$F$122</c:f>
              <c:numCache>
                <c:formatCode>0.0%</c:formatCode>
                <c:ptCount val="8"/>
                <c:pt idx="0">
                  <c:v>7.1607053616049118E-2</c:v>
                </c:pt>
                <c:pt idx="1">
                  <c:v>0.10834211883986435</c:v>
                </c:pt>
                <c:pt idx="2">
                  <c:v>1.4734774066797665E-2</c:v>
                </c:pt>
                <c:pt idx="3">
                  <c:v>3.2810271041369812E-2</c:v>
                </c:pt>
                <c:pt idx="4">
                  <c:v>0.12247776090258219</c:v>
                </c:pt>
                <c:pt idx="5">
                  <c:v>0.22293307086614339</c:v>
                </c:pt>
                <c:pt idx="6">
                  <c:v>0.12280701754385964</c:v>
                </c:pt>
                <c:pt idx="7">
                  <c:v>0.10294724108542062</c:v>
                </c:pt>
              </c:numCache>
            </c:numRef>
          </c:val>
        </c:ser>
        <c:dLbls>
          <c:showVal val="1"/>
        </c:dLbls>
        <c:shape val="box"/>
        <c:axId val="95505792"/>
        <c:axId val="95511680"/>
        <c:axId val="0"/>
      </c:bar3DChart>
      <c:catAx>
        <c:axId val="95505792"/>
        <c:scaling>
          <c:orientation val="minMax"/>
        </c:scaling>
        <c:axPos val="l"/>
        <c:numFmt formatCode="General" sourceLinked="1"/>
        <c:majorTickMark val="none"/>
        <c:tickLblPos val="nextTo"/>
        <c:txPr>
          <a:bodyPr/>
          <a:lstStyle/>
          <a:p>
            <a:pPr>
              <a:defRPr sz="800">
                <a:latin typeface="Arial Narrow" pitchFamily="34" charset="0"/>
              </a:defRPr>
            </a:pPr>
            <a:endParaRPr lang="fr-FR"/>
          </a:p>
        </c:txPr>
        <c:crossAx val="95511680"/>
        <c:crosses val="autoZero"/>
        <c:auto val="1"/>
        <c:lblAlgn val="ctr"/>
        <c:lblOffset val="100"/>
      </c:catAx>
      <c:valAx>
        <c:axId val="95511680"/>
        <c:scaling>
          <c:orientation val="minMax"/>
        </c:scaling>
        <c:delete val="1"/>
        <c:axPos val="b"/>
        <c:numFmt formatCode="0.0%" sourceLinked="1"/>
        <c:tickLblPos val="none"/>
        <c:crossAx val="95505792"/>
        <c:crosses val="autoZero"/>
        <c:crossBetween val="between"/>
      </c:valAx>
      <c:spPr>
        <a:noFill/>
        <a:ln w="25400">
          <a:noFill/>
        </a:ln>
      </c:spPr>
    </c:plotArea>
    <c:plotVisOnly val="1"/>
    <c:dispBlanksAs val="gap"/>
  </c:chart>
  <c:externalData r:id="rId2"/>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clustered"/>
        <c:ser>
          <c:idx val="0"/>
          <c:order val="0"/>
          <c:spPr>
            <a:solidFill>
              <a:srgbClr val="5B4874"/>
            </a:solidFill>
          </c:spPr>
          <c:dLbls>
            <c:dLbl>
              <c:idx val="0"/>
              <c:layout>
                <c:manualLayout>
                  <c:x val="5.1163929027170409E-3"/>
                  <c:y val="-1.0145544628014031E-2"/>
                </c:manualLayout>
              </c:layout>
              <c:showVal val="1"/>
            </c:dLbl>
            <c:dLbl>
              <c:idx val="1"/>
              <c:layout>
                <c:manualLayout>
                  <c:x val="1.0232785805434057E-2"/>
                  <c:y val="-5.0727723140070163E-3"/>
                </c:manualLayout>
              </c:layout>
              <c:showVal val="1"/>
            </c:dLbl>
            <c:dLbl>
              <c:idx val="2"/>
              <c:layout>
                <c:manualLayout>
                  <c:x val="0"/>
                  <c:y val="-5.0727723140070163E-3"/>
                </c:manualLayout>
              </c:layout>
              <c:showVal val="1"/>
            </c:dLbl>
            <c:dLbl>
              <c:idx val="3"/>
              <c:layout>
                <c:manualLayout>
                  <c:x val="5.1163929027169793E-3"/>
                  <c:y val="-2.0291089256028003E-2"/>
                </c:manualLayout>
              </c:layout>
              <c:showVal val="1"/>
            </c:dLbl>
            <c:dLbl>
              <c:idx val="4"/>
              <c:layout>
                <c:manualLayout>
                  <c:x val="0"/>
                  <c:y val="-1.0145544628014031E-2"/>
                </c:manualLayout>
              </c:layout>
              <c:showVal val="1"/>
            </c:dLbl>
            <c:dLbl>
              <c:idx val="5"/>
              <c:layout>
                <c:manualLayout>
                  <c:x val="1.0232785805434057E-2"/>
                  <c:y val="-1.0145544628014031E-2"/>
                </c:manualLayout>
              </c:layout>
              <c:showVal val="1"/>
            </c:dLbl>
            <c:dLbl>
              <c:idx val="6"/>
              <c:layout>
                <c:manualLayout>
                  <c:x val="1.2790982256792472E-2"/>
                  <c:y val="-1.5218316942020978E-2"/>
                </c:manualLayout>
              </c:layout>
              <c:showVal val="1"/>
            </c:dLbl>
            <c:dLbl>
              <c:idx val="7"/>
              <c:layout>
                <c:manualLayout>
                  <c:x val="7.6745893540756333E-3"/>
                  <c:y val="4.6499875707865704E-17"/>
                </c:manualLayout>
              </c:layout>
              <c:showVal val="1"/>
            </c:dLbl>
            <c:dLbl>
              <c:idx val="8"/>
              <c:layout>
                <c:manualLayout>
                  <c:x val="1.0232785805434057E-2"/>
                  <c:y val="-1.0145544628014031E-2"/>
                </c:manualLayout>
              </c:layout>
              <c:showVal val="1"/>
            </c:dLbl>
            <c:txPr>
              <a:bodyPr/>
              <a:lstStyle/>
              <a:p>
                <a:pPr>
                  <a:defRPr sz="1100" b="1">
                    <a:latin typeface="Arial Narrow" pitchFamily="34" charset="0"/>
                  </a:defRPr>
                </a:pPr>
                <a:endParaRPr lang="fr-FR"/>
              </a:p>
            </c:txPr>
            <c:showVal val="1"/>
          </c:dLbls>
          <c:cat>
            <c:strRef>
              <c:f>'Non tit Population commune'!$A$62:$A$70</c:f>
              <c:strCache>
                <c:ptCount val="9"/>
                <c:pt idx="0">
                  <c:v>Moins de 500 hab</c:v>
                </c:pt>
                <c:pt idx="1">
                  <c:v>de 500 à 999 hab</c:v>
                </c:pt>
                <c:pt idx="2">
                  <c:v>de 1000 à 1999  hab</c:v>
                </c:pt>
                <c:pt idx="3">
                  <c:v>de 2000 à 3499  hab</c:v>
                </c:pt>
                <c:pt idx="4">
                  <c:v>de 3500 à 4999  hab</c:v>
                </c:pt>
                <c:pt idx="5">
                  <c:v>de 5000 à 9999  hab</c:v>
                </c:pt>
                <c:pt idx="6">
                  <c:v>de 10000 à 19999  hab</c:v>
                </c:pt>
                <c:pt idx="7">
                  <c:v>de 20000 à 49999  hab</c:v>
                </c:pt>
                <c:pt idx="8">
                  <c:v>50000 hab et plus</c:v>
                </c:pt>
              </c:strCache>
            </c:strRef>
          </c:cat>
          <c:val>
            <c:numRef>
              <c:f>'Non tit Population commune'!$B$62:$B$70</c:f>
              <c:numCache>
                <c:formatCode>0.0%</c:formatCode>
                <c:ptCount val="9"/>
                <c:pt idx="0">
                  <c:v>0.25479930191972078</c:v>
                </c:pt>
                <c:pt idx="1">
                  <c:v>0.20707070707070707</c:v>
                </c:pt>
                <c:pt idx="2">
                  <c:v>6.7025237898221138E-2</c:v>
                </c:pt>
                <c:pt idx="3">
                  <c:v>7.0993914807302508E-2</c:v>
                </c:pt>
                <c:pt idx="4">
                  <c:v>8.9620834929145965E-2</c:v>
                </c:pt>
                <c:pt idx="5">
                  <c:v>0.2181122448979598</c:v>
                </c:pt>
                <c:pt idx="6">
                  <c:v>9.9433915825744484E-2</c:v>
                </c:pt>
                <c:pt idx="7">
                  <c:v>0.15656822810590679</c:v>
                </c:pt>
                <c:pt idx="8">
                  <c:v>6.4294677788440419E-2</c:v>
                </c:pt>
              </c:numCache>
            </c:numRef>
          </c:val>
        </c:ser>
        <c:shape val="cylinder"/>
        <c:axId val="95917184"/>
        <c:axId val="95918720"/>
        <c:axId val="0"/>
      </c:bar3DChart>
      <c:catAx>
        <c:axId val="95917184"/>
        <c:scaling>
          <c:orientation val="minMax"/>
        </c:scaling>
        <c:axPos val="b"/>
        <c:tickLblPos val="nextTo"/>
        <c:txPr>
          <a:bodyPr/>
          <a:lstStyle/>
          <a:p>
            <a:pPr>
              <a:defRPr sz="800" b="1">
                <a:latin typeface="Arial Narrow" pitchFamily="34" charset="0"/>
              </a:defRPr>
            </a:pPr>
            <a:endParaRPr lang="fr-FR"/>
          </a:p>
        </c:txPr>
        <c:crossAx val="95918720"/>
        <c:crosses val="autoZero"/>
        <c:auto val="1"/>
        <c:lblAlgn val="ctr"/>
        <c:lblOffset val="100"/>
      </c:catAx>
      <c:valAx>
        <c:axId val="95918720"/>
        <c:scaling>
          <c:orientation val="minMax"/>
        </c:scaling>
        <c:delete val="1"/>
        <c:axPos val="l"/>
        <c:numFmt formatCode="0.0%" sourceLinked="1"/>
        <c:tickLblPos val="none"/>
        <c:crossAx val="95917184"/>
        <c:crosses val="autoZero"/>
        <c:crossBetween val="between"/>
      </c:valAx>
    </c:plotArea>
    <c:plotVisOnly val="1"/>
  </c:chart>
  <c:spPr>
    <a:noFill/>
    <a:ln>
      <a:noFill/>
    </a:ln>
  </c:spPr>
  <c:externalData r:id="rId1"/>
  <c:userShapes r:id="rId2"/>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5.2834645669291424E-3"/>
          <c:y val="0"/>
          <c:w val="0.98692300962379764"/>
          <c:h val="0.72350563199071083"/>
        </c:manualLayout>
      </c:layout>
      <c:bar3DChart>
        <c:barDir val="col"/>
        <c:grouping val="clustered"/>
        <c:ser>
          <c:idx val="0"/>
          <c:order val="0"/>
          <c:spPr>
            <a:solidFill>
              <a:srgbClr val="88C050"/>
            </a:solidFill>
          </c:spPr>
          <c:dLbls>
            <c:dLbl>
              <c:idx val="0"/>
              <c:layout>
                <c:manualLayout>
                  <c:x val="8.3333333333333367E-3"/>
                  <c:y val="-1.3888888888888944E-2"/>
                </c:manualLayout>
              </c:layout>
              <c:showVal val="1"/>
            </c:dLbl>
            <c:dLbl>
              <c:idx val="1"/>
              <c:layout>
                <c:manualLayout>
                  <c:x val="5.5555555555555558E-3"/>
                  <c:y val="-1.8518518518518566E-2"/>
                </c:manualLayout>
              </c:layout>
              <c:showVal val="1"/>
            </c:dLbl>
            <c:dLbl>
              <c:idx val="2"/>
              <c:layout>
                <c:manualLayout>
                  <c:x val="8.3333333333333367E-3"/>
                  <c:y val="-9.2592592592593143E-3"/>
                </c:manualLayout>
              </c:layout>
              <c:showVal val="1"/>
            </c:dLbl>
            <c:dLbl>
              <c:idx val="3"/>
              <c:layout>
                <c:manualLayout>
                  <c:x val="1.3888888888888944E-2"/>
                  <c:y val="0"/>
                </c:manualLayout>
              </c:layout>
              <c:showVal val="1"/>
            </c:dLbl>
            <c:dLbl>
              <c:idx val="4"/>
              <c:layout>
                <c:manualLayout>
                  <c:x val="8.3333333333333367E-3"/>
                  <c:y val="-4.6296296296296476E-3"/>
                </c:manualLayout>
              </c:layout>
              <c:showVal val="1"/>
            </c:dLbl>
            <c:dLbl>
              <c:idx val="5"/>
              <c:layout>
                <c:manualLayout>
                  <c:x val="8.3333333333333367E-3"/>
                  <c:y val="-9.2592592592593143E-3"/>
                </c:manualLayout>
              </c:layout>
              <c:showVal val="1"/>
            </c:dLbl>
            <c:dLbl>
              <c:idx val="6"/>
              <c:layout>
                <c:manualLayout>
                  <c:x val="8.3333333333333367E-3"/>
                  <c:y val="4.2437781360067227E-17"/>
                </c:manualLayout>
              </c:layout>
              <c:showVal val="1"/>
            </c:dLbl>
            <c:dLbl>
              <c:idx val="7"/>
              <c:layout>
                <c:manualLayout>
                  <c:x val="5.5555555555556555E-3"/>
                  <c:y val="-4.6296296296296476E-3"/>
                </c:manualLayout>
              </c:layout>
              <c:showVal val="1"/>
            </c:dLbl>
            <c:dLbl>
              <c:idx val="8"/>
              <c:layout>
                <c:manualLayout>
                  <c:x val="1.3888888888888944E-2"/>
                  <c:y val="-9.2592592592593143E-3"/>
                </c:manualLayout>
              </c:layout>
              <c:showVal val="1"/>
            </c:dLbl>
            <c:txPr>
              <a:bodyPr/>
              <a:lstStyle/>
              <a:p>
                <a:pPr>
                  <a:defRPr sz="800" b="1">
                    <a:latin typeface="Arial Narrow" pitchFamily="34" charset="0"/>
                  </a:defRPr>
                </a:pPr>
                <a:endParaRPr lang="fr-FR"/>
              </a:p>
            </c:txPr>
            <c:showVal val="1"/>
          </c:dLbls>
          <c:cat>
            <c:strRef>
              <c:f>'Non tit Population commune'!$A$50:$A$58</c:f>
              <c:strCache>
                <c:ptCount val="9"/>
                <c:pt idx="0">
                  <c:v>moins de 500 hab</c:v>
                </c:pt>
                <c:pt idx="1">
                  <c:v>de 500 à 999 hab</c:v>
                </c:pt>
                <c:pt idx="2">
                  <c:v>de 1000 à 1999  hab</c:v>
                </c:pt>
                <c:pt idx="3">
                  <c:v>de 2000 à 3499  hab</c:v>
                </c:pt>
                <c:pt idx="4">
                  <c:v>de 3500 à 4999  hab</c:v>
                </c:pt>
                <c:pt idx="5">
                  <c:v>de 5000 à 9999  hab</c:v>
                </c:pt>
                <c:pt idx="6">
                  <c:v>de 10000 à 19999  hab</c:v>
                </c:pt>
                <c:pt idx="7">
                  <c:v>de 20000 à 49999  hab</c:v>
                </c:pt>
                <c:pt idx="8">
                  <c:v>50000 hab et plus</c:v>
                </c:pt>
              </c:strCache>
            </c:strRef>
          </c:cat>
          <c:val>
            <c:numRef>
              <c:f>'Non tit Population commune'!$B$50:$B$58</c:f>
              <c:numCache>
                <c:formatCode>0.0%</c:formatCode>
                <c:ptCount val="9"/>
                <c:pt idx="0">
                  <c:v>0</c:v>
                </c:pt>
                <c:pt idx="1">
                  <c:v>0.12903225806451613</c:v>
                </c:pt>
                <c:pt idx="2">
                  <c:v>6.0137457044673721E-2</c:v>
                </c:pt>
                <c:pt idx="3">
                  <c:v>9.7759674134419564E-2</c:v>
                </c:pt>
                <c:pt idx="4">
                  <c:v>0.10464058234758872</c:v>
                </c:pt>
                <c:pt idx="5">
                  <c:v>7.8745898651111923E-2</c:v>
                </c:pt>
                <c:pt idx="6">
                  <c:v>0.11063829787234038</c:v>
                </c:pt>
                <c:pt idx="7">
                  <c:v>0.16469228546662854</c:v>
                </c:pt>
                <c:pt idx="8">
                  <c:v>6.9679199724042767E-2</c:v>
                </c:pt>
              </c:numCache>
            </c:numRef>
          </c:val>
        </c:ser>
        <c:shape val="cylinder"/>
        <c:axId val="95970432"/>
        <c:axId val="95971968"/>
        <c:axId val="0"/>
      </c:bar3DChart>
      <c:catAx>
        <c:axId val="95970432"/>
        <c:scaling>
          <c:orientation val="minMax"/>
        </c:scaling>
        <c:axPos val="b"/>
        <c:tickLblPos val="nextTo"/>
        <c:txPr>
          <a:bodyPr/>
          <a:lstStyle/>
          <a:p>
            <a:pPr>
              <a:defRPr sz="800">
                <a:latin typeface="Arial Narrow" pitchFamily="34" charset="0"/>
              </a:defRPr>
            </a:pPr>
            <a:endParaRPr lang="fr-FR"/>
          </a:p>
        </c:txPr>
        <c:crossAx val="95971968"/>
        <c:crosses val="autoZero"/>
        <c:auto val="1"/>
        <c:lblAlgn val="ctr"/>
        <c:lblOffset val="100"/>
      </c:catAx>
      <c:valAx>
        <c:axId val="95971968"/>
        <c:scaling>
          <c:orientation val="minMax"/>
        </c:scaling>
        <c:delete val="1"/>
        <c:axPos val="l"/>
        <c:numFmt formatCode="0.0%" sourceLinked="1"/>
        <c:tickLblPos val="none"/>
        <c:crossAx val="95970432"/>
        <c:crosses val="autoZero"/>
        <c:crossBetween val="between"/>
      </c:valAx>
    </c:plotArea>
    <c:plotVisOnly val="1"/>
  </c:chart>
  <c:spPr>
    <a:noFill/>
    <a:ln>
      <a:noFill/>
    </a:ln>
  </c:spPr>
  <c:externalData r:id="rId1"/>
  <c:userShapes r:id="rId2"/>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1.9329386959106933E-2"/>
          <c:y val="0"/>
          <c:w val="0.98067061304089564"/>
          <c:h val="0.75524884284844829"/>
        </c:manualLayout>
      </c:layout>
      <c:bar3DChart>
        <c:barDir val="col"/>
        <c:grouping val="clustered"/>
        <c:ser>
          <c:idx val="0"/>
          <c:order val="0"/>
          <c:spPr>
            <a:solidFill>
              <a:srgbClr val="AF2011"/>
            </a:solidFill>
          </c:spPr>
          <c:dLbls>
            <c:txPr>
              <a:bodyPr/>
              <a:lstStyle/>
              <a:p>
                <a:pPr>
                  <a:defRPr sz="800" b="1">
                    <a:latin typeface="Arial Narrow" pitchFamily="34" charset="0"/>
                  </a:defRPr>
                </a:pPr>
                <a:endParaRPr lang="fr-FR"/>
              </a:p>
            </c:txPr>
            <c:showVal val="1"/>
          </c:dLbls>
          <c:cat>
            <c:strRef>
              <c:f>'Non tit Population commune'!$D$50:$D$58</c:f>
              <c:strCache>
                <c:ptCount val="9"/>
                <c:pt idx="0">
                  <c:v>moins de 500 hab</c:v>
                </c:pt>
                <c:pt idx="1">
                  <c:v>de 500 à 999 hab</c:v>
                </c:pt>
                <c:pt idx="2">
                  <c:v>de 1000 à 1999  hab</c:v>
                </c:pt>
                <c:pt idx="3">
                  <c:v>de 2000 à 3499  hab</c:v>
                </c:pt>
                <c:pt idx="4">
                  <c:v>de 3500 à 4999  hab</c:v>
                </c:pt>
                <c:pt idx="5">
                  <c:v>de 5000 à 9999  hab</c:v>
                </c:pt>
                <c:pt idx="6">
                  <c:v>de 10000 à 19999  hab</c:v>
                </c:pt>
                <c:pt idx="7">
                  <c:v>de 20000 à 49999  hab</c:v>
                </c:pt>
                <c:pt idx="8">
                  <c:v>50000 hab et plus</c:v>
                </c:pt>
              </c:strCache>
            </c:strRef>
          </c:cat>
          <c:val>
            <c:numRef>
              <c:f>'Non tit Population commune'!$E$50:$E$58</c:f>
              <c:numCache>
                <c:formatCode>0.0%</c:formatCode>
                <c:ptCount val="9"/>
                <c:pt idx="0">
                  <c:v>0.15000000000000024</c:v>
                </c:pt>
                <c:pt idx="1">
                  <c:v>0.60317460317460492</c:v>
                </c:pt>
                <c:pt idx="2">
                  <c:v>5.7818659658344457E-2</c:v>
                </c:pt>
                <c:pt idx="3">
                  <c:v>5.1136363636363653E-2</c:v>
                </c:pt>
                <c:pt idx="4">
                  <c:v>8.2278481012658181E-2</c:v>
                </c:pt>
                <c:pt idx="5">
                  <c:v>9.597156398104302E-2</c:v>
                </c:pt>
                <c:pt idx="6">
                  <c:v>6.6481994459833965E-2</c:v>
                </c:pt>
                <c:pt idx="7">
                  <c:v>9.6359743040685231E-2</c:v>
                </c:pt>
                <c:pt idx="8">
                  <c:v>6.0471976401179885E-2</c:v>
                </c:pt>
              </c:numCache>
            </c:numRef>
          </c:val>
        </c:ser>
        <c:shape val="cylinder"/>
        <c:axId val="96001408"/>
        <c:axId val="96097408"/>
        <c:axId val="0"/>
      </c:bar3DChart>
      <c:catAx>
        <c:axId val="96001408"/>
        <c:scaling>
          <c:orientation val="minMax"/>
        </c:scaling>
        <c:axPos val="b"/>
        <c:tickLblPos val="nextTo"/>
        <c:txPr>
          <a:bodyPr/>
          <a:lstStyle/>
          <a:p>
            <a:pPr>
              <a:defRPr sz="800">
                <a:latin typeface="Arial Narrow" pitchFamily="34" charset="0"/>
              </a:defRPr>
            </a:pPr>
            <a:endParaRPr lang="fr-FR"/>
          </a:p>
        </c:txPr>
        <c:crossAx val="96097408"/>
        <c:crosses val="autoZero"/>
        <c:auto val="1"/>
        <c:lblAlgn val="ctr"/>
        <c:lblOffset val="100"/>
      </c:catAx>
      <c:valAx>
        <c:axId val="96097408"/>
        <c:scaling>
          <c:orientation val="minMax"/>
        </c:scaling>
        <c:delete val="1"/>
        <c:axPos val="l"/>
        <c:numFmt formatCode="0.0%" sourceLinked="1"/>
        <c:tickLblPos val="none"/>
        <c:crossAx val="96001408"/>
        <c:crosses val="autoZero"/>
        <c:crossBetween val="between"/>
      </c:valAx>
    </c:plotArea>
    <c:plotVisOnly val="1"/>
  </c:chart>
  <c:spPr>
    <a:noFill/>
    <a:ln>
      <a:noFill/>
    </a:ln>
  </c:spPr>
  <c:externalData r:id="rId1"/>
  <c:userShapes r:id="rId2"/>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4.6259635454216734E-3"/>
          <c:y val="0"/>
          <c:w val="0.99410104986876557"/>
          <c:h val="0.58058826797022323"/>
        </c:manualLayout>
      </c:layout>
      <c:bar3DChart>
        <c:barDir val="col"/>
        <c:grouping val="clustered"/>
        <c:ser>
          <c:idx val="0"/>
          <c:order val="0"/>
          <c:spPr>
            <a:solidFill>
              <a:srgbClr val="FF9900"/>
            </a:solidFill>
          </c:spPr>
          <c:dLbls>
            <c:dLbl>
              <c:idx val="0"/>
              <c:layout>
                <c:manualLayout>
                  <c:x val="1.1111111111111125E-2"/>
                  <c:y val="0"/>
                </c:manualLayout>
              </c:layout>
              <c:showVal val="1"/>
            </c:dLbl>
            <c:dLbl>
              <c:idx val="1"/>
              <c:layout>
                <c:manualLayout>
                  <c:x val="1.1111111111111125E-2"/>
                  <c:y val="0"/>
                </c:manualLayout>
              </c:layout>
              <c:showVal val="1"/>
            </c:dLbl>
            <c:dLbl>
              <c:idx val="2"/>
              <c:layout>
                <c:manualLayout>
                  <c:x val="8.3333333333333367E-3"/>
                  <c:y val="0"/>
                </c:manualLayout>
              </c:layout>
              <c:showVal val="1"/>
            </c:dLbl>
            <c:dLbl>
              <c:idx val="3"/>
              <c:layout>
                <c:manualLayout>
                  <c:x val="2.500000000000005E-2"/>
                  <c:y val="-9.2592592592593143E-3"/>
                </c:manualLayout>
              </c:layout>
              <c:showVal val="1"/>
            </c:dLbl>
            <c:dLbl>
              <c:idx val="4"/>
              <c:layout>
                <c:manualLayout>
                  <c:x val="1.6666666666666701E-2"/>
                  <c:y val="-4.6296296296296476E-3"/>
                </c:manualLayout>
              </c:layout>
              <c:showVal val="1"/>
            </c:dLbl>
            <c:dLbl>
              <c:idx val="8"/>
              <c:layout>
                <c:manualLayout>
                  <c:x val="2.2222222222222251E-2"/>
                  <c:y val="-8.4875562720134688E-17"/>
                </c:manualLayout>
              </c:layout>
              <c:showVal val="1"/>
            </c:dLbl>
            <c:txPr>
              <a:bodyPr/>
              <a:lstStyle/>
              <a:p>
                <a:pPr>
                  <a:defRPr sz="800" b="1">
                    <a:latin typeface="Arial Narrow" pitchFamily="34" charset="0"/>
                  </a:defRPr>
                </a:pPr>
                <a:endParaRPr lang="fr-FR"/>
              </a:p>
            </c:txPr>
            <c:showVal val="1"/>
          </c:dLbls>
          <c:cat>
            <c:strRef>
              <c:f>'Non tit Population commune'!$G$50:$G$58</c:f>
              <c:strCache>
                <c:ptCount val="9"/>
                <c:pt idx="0">
                  <c:v>moins de 500 hab</c:v>
                </c:pt>
                <c:pt idx="1">
                  <c:v>de 500 à 999 hab</c:v>
                </c:pt>
                <c:pt idx="2">
                  <c:v>de 1000 à 1999  hab</c:v>
                </c:pt>
                <c:pt idx="3">
                  <c:v>de 2000 à 3499  hab</c:v>
                </c:pt>
                <c:pt idx="4">
                  <c:v>de 3500 à 4999  hab</c:v>
                </c:pt>
                <c:pt idx="5">
                  <c:v>de 5000 à 9999  hab</c:v>
                </c:pt>
                <c:pt idx="6">
                  <c:v>de 10000 à 19999  hab</c:v>
                </c:pt>
                <c:pt idx="7">
                  <c:v>de 20000 à 49999  hab</c:v>
                </c:pt>
                <c:pt idx="8">
                  <c:v>50000 hab et plus</c:v>
                </c:pt>
              </c:strCache>
            </c:strRef>
          </c:cat>
          <c:val>
            <c:numRef>
              <c:f>'Non tit Population commune'!$H$50:$H$58</c:f>
              <c:numCache>
                <c:formatCode>0.0%</c:formatCode>
                <c:ptCount val="9"/>
                <c:pt idx="0">
                  <c:v>0.2896174863387978</c:v>
                </c:pt>
                <c:pt idx="1">
                  <c:v>0.17083333333333367</c:v>
                </c:pt>
                <c:pt idx="2">
                  <c:v>9.7938144329897045E-2</c:v>
                </c:pt>
                <c:pt idx="3">
                  <c:v>3.208556149732629E-2</c:v>
                </c:pt>
                <c:pt idx="4">
                  <c:v>6.2015503875968991E-2</c:v>
                </c:pt>
                <c:pt idx="5">
                  <c:v>0</c:v>
                </c:pt>
                <c:pt idx="6">
                  <c:v>0</c:v>
                </c:pt>
                <c:pt idx="7">
                  <c:v>0</c:v>
                </c:pt>
                <c:pt idx="8">
                  <c:v>3.2757051865332121E-2</c:v>
                </c:pt>
              </c:numCache>
            </c:numRef>
          </c:val>
        </c:ser>
        <c:shape val="cylinder"/>
        <c:axId val="96125696"/>
        <c:axId val="96127232"/>
        <c:axId val="0"/>
      </c:bar3DChart>
      <c:catAx>
        <c:axId val="96125696"/>
        <c:scaling>
          <c:orientation val="minMax"/>
        </c:scaling>
        <c:axPos val="b"/>
        <c:tickLblPos val="nextTo"/>
        <c:txPr>
          <a:bodyPr/>
          <a:lstStyle/>
          <a:p>
            <a:pPr>
              <a:defRPr sz="800">
                <a:latin typeface="Arial Narrow" pitchFamily="34" charset="0"/>
              </a:defRPr>
            </a:pPr>
            <a:endParaRPr lang="fr-FR"/>
          </a:p>
        </c:txPr>
        <c:crossAx val="96127232"/>
        <c:crosses val="autoZero"/>
        <c:auto val="1"/>
        <c:lblAlgn val="ctr"/>
        <c:lblOffset val="100"/>
      </c:catAx>
      <c:valAx>
        <c:axId val="96127232"/>
        <c:scaling>
          <c:orientation val="minMax"/>
        </c:scaling>
        <c:delete val="1"/>
        <c:axPos val="l"/>
        <c:numFmt formatCode="0.0%" sourceLinked="1"/>
        <c:tickLblPos val="none"/>
        <c:crossAx val="96125696"/>
        <c:crosses val="autoZero"/>
        <c:crossBetween val="between"/>
      </c:valAx>
    </c:plotArea>
    <c:plotVisOnly val="1"/>
  </c:chart>
  <c:spPr>
    <a:noFill/>
    <a:ln>
      <a:noFill/>
    </a:ln>
  </c:spPr>
  <c:externalData r:id="rId1"/>
  <c:userShapes r:id="rId2"/>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1.5896762904636919E-3"/>
          <c:y val="0"/>
          <c:w val="0.99841032370953453"/>
          <c:h val="0.83392752989209651"/>
        </c:manualLayout>
      </c:layout>
      <c:bar3DChart>
        <c:barDir val="col"/>
        <c:grouping val="clustered"/>
        <c:ser>
          <c:idx val="0"/>
          <c:order val="0"/>
          <c:dLbls>
            <c:txPr>
              <a:bodyPr/>
              <a:lstStyle/>
              <a:p>
                <a:pPr>
                  <a:defRPr sz="800" b="1">
                    <a:latin typeface="Arial Narrow" pitchFamily="34" charset="0"/>
                  </a:defRPr>
                </a:pPr>
                <a:endParaRPr lang="fr-FR"/>
              </a:p>
            </c:txPr>
            <c:showVal val="1"/>
          </c:dLbls>
          <c:cat>
            <c:strRef>
              <c:f>'Non tit Population commune'!$J$50:$J$58</c:f>
              <c:strCache>
                <c:ptCount val="9"/>
                <c:pt idx="0">
                  <c:v>moins de 500 hab</c:v>
                </c:pt>
                <c:pt idx="1">
                  <c:v>de 500 à 999 hab</c:v>
                </c:pt>
                <c:pt idx="2">
                  <c:v>de 1000 à 1999  hab</c:v>
                </c:pt>
                <c:pt idx="3">
                  <c:v>de 2000 à 3499  hab</c:v>
                </c:pt>
                <c:pt idx="4">
                  <c:v>de 3500 à 4999  hab</c:v>
                </c:pt>
                <c:pt idx="5">
                  <c:v>de 5000 à 9999  hab</c:v>
                </c:pt>
                <c:pt idx="6">
                  <c:v>de 10000 à 19999  hab</c:v>
                </c:pt>
                <c:pt idx="7">
                  <c:v>de 20000 à 49999  hab</c:v>
                </c:pt>
                <c:pt idx="8">
                  <c:v>50000 hab et plus</c:v>
                </c:pt>
              </c:strCache>
            </c:strRef>
          </c:cat>
          <c:val>
            <c:numRef>
              <c:f>'Non tit Population commune'!$K$50:$K$58</c:f>
              <c:numCache>
                <c:formatCode>0.0%</c:formatCode>
                <c:ptCount val="9"/>
                <c:pt idx="0">
                  <c:v>0.30000000000000032</c:v>
                </c:pt>
                <c:pt idx="1">
                  <c:v>0.20833333333333376</c:v>
                </c:pt>
                <c:pt idx="2">
                  <c:v>7.8651685393258425E-2</c:v>
                </c:pt>
                <c:pt idx="3">
                  <c:v>0.10222222222222262</c:v>
                </c:pt>
                <c:pt idx="4">
                  <c:v>6.8000000000000019E-2</c:v>
                </c:pt>
                <c:pt idx="5">
                  <c:v>0</c:v>
                </c:pt>
                <c:pt idx="6">
                  <c:v>0.14688128772635844</c:v>
                </c:pt>
                <c:pt idx="7">
                  <c:v>0</c:v>
                </c:pt>
                <c:pt idx="8">
                  <c:v>0.10124610591900322</c:v>
                </c:pt>
              </c:numCache>
            </c:numRef>
          </c:val>
        </c:ser>
        <c:shape val="cylinder"/>
        <c:axId val="96028544"/>
        <c:axId val="96030080"/>
        <c:axId val="0"/>
      </c:bar3DChart>
      <c:catAx>
        <c:axId val="96028544"/>
        <c:scaling>
          <c:orientation val="minMax"/>
        </c:scaling>
        <c:axPos val="b"/>
        <c:tickLblPos val="nextTo"/>
        <c:txPr>
          <a:bodyPr/>
          <a:lstStyle/>
          <a:p>
            <a:pPr>
              <a:defRPr sz="800" b="0">
                <a:latin typeface="Arial Narrow" pitchFamily="34" charset="0"/>
              </a:defRPr>
            </a:pPr>
            <a:endParaRPr lang="fr-FR"/>
          </a:p>
        </c:txPr>
        <c:crossAx val="96030080"/>
        <c:crosses val="autoZero"/>
        <c:auto val="1"/>
        <c:lblAlgn val="ctr"/>
        <c:lblOffset val="100"/>
      </c:catAx>
      <c:valAx>
        <c:axId val="96030080"/>
        <c:scaling>
          <c:orientation val="minMax"/>
        </c:scaling>
        <c:delete val="1"/>
        <c:axPos val="l"/>
        <c:numFmt formatCode="0.0%" sourceLinked="1"/>
        <c:tickLblPos val="none"/>
        <c:crossAx val="96028544"/>
        <c:crosses val="autoZero"/>
        <c:crossBetween val="between"/>
      </c:valAx>
    </c:plotArea>
    <c:plotVisOnly val="1"/>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800">
                <a:latin typeface="Arial Narrow" pitchFamily="34" charset="0"/>
              </a:defRPr>
            </a:pPr>
            <a:r>
              <a:rPr lang="fr-FR" sz="1800" dirty="0">
                <a:latin typeface="Arial Narrow" pitchFamily="34" charset="0"/>
              </a:rPr>
              <a:t>Part des fonctionnaires et </a:t>
            </a:r>
            <a:r>
              <a:rPr lang="fr-FR" sz="1800" dirty="0" smtClean="0">
                <a:latin typeface="Arial Narrow" pitchFamily="34" charset="0"/>
              </a:rPr>
              <a:t>non-titulaires </a:t>
            </a:r>
            <a:r>
              <a:rPr lang="fr-FR" sz="1800" dirty="0">
                <a:latin typeface="Arial Narrow" pitchFamily="34" charset="0"/>
              </a:rPr>
              <a:t>sur </a:t>
            </a:r>
            <a:r>
              <a:rPr lang="fr-FR" sz="1800" dirty="0" smtClean="0">
                <a:latin typeface="Arial Narrow" pitchFamily="34" charset="0"/>
              </a:rPr>
              <a:t>emplois permanents</a:t>
            </a:r>
            <a:endParaRPr lang="fr-FR" sz="1800" dirty="0">
              <a:latin typeface="Arial Narrow" pitchFamily="34" charset="0"/>
            </a:endParaRPr>
          </a:p>
        </c:rich>
      </c:tx>
      <c:layout/>
    </c:title>
    <c:view3D>
      <c:rotX val="30"/>
      <c:perspective val="30"/>
    </c:view3D>
    <c:plotArea>
      <c:layout/>
      <c:pie3DChart>
        <c:varyColors val="1"/>
        <c:ser>
          <c:idx val="0"/>
          <c:order val="0"/>
          <c:explosion val="25"/>
          <c:dLbls>
            <c:dLbl>
              <c:idx val="0"/>
              <c:layout>
                <c:manualLayout>
                  <c:x val="-0.14060438979853276"/>
                  <c:y val="-0.25549043832694485"/>
                </c:manualLayout>
              </c:layout>
              <c:tx>
                <c:rich>
                  <a:bodyPr/>
                  <a:lstStyle/>
                  <a:p>
                    <a:pPr algn="ctr" rtl="0">
                      <a:defRPr lang="en-US" sz="1600" b="1" i="0" u="none" strike="noStrike" kern="1200" baseline="0">
                        <a:solidFill>
                          <a:schemeClr val="accent2"/>
                        </a:solidFill>
                        <a:latin typeface="Arial Narrow" pitchFamily="34" charset="0"/>
                        <a:ea typeface="+mn-ea"/>
                        <a:cs typeface="+mn-cs"/>
                      </a:defRPr>
                    </a:pPr>
                    <a:r>
                      <a:rPr lang="en-US" sz="1600" b="1" i="0" u="none" strike="noStrike" kern="1200" baseline="0" dirty="0">
                        <a:solidFill>
                          <a:schemeClr val="accent2"/>
                        </a:solidFill>
                        <a:latin typeface="Arial Narrow" pitchFamily="34" charset="0"/>
                        <a:ea typeface="+mn-ea"/>
                        <a:cs typeface="+mn-cs"/>
                      </a:rPr>
                      <a:t>Titulaires et stagiaires
89,5%</a:t>
                    </a:r>
                  </a:p>
                </c:rich>
              </c:tx>
              <c:numFmt formatCode="0.0%" sourceLinked="0"/>
              <c:spPr>
                <a:ln>
                  <a:noFill/>
                </a:ln>
              </c:spPr>
              <c:dLblPos val="bestFit"/>
            </c:dLbl>
            <c:dLbl>
              <c:idx val="1"/>
              <c:layout>
                <c:manualLayout>
                  <c:x val="-0.18349126943703875"/>
                  <c:y val="8.4021923751852717E-2"/>
                </c:manualLayout>
              </c:layout>
              <c:tx>
                <c:rich>
                  <a:bodyPr/>
                  <a:lstStyle/>
                  <a:p>
                    <a:pPr>
                      <a:defRPr sz="1400" b="1">
                        <a:solidFill>
                          <a:schemeClr val="accent2"/>
                        </a:solidFill>
                        <a:latin typeface="Arial Narrow" pitchFamily="34" charset="0"/>
                      </a:defRPr>
                    </a:pPr>
                    <a:r>
                      <a:rPr lang="en-US" sz="1600" b="1" dirty="0">
                        <a:solidFill>
                          <a:schemeClr val="accent2"/>
                        </a:solidFill>
                        <a:latin typeface="Arial Narrow" pitchFamily="34" charset="0"/>
                      </a:rPr>
                      <a:t>N</a:t>
                    </a:r>
                    <a:r>
                      <a:rPr lang="en-US" sz="1600" b="1" dirty="0"/>
                      <a:t>on titulaires  
10,5</a:t>
                    </a:r>
                    <a:r>
                      <a:rPr lang="en-US" sz="1600" b="1" dirty="0" smtClean="0"/>
                      <a:t>%</a:t>
                    </a:r>
                  </a:p>
                </c:rich>
              </c:tx>
              <c:numFmt formatCode="0.0%" sourceLinked="0"/>
              <c:spPr>
                <a:ln w="3175">
                  <a:noFill/>
                </a:ln>
              </c:spPr>
              <c:dLblPos val="bestFit"/>
            </c:dLbl>
            <c:numFmt formatCode="0.0%" sourceLinked="0"/>
            <c:spPr>
              <a:ln>
                <a:noFill/>
              </a:ln>
            </c:spPr>
            <c:txPr>
              <a:bodyPr/>
              <a:lstStyle/>
              <a:p>
                <a:pPr>
                  <a:defRPr sz="1400" b="1">
                    <a:solidFill>
                      <a:schemeClr val="accent2"/>
                    </a:solidFill>
                    <a:latin typeface="Arial Narrow" pitchFamily="34" charset="0"/>
                  </a:defRPr>
                </a:pPr>
                <a:endParaRPr lang="fr-FR"/>
              </a:p>
            </c:txPr>
            <c:showCatName val="1"/>
            <c:showPercent val="1"/>
            <c:showLeaderLines val="1"/>
          </c:dLbls>
          <c:cat>
            <c:strRef>
              <c:f>'Analyse YB '!$B$74:$B$75</c:f>
              <c:strCache>
                <c:ptCount val="2"/>
                <c:pt idx="0">
                  <c:v>Titulaires et stagiaires sur emploi permanent</c:v>
                </c:pt>
                <c:pt idx="1">
                  <c:v>Non titulaires sur emploi permanent </c:v>
                </c:pt>
              </c:strCache>
            </c:strRef>
          </c:cat>
          <c:val>
            <c:numRef>
              <c:f>'Analyse YB '!$C$74:$C$75</c:f>
              <c:numCache>
                <c:formatCode>#,##0</c:formatCode>
                <c:ptCount val="2"/>
                <c:pt idx="0">
                  <c:v>74459.318737860303</c:v>
                </c:pt>
                <c:pt idx="1">
                  <c:v>8690.099714678383</c:v>
                </c:pt>
              </c:numCache>
            </c:numRef>
          </c:val>
        </c:ser>
        <c:dLbls>
          <c:showCatName val="1"/>
          <c:showPercent val="1"/>
        </c:dLbls>
      </c:pie3DChart>
      <c:spPr>
        <a:noFill/>
        <a:ln w="25400">
          <a:noFill/>
        </a:ln>
      </c:spPr>
    </c:plotArea>
    <c:plotVisOnly val="1"/>
    <c:dispBlanksAs val="zero"/>
  </c:chart>
  <c:externalData r:id="rId2"/>
  <c:userShapes r:id="rId3"/>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3.8040435594302174E-2"/>
          <c:y val="3.6430046661057237E-2"/>
          <c:w val="0.92391912881139548"/>
          <c:h val="0.61556165379025451"/>
        </c:manualLayout>
      </c:layout>
      <c:bar3DChart>
        <c:barDir val="col"/>
        <c:grouping val="clustered"/>
        <c:ser>
          <c:idx val="0"/>
          <c:order val="0"/>
          <c:spPr>
            <a:solidFill>
              <a:schemeClr val="accent2">
                <a:lumMod val="75000"/>
              </a:schemeClr>
            </a:solidFill>
          </c:spPr>
          <c:dLbls>
            <c:txPr>
              <a:bodyPr/>
              <a:lstStyle/>
              <a:p>
                <a:pPr>
                  <a:defRPr sz="800" b="1">
                    <a:latin typeface="Arial Narrow" pitchFamily="34" charset="0"/>
                  </a:defRPr>
                </a:pPr>
                <a:endParaRPr lang="fr-FR"/>
              </a:p>
            </c:txPr>
            <c:showVal val="1"/>
          </c:dLbls>
          <c:cat>
            <c:strRef>
              <c:f>'Non tit Population commune'!$M$50:$M$58</c:f>
              <c:strCache>
                <c:ptCount val="9"/>
                <c:pt idx="0">
                  <c:v>moins de 500 hab</c:v>
                </c:pt>
                <c:pt idx="1">
                  <c:v>de 500 à 999 hab</c:v>
                </c:pt>
                <c:pt idx="2">
                  <c:v>de 1000 à 1999  hab</c:v>
                </c:pt>
                <c:pt idx="3">
                  <c:v>de 2000 à 3499  hab</c:v>
                </c:pt>
                <c:pt idx="4">
                  <c:v>de 3500 à 4999  hab</c:v>
                </c:pt>
                <c:pt idx="5">
                  <c:v>de 5000 à 9999  hab</c:v>
                </c:pt>
                <c:pt idx="6">
                  <c:v>de 10000 à 19999  hab</c:v>
                </c:pt>
                <c:pt idx="7">
                  <c:v>de 20000 à 49999  hab</c:v>
                </c:pt>
                <c:pt idx="8">
                  <c:v>50000 hab et plus</c:v>
                </c:pt>
              </c:strCache>
            </c:strRef>
          </c:cat>
          <c:val>
            <c:numRef>
              <c:f>'Non tit Population commune'!$N$50:$N$58</c:f>
              <c:numCache>
                <c:formatCode>0.0%</c:formatCode>
                <c:ptCount val="9"/>
                <c:pt idx="0">
                  <c:v>0.27027027027027106</c:v>
                </c:pt>
                <c:pt idx="1">
                  <c:v>0.20120120120120141</c:v>
                </c:pt>
                <c:pt idx="2">
                  <c:v>7.1225071225071226E-2</c:v>
                </c:pt>
                <c:pt idx="3">
                  <c:v>4.1763341067285381E-2</c:v>
                </c:pt>
                <c:pt idx="4">
                  <c:v>8.345978755690435E-2</c:v>
                </c:pt>
                <c:pt idx="5">
                  <c:v>5.1546391752577317E-2</c:v>
                </c:pt>
                <c:pt idx="6">
                  <c:v>7.4716981132075824E-2</c:v>
                </c:pt>
                <c:pt idx="7">
                  <c:v>0</c:v>
                </c:pt>
                <c:pt idx="8">
                  <c:v>2.3238380809595206E-2</c:v>
                </c:pt>
              </c:numCache>
            </c:numRef>
          </c:val>
        </c:ser>
        <c:shape val="cylinder"/>
        <c:axId val="96046080"/>
        <c:axId val="96056064"/>
        <c:axId val="0"/>
      </c:bar3DChart>
      <c:catAx>
        <c:axId val="96046080"/>
        <c:scaling>
          <c:orientation val="minMax"/>
        </c:scaling>
        <c:axPos val="b"/>
        <c:tickLblPos val="nextTo"/>
        <c:txPr>
          <a:bodyPr/>
          <a:lstStyle/>
          <a:p>
            <a:pPr>
              <a:defRPr sz="800">
                <a:latin typeface="Arial Narrow" pitchFamily="34" charset="0"/>
              </a:defRPr>
            </a:pPr>
            <a:endParaRPr lang="fr-FR"/>
          </a:p>
        </c:txPr>
        <c:crossAx val="96056064"/>
        <c:crosses val="autoZero"/>
        <c:auto val="1"/>
        <c:lblAlgn val="ctr"/>
        <c:lblOffset val="100"/>
      </c:catAx>
      <c:valAx>
        <c:axId val="96056064"/>
        <c:scaling>
          <c:orientation val="minMax"/>
        </c:scaling>
        <c:delete val="1"/>
        <c:axPos val="l"/>
        <c:numFmt formatCode="0.0%" sourceLinked="1"/>
        <c:tickLblPos val="none"/>
        <c:crossAx val="96046080"/>
        <c:crosses val="autoZero"/>
        <c:crossBetween val="between"/>
      </c:valAx>
    </c:plotArea>
    <c:plotVisOnly val="1"/>
  </c:chart>
  <c:spPr>
    <a:noFill/>
    <a:ln>
      <a:noFill/>
    </a:ln>
  </c:spPr>
  <c:externalData r:id="rId1"/>
  <c:userShapes r:id="rId2"/>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9178700136208174E-2"/>
          <c:y val="5.1440233134044784E-2"/>
          <c:w val="0.91175785228953088"/>
          <c:h val="0.66432244489841263"/>
        </c:manualLayout>
      </c:layout>
      <c:bar3DChart>
        <c:barDir val="col"/>
        <c:grouping val="clustered"/>
        <c:ser>
          <c:idx val="0"/>
          <c:order val="0"/>
          <c:tx>
            <c:strRef>
              <c:f>'121 all sexe'!$B$74</c:f>
              <c:strCache>
                <c:ptCount val="1"/>
                <c:pt idx="0">
                  <c:v>Fonctionnaires</c:v>
                </c:pt>
              </c:strCache>
            </c:strRef>
          </c:tx>
          <c:spPr>
            <a:solidFill>
              <a:srgbClr val="5B4874"/>
            </a:solidFill>
          </c:spPr>
          <c:cat>
            <c:strRef>
              <c:f>'121 all sexe'!$A$75:$A$84</c:f>
              <c:strCache>
                <c:ptCount val="10"/>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strCache>
            </c:strRef>
          </c:cat>
          <c:val>
            <c:numRef>
              <c:f>'121 all sexe'!$B$75:$B$84</c:f>
              <c:numCache>
                <c:formatCode>0.00%</c:formatCode>
                <c:ptCount val="10"/>
                <c:pt idx="0">
                  <c:v>0.24101668820278779</c:v>
                </c:pt>
                <c:pt idx="1">
                  <c:v>0.49004756275259131</c:v>
                </c:pt>
                <c:pt idx="2">
                  <c:v>4.4249855662165744E-2</c:v>
                </c:pt>
                <c:pt idx="3">
                  <c:v>1.1189618673191654E-2</c:v>
                </c:pt>
                <c:pt idx="4">
                  <c:v>9.2060044538531324E-2</c:v>
                </c:pt>
                <c:pt idx="5">
                  <c:v>5.0985621202541243E-2</c:v>
                </c:pt>
                <c:pt idx="6">
                  <c:v>5.8559920820389034E-3</c:v>
                </c:pt>
                <c:pt idx="7">
                  <c:v>1.9464987765650577E-2</c:v>
                </c:pt>
                <c:pt idx="8">
                  <c:v>3.8600060484425901E-2</c:v>
                </c:pt>
                <c:pt idx="9">
                  <c:v>6.5295686360762103E-3</c:v>
                </c:pt>
              </c:numCache>
            </c:numRef>
          </c:val>
        </c:ser>
        <c:ser>
          <c:idx val="1"/>
          <c:order val="1"/>
          <c:tx>
            <c:strRef>
              <c:f>'121 all sexe'!$C$74</c:f>
              <c:strCache>
                <c:ptCount val="1"/>
                <c:pt idx="0">
                  <c:v>Non titulaires</c:v>
                </c:pt>
              </c:strCache>
            </c:strRef>
          </c:tx>
          <c:spPr>
            <a:solidFill>
              <a:srgbClr val="AF2011"/>
            </a:solidFill>
          </c:spPr>
          <c:cat>
            <c:strRef>
              <c:f>'121 all sexe'!$A$75:$A$84</c:f>
              <c:strCache>
                <c:ptCount val="10"/>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strCache>
            </c:strRef>
          </c:cat>
          <c:val>
            <c:numRef>
              <c:f>'121 all sexe'!$C$75:$C$84</c:f>
              <c:numCache>
                <c:formatCode>0.00%</c:formatCode>
                <c:ptCount val="10"/>
                <c:pt idx="0">
                  <c:v>0.2006943517158499</c:v>
                </c:pt>
                <c:pt idx="1">
                  <c:v>0.33489117372146454</c:v>
                </c:pt>
                <c:pt idx="2">
                  <c:v>9.4672185872613168E-2</c:v>
                </c:pt>
                <c:pt idx="3">
                  <c:v>1.5889971958873015E-2</c:v>
                </c:pt>
                <c:pt idx="4">
                  <c:v>0.11470156229136065</c:v>
                </c:pt>
                <c:pt idx="5">
                  <c:v>9.6007477633863025E-2</c:v>
                </c:pt>
                <c:pt idx="6">
                  <c:v>5.3411670449994401E-4</c:v>
                </c:pt>
                <c:pt idx="7">
                  <c:v>4.005875283749499E-4</c:v>
                </c:pt>
                <c:pt idx="8">
                  <c:v>8.6393376952864226E-2</c:v>
                </c:pt>
                <c:pt idx="9">
                  <c:v>5.5815195620243022E-2</c:v>
                </c:pt>
              </c:numCache>
            </c:numRef>
          </c:val>
        </c:ser>
        <c:shape val="box"/>
        <c:axId val="96144384"/>
        <c:axId val="96166656"/>
        <c:axId val="0"/>
      </c:bar3DChart>
      <c:catAx>
        <c:axId val="96144384"/>
        <c:scaling>
          <c:orientation val="minMax"/>
        </c:scaling>
        <c:axPos val="b"/>
        <c:tickLblPos val="nextTo"/>
        <c:txPr>
          <a:bodyPr/>
          <a:lstStyle/>
          <a:p>
            <a:pPr>
              <a:defRPr sz="1200">
                <a:latin typeface="Arial Narrow" pitchFamily="34" charset="0"/>
              </a:defRPr>
            </a:pPr>
            <a:endParaRPr lang="fr-FR"/>
          </a:p>
        </c:txPr>
        <c:crossAx val="96166656"/>
        <c:crosses val="autoZero"/>
        <c:auto val="1"/>
        <c:lblAlgn val="ctr"/>
        <c:lblOffset val="100"/>
      </c:catAx>
      <c:valAx>
        <c:axId val="96166656"/>
        <c:scaling>
          <c:orientation val="minMax"/>
        </c:scaling>
        <c:axPos val="l"/>
        <c:majorGridlines/>
        <c:numFmt formatCode="0.00%" sourceLinked="1"/>
        <c:tickLblPos val="nextTo"/>
        <c:txPr>
          <a:bodyPr/>
          <a:lstStyle/>
          <a:p>
            <a:pPr>
              <a:defRPr>
                <a:latin typeface="Arial Narrow" pitchFamily="34" charset="0"/>
              </a:defRPr>
            </a:pPr>
            <a:endParaRPr lang="fr-FR"/>
          </a:p>
        </c:txPr>
        <c:crossAx val="96144384"/>
        <c:crosses val="autoZero"/>
        <c:crossBetween val="between"/>
      </c:valAx>
    </c:plotArea>
    <c:legend>
      <c:legendPos val="r"/>
      <c:layout>
        <c:manualLayout>
          <c:xMode val="edge"/>
          <c:yMode val="edge"/>
          <c:x val="0.57183243904390002"/>
          <c:y val="4.0123376314196393E-2"/>
          <c:w val="0.42608642074035313"/>
          <c:h val="0.10093578037814503"/>
        </c:manualLayout>
      </c:layout>
      <c:txPr>
        <a:bodyPr/>
        <a:lstStyle/>
        <a:p>
          <a:pPr>
            <a:defRPr sz="1200">
              <a:latin typeface="Arial Narrow" pitchFamily="34" charset="0"/>
            </a:defRPr>
          </a:pPr>
          <a:endParaRPr lang="fr-FR"/>
        </a:p>
      </c:txPr>
    </c:legend>
    <c:plotVisOnly val="1"/>
  </c:chart>
  <c:spPr>
    <a:noFill/>
    <a:ln>
      <a:noFill/>
    </a:ln>
  </c:spPr>
  <c:externalData r:id="rId2"/>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200" u="none">
                <a:latin typeface="Arial Narrow" pitchFamily="34" charset="0"/>
              </a:defRPr>
            </a:pPr>
            <a:r>
              <a:rPr lang="fr-FR" sz="1600" u="none" dirty="0" smtClean="0">
                <a:latin typeface="Arial Narrow" pitchFamily="34" charset="0"/>
              </a:rPr>
              <a:t>Répartition  </a:t>
            </a:r>
            <a:r>
              <a:rPr lang="fr-FR" sz="1600" u="none" dirty="0">
                <a:latin typeface="Arial Narrow" pitchFamily="34" charset="0"/>
              </a:rPr>
              <a:t>par </a:t>
            </a:r>
            <a:r>
              <a:rPr lang="fr-FR" sz="1600" u="none" dirty="0" smtClean="0">
                <a:latin typeface="Arial Narrow" pitchFamily="34" charset="0"/>
              </a:rPr>
              <a:t>catégorie </a:t>
            </a:r>
            <a:r>
              <a:rPr lang="fr-FR" sz="1600" u="none" dirty="0" smtClean="0">
                <a:latin typeface="Arial Narrow" pitchFamily="34" charset="0"/>
              </a:rPr>
              <a:t>des agents </a:t>
            </a:r>
            <a:r>
              <a:rPr lang="fr-FR" sz="1600" u="none" dirty="0" smtClean="0">
                <a:latin typeface="Arial Narrow" pitchFamily="34" charset="0"/>
              </a:rPr>
              <a:t>non-titulaires </a:t>
            </a:r>
          </a:p>
          <a:p>
            <a:pPr>
              <a:defRPr sz="1200" u="none">
                <a:latin typeface="Arial Narrow" pitchFamily="34" charset="0"/>
              </a:defRPr>
            </a:pPr>
            <a:r>
              <a:rPr lang="fr-FR" sz="1600" u="none" dirty="0" smtClean="0">
                <a:latin typeface="Arial Narrow" pitchFamily="34" charset="0"/>
              </a:rPr>
              <a:t>sur emplois permanents</a:t>
            </a:r>
            <a:endParaRPr lang="fr-FR" sz="1600" u="none" dirty="0">
              <a:latin typeface="Arial Narrow" pitchFamily="34" charset="0"/>
            </a:endParaRPr>
          </a:p>
        </c:rich>
      </c:tx>
      <c:layout/>
    </c:title>
    <c:view3D>
      <c:rotX val="30"/>
      <c:perspective val="30"/>
    </c:view3D>
    <c:plotArea>
      <c:layout>
        <c:manualLayout>
          <c:layoutTarget val="inner"/>
          <c:xMode val="edge"/>
          <c:yMode val="edge"/>
          <c:x val="1.5277777777777781E-2"/>
          <c:y val="0.29145618761124853"/>
          <c:w val="0.97500000000000064"/>
          <c:h val="0.70854381238876885"/>
        </c:manualLayout>
      </c:layout>
      <c:pie3DChart>
        <c:varyColors val="1"/>
        <c:ser>
          <c:idx val="0"/>
          <c:order val="0"/>
          <c:explosion val="25"/>
          <c:dPt>
            <c:idx val="0"/>
            <c:spPr>
              <a:solidFill>
                <a:srgbClr val="003366"/>
              </a:solidFill>
            </c:spPr>
          </c:dPt>
          <c:dPt>
            <c:idx val="1"/>
            <c:spPr>
              <a:solidFill>
                <a:srgbClr val="AF2011"/>
              </a:solidFill>
            </c:spPr>
          </c:dPt>
          <c:dPt>
            <c:idx val="2"/>
            <c:spPr>
              <a:solidFill>
                <a:srgbClr val="5B904E"/>
              </a:solidFill>
            </c:spPr>
          </c:dPt>
          <c:dPt>
            <c:idx val="3"/>
            <c:spPr>
              <a:solidFill>
                <a:srgbClr val="FF9900"/>
              </a:solidFill>
            </c:spPr>
          </c:dPt>
          <c:dLbls>
            <c:dLbl>
              <c:idx val="0"/>
              <c:layout>
                <c:manualLayout>
                  <c:x val="0.19890168416448178"/>
                  <c:y val="1.01693381776473E-2"/>
                </c:manualLayout>
              </c:layout>
              <c:tx>
                <c:rich>
                  <a:bodyPr/>
                  <a:lstStyle/>
                  <a:p>
                    <a:r>
                      <a:rPr lang="en-US" dirty="0" smtClean="0"/>
                      <a:t>Cat. A  </a:t>
                    </a:r>
                    <a:r>
                      <a:rPr lang="en-US" dirty="0"/>
                      <a:t>
14%</a:t>
                    </a:r>
                  </a:p>
                </c:rich>
              </c:tx>
              <c:dLblPos val="bestFit"/>
              <c:showCatName val="1"/>
              <c:showPercent val="1"/>
            </c:dLbl>
            <c:dLbl>
              <c:idx val="1"/>
              <c:layout>
                <c:manualLayout>
                  <c:x val="4.8583333333333534E-2"/>
                  <c:y val="0.11231473107527212"/>
                </c:manualLayout>
              </c:layout>
              <c:tx>
                <c:rich>
                  <a:bodyPr/>
                  <a:lstStyle/>
                  <a:p>
                    <a:r>
                      <a:rPr lang="en-US" dirty="0" smtClean="0"/>
                      <a:t>Cat. B</a:t>
                    </a:r>
                    <a:r>
                      <a:rPr lang="en-US" dirty="0"/>
                      <a:t>
</a:t>
                    </a:r>
                    <a:r>
                      <a:rPr lang="en-US" dirty="0" smtClean="0"/>
                      <a:t> 19</a:t>
                    </a:r>
                    <a:r>
                      <a:rPr lang="en-US" dirty="0"/>
                      <a:t>%</a:t>
                    </a:r>
                  </a:p>
                </c:rich>
              </c:tx>
              <c:dLblPos val="bestFit"/>
              <c:showCatName val="1"/>
              <c:showPercent val="1"/>
            </c:dLbl>
            <c:dLbl>
              <c:idx val="2"/>
              <c:layout/>
              <c:tx>
                <c:rich>
                  <a:bodyPr/>
                  <a:lstStyle/>
                  <a:p>
                    <a:pPr>
                      <a:defRPr sz="1400" b="1">
                        <a:solidFill>
                          <a:schemeClr val="bg1"/>
                        </a:solidFill>
                        <a:latin typeface="Arial Narrow" pitchFamily="34" charset="0"/>
                      </a:defRPr>
                    </a:pPr>
                    <a:r>
                      <a:rPr lang="en-US" dirty="0"/>
                      <a:t>Cat</a:t>
                    </a:r>
                    <a:r>
                      <a:rPr lang="en-US" dirty="0" smtClean="0"/>
                      <a:t>. C</a:t>
                    </a:r>
                    <a:r>
                      <a:rPr lang="en-US" dirty="0"/>
                      <a:t>
56%</a:t>
                    </a:r>
                  </a:p>
                </c:rich>
              </c:tx>
              <c:spPr/>
              <c:showCatName val="1"/>
              <c:showPercent val="1"/>
            </c:dLbl>
            <c:dLbl>
              <c:idx val="3"/>
              <c:layout>
                <c:manualLayout>
                  <c:x val="2.1748958586560112E-2"/>
                  <c:y val="-1.7097868755323455E-2"/>
                </c:manualLayout>
              </c:layout>
              <c:showCatName val="1"/>
              <c:showPercent val="1"/>
            </c:dLbl>
            <c:txPr>
              <a:bodyPr/>
              <a:lstStyle/>
              <a:p>
                <a:pPr>
                  <a:defRPr sz="1400" b="1">
                    <a:latin typeface="Arial Narrow" pitchFamily="34" charset="0"/>
                  </a:defRPr>
                </a:pPr>
                <a:endParaRPr lang="fr-FR"/>
              </a:p>
            </c:txPr>
            <c:showCatName val="1"/>
            <c:showPercent val="1"/>
            <c:showLeaderLines val="1"/>
          </c:dLbls>
          <c:cat>
            <c:strRef>
              <c:f>'Analyse préparation'!$C$207:$C$210</c:f>
              <c:strCache>
                <c:ptCount val="4"/>
                <c:pt idx="0">
                  <c:v>Cat.A</c:v>
                </c:pt>
                <c:pt idx="1">
                  <c:v>Cat.B</c:v>
                </c:pt>
                <c:pt idx="2">
                  <c:v>Cat.C</c:v>
                </c:pt>
                <c:pt idx="3">
                  <c:v>Non Classable</c:v>
                </c:pt>
              </c:strCache>
            </c:strRef>
          </c:cat>
          <c:val>
            <c:numRef>
              <c:f>'Analyse préparation'!$E$207:$E$210</c:f>
              <c:numCache>
                <c:formatCode>0.0%</c:formatCode>
                <c:ptCount val="4"/>
                <c:pt idx="0">
                  <c:v>0.13967151822673007</c:v>
                </c:pt>
                <c:pt idx="1">
                  <c:v>0.19014554680197623</c:v>
                </c:pt>
                <c:pt idx="2">
                  <c:v>0.55695019361730569</c:v>
                </c:pt>
                <c:pt idx="3">
                  <c:v>0.11323274135398799</c:v>
                </c:pt>
              </c:numCache>
            </c:numRef>
          </c:val>
        </c:ser>
        <c:dLbls>
          <c:showPercent val="1"/>
        </c:dLbls>
      </c:pie3DChart>
      <c:spPr>
        <a:noFill/>
        <a:ln w="25400">
          <a:noFill/>
        </a:ln>
      </c:spPr>
    </c:plotArea>
    <c:plotVisOnly val="1"/>
    <c:dispBlanksAs val="zero"/>
  </c:chart>
  <c:spPr>
    <a:ln>
      <a:noFill/>
    </a:ln>
  </c:spPr>
  <c:externalData r:id="rId2"/>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0.13705796150481189"/>
          <c:y val="2.7921213262938577E-2"/>
          <c:w val="0.85014085263769534"/>
          <c:h val="0.89955222366596943"/>
        </c:manualLayout>
      </c:layout>
      <c:bar3DChart>
        <c:barDir val="bar"/>
        <c:grouping val="stacked"/>
        <c:ser>
          <c:idx val="0"/>
          <c:order val="0"/>
          <c:tx>
            <c:strRef>
              <c:f>Cat!$B$5</c:f>
              <c:strCache>
                <c:ptCount val="1"/>
                <c:pt idx="0">
                  <c:v>A </c:v>
                </c:pt>
              </c:strCache>
            </c:strRef>
          </c:tx>
          <c:spPr>
            <a:solidFill>
              <a:srgbClr val="C00000"/>
            </a:solidFill>
          </c:spPr>
          <c:dLbls>
            <c:txPr>
              <a:bodyPr/>
              <a:lstStyle/>
              <a:p>
                <a:pPr>
                  <a:defRPr b="1">
                    <a:solidFill>
                      <a:schemeClr val="bg1"/>
                    </a:solidFill>
                    <a:latin typeface="Arial Narrow" pitchFamily="34" charset="0"/>
                  </a:defRPr>
                </a:pPr>
                <a:endParaRPr lang="fr-FR"/>
              </a:p>
            </c:txPr>
            <c:showVal val="1"/>
          </c:dLbls>
          <c:cat>
            <c:strRef>
              <c:f>Cat!$C$4:$H$4</c:f>
              <c:strCache>
                <c:ptCount val="6"/>
                <c:pt idx="0">
                  <c:v>Région </c:v>
                </c:pt>
                <c:pt idx="1">
                  <c:v>Dép. 44 </c:v>
                </c:pt>
                <c:pt idx="2">
                  <c:v>Dép. 49 </c:v>
                </c:pt>
                <c:pt idx="3">
                  <c:v>Dép. 53 </c:v>
                </c:pt>
                <c:pt idx="4">
                  <c:v>Dép. 72 </c:v>
                </c:pt>
                <c:pt idx="5">
                  <c:v>Dép. 85 </c:v>
                </c:pt>
              </c:strCache>
            </c:strRef>
          </c:cat>
          <c:val>
            <c:numRef>
              <c:f>Cat!$C$5:$H$5</c:f>
              <c:numCache>
                <c:formatCode>0%</c:formatCode>
                <c:ptCount val="6"/>
                <c:pt idx="0">
                  <c:v>0.14000000000000001</c:v>
                </c:pt>
                <c:pt idx="1">
                  <c:v>0.14000000000000001</c:v>
                </c:pt>
                <c:pt idx="2">
                  <c:v>0.16</c:v>
                </c:pt>
                <c:pt idx="3">
                  <c:v>0.17</c:v>
                </c:pt>
                <c:pt idx="4">
                  <c:v>9.0000000000000024E-2</c:v>
                </c:pt>
                <c:pt idx="5">
                  <c:v>0.15000000000000024</c:v>
                </c:pt>
              </c:numCache>
            </c:numRef>
          </c:val>
        </c:ser>
        <c:ser>
          <c:idx val="1"/>
          <c:order val="1"/>
          <c:tx>
            <c:strRef>
              <c:f>Cat!$B$6</c:f>
              <c:strCache>
                <c:ptCount val="1"/>
                <c:pt idx="0">
                  <c:v>B </c:v>
                </c:pt>
              </c:strCache>
            </c:strRef>
          </c:tx>
          <c:spPr>
            <a:solidFill>
              <a:srgbClr val="003366"/>
            </a:solidFill>
          </c:spPr>
          <c:dLbls>
            <c:txPr>
              <a:bodyPr/>
              <a:lstStyle/>
              <a:p>
                <a:pPr>
                  <a:defRPr b="1">
                    <a:solidFill>
                      <a:schemeClr val="bg1"/>
                    </a:solidFill>
                    <a:latin typeface="Arial Narrow" pitchFamily="34" charset="0"/>
                  </a:defRPr>
                </a:pPr>
                <a:endParaRPr lang="fr-FR"/>
              </a:p>
            </c:txPr>
            <c:showVal val="1"/>
          </c:dLbls>
          <c:cat>
            <c:strRef>
              <c:f>Cat!$C$4:$H$4</c:f>
              <c:strCache>
                <c:ptCount val="6"/>
                <c:pt idx="0">
                  <c:v>Région </c:v>
                </c:pt>
                <c:pt idx="1">
                  <c:v>Dép. 44 </c:v>
                </c:pt>
                <c:pt idx="2">
                  <c:v>Dép. 49 </c:v>
                </c:pt>
                <c:pt idx="3">
                  <c:v>Dép. 53 </c:v>
                </c:pt>
                <c:pt idx="4">
                  <c:v>Dép. 72 </c:v>
                </c:pt>
                <c:pt idx="5">
                  <c:v>Dép. 85 </c:v>
                </c:pt>
              </c:strCache>
            </c:strRef>
          </c:cat>
          <c:val>
            <c:numRef>
              <c:f>Cat!$C$6:$H$6</c:f>
              <c:numCache>
                <c:formatCode>0%</c:formatCode>
                <c:ptCount val="6"/>
                <c:pt idx="0">
                  <c:v>0.19</c:v>
                </c:pt>
                <c:pt idx="1">
                  <c:v>0.17</c:v>
                </c:pt>
                <c:pt idx="2">
                  <c:v>0.19</c:v>
                </c:pt>
                <c:pt idx="3">
                  <c:v>0.3100000000000005</c:v>
                </c:pt>
                <c:pt idx="4">
                  <c:v>0.21000000000000021</c:v>
                </c:pt>
                <c:pt idx="5">
                  <c:v>0.19</c:v>
                </c:pt>
              </c:numCache>
            </c:numRef>
          </c:val>
        </c:ser>
        <c:ser>
          <c:idx val="2"/>
          <c:order val="2"/>
          <c:tx>
            <c:strRef>
              <c:f>Cat!$B$7</c:f>
              <c:strCache>
                <c:ptCount val="1"/>
                <c:pt idx="0">
                  <c:v>C </c:v>
                </c:pt>
              </c:strCache>
            </c:strRef>
          </c:tx>
          <c:spPr>
            <a:solidFill>
              <a:srgbClr val="88C050"/>
            </a:solidFill>
          </c:spPr>
          <c:dLbls>
            <c:txPr>
              <a:bodyPr/>
              <a:lstStyle/>
              <a:p>
                <a:pPr>
                  <a:defRPr b="1">
                    <a:latin typeface="Arial Narrow" pitchFamily="34" charset="0"/>
                  </a:defRPr>
                </a:pPr>
                <a:endParaRPr lang="fr-FR"/>
              </a:p>
            </c:txPr>
            <c:showVal val="1"/>
          </c:dLbls>
          <c:cat>
            <c:strRef>
              <c:f>Cat!$C$4:$H$4</c:f>
              <c:strCache>
                <c:ptCount val="6"/>
                <c:pt idx="0">
                  <c:v>Région </c:v>
                </c:pt>
                <c:pt idx="1">
                  <c:v>Dép. 44 </c:v>
                </c:pt>
                <c:pt idx="2">
                  <c:v>Dép. 49 </c:v>
                </c:pt>
                <c:pt idx="3">
                  <c:v>Dép. 53 </c:v>
                </c:pt>
                <c:pt idx="4">
                  <c:v>Dép. 72 </c:v>
                </c:pt>
                <c:pt idx="5">
                  <c:v>Dép. 85 </c:v>
                </c:pt>
              </c:strCache>
            </c:strRef>
          </c:cat>
          <c:val>
            <c:numRef>
              <c:f>Cat!$C$7:$H$7</c:f>
              <c:numCache>
                <c:formatCode>0%</c:formatCode>
                <c:ptCount val="6"/>
                <c:pt idx="0">
                  <c:v>0.56000000000000005</c:v>
                </c:pt>
                <c:pt idx="1">
                  <c:v>0.51</c:v>
                </c:pt>
                <c:pt idx="2">
                  <c:v>0.56000000000000005</c:v>
                </c:pt>
                <c:pt idx="3">
                  <c:v>0.51</c:v>
                </c:pt>
                <c:pt idx="4">
                  <c:v>0.65000000000000124</c:v>
                </c:pt>
                <c:pt idx="5">
                  <c:v>0.60000000000000064</c:v>
                </c:pt>
              </c:numCache>
            </c:numRef>
          </c:val>
        </c:ser>
        <c:ser>
          <c:idx val="3"/>
          <c:order val="3"/>
          <c:tx>
            <c:strRef>
              <c:f>Cat!$B$8</c:f>
              <c:strCache>
                <c:ptCount val="1"/>
                <c:pt idx="0">
                  <c:v>Non classable </c:v>
                </c:pt>
              </c:strCache>
            </c:strRef>
          </c:tx>
          <c:spPr>
            <a:solidFill>
              <a:srgbClr val="5B4874"/>
            </a:solidFill>
          </c:spPr>
          <c:dLbls>
            <c:txPr>
              <a:bodyPr/>
              <a:lstStyle/>
              <a:p>
                <a:pPr>
                  <a:defRPr b="1">
                    <a:solidFill>
                      <a:schemeClr val="bg1"/>
                    </a:solidFill>
                    <a:latin typeface="Arial Narrow" pitchFamily="34" charset="0"/>
                  </a:defRPr>
                </a:pPr>
                <a:endParaRPr lang="fr-FR"/>
              </a:p>
            </c:txPr>
            <c:showVal val="1"/>
          </c:dLbls>
          <c:cat>
            <c:strRef>
              <c:f>Cat!$C$4:$H$4</c:f>
              <c:strCache>
                <c:ptCount val="6"/>
                <c:pt idx="0">
                  <c:v>Région </c:v>
                </c:pt>
                <c:pt idx="1">
                  <c:v>Dép. 44 </c:v>
                </c:pt>
                <c:pt idx="2">
                  <c:v>Dép. 49 </c:v>
                </c:pt>
                <c:pt idx="3">
                  <c:v>Dép. 53 </c:v>
                </c:pt>
                <c:pt idx="4">
                  <c:v>Dép. 72 </c:v>
                </c:pt>
                <c:pt idx="5">
                  <c:v>Dép. 85 </c:v>
                </c:pt>
              </c:strCache>
            </c:strRef>
          </c:cat>
          <c:val>
            <c:numRef>
              <c:f>Cat!$C$8:$H$8</c:f>
              <c:numCache>
                <c:formatCode>0%</c:formatCode>
                <c:ptCount val="6"/>
                <c:pt idx="0">
                  <c:v>0.11</c:v>
                </c:pt>
                <c:pt idx="1">
                  <c:v>0.18000000000000024</c:v>
                </c:pt>
                <c:pt idx="2">
                  <c:v>9.0000000000000024E-2</c:v>
                </c:pt>
                <c:pt idx="3">
                  <c:v>1.0000000000000005E-2</c:v>
                </c:pt>
                <c:pt idx="4">
                  <c:v>4.0000000000000022E-2</c:v>
                </c:pt>
                <c:pt idx="5">
                  <c:v>6.0000000000000032E-2</c:v>
                </c:pt>
              </c:numCache>
            </c:numRef>
          </c:val>
        </c:ser>
        <c:shape val="box"/>
        <c:axId val="96554368"/>
        <c:axId val="96572544"/>
        <c:axId val="0"/>
      </c:bar3DChart>
      <c:catAx>
        <c:axId val="96554368"/>
        <c:scaling>
          <c:orientation val="minMax"/>
        </c:scaling>
        <c:axPos val="l"/>
        <c:tickLblPos val="nextTo"/>
        <c:txPr>
          <a:bodyPr/>
          <a:lstStyle/>
          <a:p>
            <a:pPr>
              <a:defRPr b="1">
                <a:latin typeface="Arial Narrow" pitchFamily="34" charset="0"/>
              </a:defRPr>
            </a:pPr>
            <a:endParaRPr lang="fr-FR"/>
          </a:p>
        </c:txPr>
        <c:crossAx val="96572544"/>
        <c:crosses val="autoZero"/>
        <c:auto val="1"/>
        <c:lblAlgn val="ctr"/>
        <c:lblOffset val="100"/>
      </c:catAx>
      <c:valAx>
        <c:axId val="96572544"/>
        <c:scaling>
          <c:orientation val="minMax"/>
        </c:scaling>
        <c:delete val="1"/>
        <c:axPos val="b"/>
        <c:numFmt formatCode="0%" sourceLinked="1"/>
        <c:tickLblPos val="none"/>
        <c:crossAx val="96554368"/>
        <c:crosses val="autoZero"/>
        <c:crossBetween val="between"/>
      </c:valAx>
    </c:plotArea>
    <c:legend>
      <c:legendPos val="r"/>
      <c:layout>
        <c:manualLayout>
          <c:xMode val="edge"/>
          <c:yMode val="edge"/>
          <c:x val="0.18570924460269408"/>
          <c:y val="0.88727551777401081"/>
          <c:w val="0.70285449627355723"/>
          <c:h val="0.10724301242514274"/>
        </c:manualLayout>
      </c:layout>
      <c:txPr>
        <a:bodyPr/>
        <a:lstStyle/>
        <a:p>
          <a:pPr>
            <a:defRPr sz="1200" b="1">
              <a:latin typeface="Arial Narrow" pitchFamily="34" charset="0"/>
            </a:defRPr>
          </a:pPr>
          <a:endParaRPr lang="fr-FR"/>
        </a:p>
      </c:txPr>
    </c:legend>
    <c:plotVisOnly val="1"/>
  </c:chart>
  <c:externalData r:id="rId1"/>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fr-FR"/>
  <c:style val="10"/>
  <c:clrMapOvr bg1="lt1" tx1="dk1" bg2="lt2" tx2="dk2" accent1="accent1" accent2="accent2" accent3="accent3" accent4="accent4" accent5="accent5" accent6="accent6" hlink="hlink" folHlink="folHlink"/>
  <c:chart>
    <c:title>
      <c:tx>
        <c:rich>
          <a:bodyPr/>
          <a:lstStyle/>
          <a:p>
            <a:pPr>
              <a:defRPr sz="1400" u="none">
                <a:latin typeface="Arial Narrow" pitchFamily="34" charset="0"/>
              </a:defRPr>
            </a:pPr>
            <a:r>
              <a:rPr lang="fr-FR" sz="1400" u="none" dirty="0">
                <a:latin typeface="Arial Narrow" pitchFamily="34" charset="0"/>
              </a:rPr>
              <a:t>Répartition des agents </a:t>
            </a:r>
            <a:r>
              <a:rPr lang="fr-FR" sz="1400" u="none" dirty="0" smtClean="0">
                <a:latin typeface="Arial Narrow" pitchFamily="34" charset="0"/>
              </a:rPr>
              <a:t>non-titulaires </a:t>
            </a:r>
            <a:r>
              <a:rPr lang="fr-FR" sz="1400" u="none" dirty="0">
                <a:latin typeface="Arial Narrow" pitchFamily="34" charset="0"/>
              </a:rPr>
              <a:t>sur </a:t>
            </a:r>
            <a:r>
              <a:rPr lang="fr-FR" sz="1400" u="none" dirty="0" smtClean="0">
                <a:latin typeface="Arial Narrow" pitchFamily="34" charset="0"/>
              </a:rPr>
              <a:t>emplois permanents </a:t>
            </a:r>
            <a:r>
              <a:rPr lang="fr-FR" sz="1400" u="none" dirty="0">
                <a:latin typeface="Arial Narrow" pitchFamily="34" charset="0"/>
              </a:rPr>
              <a:t>par quotité de travail</a:t>
            </a:r>
          </a:p>
        </c:rich>
      </c:tx>
      <c:layout/>
    </c:title>
    <c:view3D>
      <c:rotX val="30"/>
      <c:perspective val="30"/>
    </c:view3D>
    <c:plotArea>
      <c:layout>
        <c:manualLayout>
          <c:layoutTarget val="inner"/>
          <c:xMode val="edge"/>
          <c:yMode val="edge"/>
          <c:x val="5.6944444444444443E-2"/>
          <c:y val="0.25469093785193653"/>
          <c:w val="0.91388888888888964"/>
          <c:h val="0.67214710390018306"/>
        </c:manualLayout>
      </c:layout>
      <c:pie3DChart>
        <c:varyColors val="1"/>
        <c:ser>
          <c:idx val="0"/>
          <c:order val="0"/>
          <c:spPr>
            <a:solidFill>
              <a:srgbClr val="0070C0"/>
            </a:solidFill>
          </c:spPr>
          <c:explosion val="25"/>
          <c:dPt>
            <c:idx val="1"/>
            <c:spPr>
              <a:solidFill>
                <a:srgbClr val="FFFFFF"/>
              </a:solidFill>
            </c:spPr>
          </c:dPt>
          <c:dPt>
            <c:idx val="2"/>
            <c:spPr>
              <a:solidFill>
                <a:srgbClr val="FF9900"/>
              </a:solidFill>
            </c:spPr>
          </c:dPt>
          <c:dLbls>
            <c:txPr>
              <a:bodyPr/>
              <a:lstStyle/>
              <a:p>
                <a:pPr>
                  <a:defRPr b="1"/>
                </a:pPr>
                <a:endParaRPr lang="fr-FR"/>
              </a:p>
            </c:txPr>
            <c:showCatName val="1"/>
            <c:showPercent val="1"/>
            <c:showLeaderLines val="1"/>
          </c:dLbls>
          <c:cat>
            <c:strRef>
              <c:f>'Analyse préparation'!$B$342:$D$342</c:f>
              <c:strCache>
                <c:ptCount val="3"/>
                <c:pt idx="0">
                  <c:v>Temps complet</c:v>
                </c:pt>
                <c:pt idx="1">
                  <c:v>Temps partiel</c:v>
                </c:pt>
                <c:pt idx="2">
                  <c:v>Temps non complet</c:v>
                </c:pt>
              </c:strCache>
            </c:strRef>
          </c:cat>
          <c:val>
            <c:numRef>
              <c:f>'Analyse préparation'!$B$347:$D$347</c:f>
              <c:numCache>
                <c:formatCode>0.0%</c:formatCode>
                <c:ptCount val="3"/>
                <c:pt idx="0">
                  <c:v>0.4457203899051943</c:v>
                </c:pt>
                <c:pt idx="1">
                  <c:v>3.4984644144745627E-2</c:v>
                </c:pt>
                <c:pt idx="2">
                  <c:v>0.5192949659500532</c:v>
                </c:pt>
              </c:numCache>
            </c:numRef>
          </c:val>
        </c:ser>
        <c:dLbls>
          <c:showCatName val="1"/>
          <c:showPercent val="1"/>
        </c:dLbls>
      </c:pie3DChart>
      <c:spPr>
        <a:noFill/>
        <a:ln w="25400">
          <a:noFill/>
        </a:ln>
      </c:spPr>
    </c:plotArea>
    <c:plotVisOnly val="1"/>
    <c:dispBlanksAs val="zero"/>
  </c:chart>
  <c:externalData r:id="rId2"/>
</c:chartSpace>
</file>

<file path=ppt/charts/chart95.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8.5877296587926505E-2"/>
          <c:y val="4.1666666666666664E-2"/>
          <c:w val="0.70900612423447074"/>
          <c:h val="0.83309419655876504"/>
        </c:manualLayout>
      </c:layout>
      <c:bar3DChart>
        <c:barDir val="bar"/>
        <c:grouping val="stacked"/>
        <c:ser>
          <c:idx val="0"/>
          <c:order val="0"/>
          <c:tx>
            <c:strRef>
              <c:f>'tps de W par dep'!$A$29</c:f>
              <c:strCache>
                <c:ptCount val="1"/>
                <c:pt idx="0">
                  <c:v>Temps non complet</c:v>
                </c:pt>
              </c:strCache>
            </c:strRef>
          </c:tx>
          <c:spPr>
            <a:solidFill>
              <a:srgbClr val="FF9900"/>
            </a:solidFill>
          </c:spPr>
          <c:dLbls>
            <c:txPr>
              <a:bodyPr/>
              <a:lstStyle/>
              <a:p>
                <a:pPr>
                  <a:defRPr b="1">
                    <a:latin typeface="Arial Narrow" pitchFamily="34" charset="0"/>
                  </a:defRPr>
                </a:pPr>
                <a:endParaRPr lang="fr-FR"/>
              </a:p>
            </c:txPr>
            <c:showVal val="1"/>
          </c:dLbls>
          <c:cat>
            <c:numRef>
              <c:f>'tps de W par dep'!$B$28:$F$28</c:f>
              <c:numCache>
                <c:formatCode>General</c:formatCode>
                <c:ptCount val="5"/>
                <c:pt idx="0">
                  <c:v>44</c:v>
                </c:pt>
                <c:pt idx="1">
                  <c:v>49</c:v>
                </c:pt>
                <c:pt idx="2">
                  <c:v>53</c:v>
                </c:pt>
                <c:pt idx="3">
                  <c:v>72</c:v>
                </c:pt>
                <c:pt idx="4">
                  <c:v>85</c:v>
                </c:pt>
              </c:numCache>
            </c:numRef>
          </c:cat>
          <c:val>
            <c:numRef>
              <c:f>'tps de W par dep'!$B$29:$F$29</c:f>
              <c:numCache>
                <c:formatCode>0%</c:formatCode>
                <c:ptCount val="5"/>
                <c:pt idx="0">
                  <c:v>0.47238624522403705</c:v>
                </c:pt>
                <c:pt idx="1">
                  <c:v>0.51268705270006509</c:v>
                </c:pt>
                <c:pt idx="2">
                  <c:v>0.50462962962962965</c:v>
                </c:pt>
                <c:pt idx="3">
                  <c:v>0.61488673139158689</c:v>
                </c:pt>
                <c:pt idx="4">
                  <c:v>0.54306049822064051</c:v>
                </c:pt>
              </c:numCache>
            </c:numRef>
          </c:val>
        </c:ser>
        <c:ser>
          <c:idx val="1"/>
          <c:order val="1"/>
          <c:tx>
            <c:strRef>
              <c:f>'tps de W par dep'!$A$30</c:f>
              <c:strCache>
                <c:ptCount val="1"/>
                <c:pt idx="0">
                  <c:v>Temps complet</c:v>
                </c:pt>
              </c:strCache>
            </c:strRef>
          </c:tx>
          <c:spPr>
            <a:solidFill>
              <a:srgbClr val="0070C0"/>
            </a:solidFill>
          </c:spPr>
          <c:dLbls>
            <c:txPr>
              <a:bodyPr/>
              <a:lstStyle/>
              <a:p>
                <a:pPr>
                  <a:defRPr b="1">
                    <a:solidFill>
                      <a:schemeClr val="bg1"/>
                    </a:solidFill>
                    <a:latin typeface="Arial Narrow" pitchFamily="34" charset="0"/>
                  </a:defRPr>
                </a:pPr>
                <a:endParaRPr lang="fr-FR"/>
              </a:p>
            </c:txPr>
            <c:showVal val="1"/>
          </c:dLbls>
          <c:cat>
            <c:numRef>
              <c:f>'tps de W par dep'!$B$28:$F$28</c:f>
              <c:numCache>
                <c:formatCode>General</c:formatCode>
                <c:ptCount val="5"/>
                <c:pt idx="0">
                  <c:v>44</c:v>
                </c:pt>
                <c:pt idx="1">
                  <c:v>49</c:v>
                </c:pt>
                <c:pt idx="2">
                  <c:v>53</c:v>
                </c:pt>
                <c:pt idx="3">
                  <c:v>72</c:v>
                </c:pt>
                <c:pt idx="4">
                  <c:v>85</c:v>
                </c:pt>
              </c:numCache>
            </c:numRef>
          </c:cat>
          <c:val>
            <c:numRef>
              <c:f>'tps de W par dep'!$B$30:$F$30</c:f>
              <c:numCache>
                <c:formatCode>0%</c:formatCode>
                <c:ptCount val="5"/>
                <c:pt idx="0">
                  <c:v>0.48037513025356032</c:v>
                </c:pt>
                <c:pt idx="1">
                  <c:v>0.46714378659726741</c:v>
                </c:pt>
                <c:pt idx="2">
                  <c:v>0.48379629629629628</c:v>
                </c:pt>
                <c:pt idx="3">
                  <c:v>0.35275080906148881</c:v>
                </c:pt>
                <c:pt idx="4">
                  <c:v>0.42135231316726096</c:v>
                </c:pt>
              </c:numCache>
            </c:numRef>
          </c:val>
        </c:ser>
        <c:ser>
          <c:idx val="2"/>
          <c:order val="2"/>
          <c:tx>
            <c:strRef>
              <c:f>'tps de W par dep'!$A$31</c:f>
              <c:strCache>
                <c:ptCount val="1"/>
                <c:pt idx="0">
                  <c:v>Temps partiel</c:v>
                </c:pt>
              </c:strCache>
            </c:strRef>
          </c:tx>
          <c:dLbls>
            <c:dLbl>
              <c:idx val="0"/>
              <c:layout>
                <c:manualLayout>
                  <c:x val="3.611111111111117E-2"/>
                  <c:y val="-4.6296296296296406E-3"/>
                </c:manualLayout>
              </c:layout>
              <c:showVal val="1"/>
            </c:dLbl>
            <c:dLbl>
              <c:idx val="1"/>
              <c:layout>
                <c:manualLayout>
                  <c:x val="4.1666666666666664E-2"/>
                  <c:y val="-9.2592592592592952E-3"/>
                </c:manualLayout>
              </c:layout>
              <c:showVal val="1"/>
            </c:dLbl>
            <c:dLbl>
              <c:idx val="2"/>
              <c:layout>
                <c:manualLayout>
                  <c:x val="2.2222222222222251E-2"/>
                  <c:y val="-1.3888888888888923E-2"/>
                </c:manualLayout>
              </c:layout>
              <c:showVal val="1"/>
            </c:dLbl>
            <c:dLbl>
              <c:idx val="3"/>
              <c:layout>
                <c:manualLayout>
                  <c:x val="3.0555555555555582E-2"/>
                  <c:y val="-1.3888888888888923E-2"/>
                </c:manualLayout>
              </c:layout>
              <c:showVal val="1"/>
            </c:dLbl>
            <c:dLbl>
              <c:idx val="4"/>
              <c:layout>
                <c:manualLayout>
                  <c:x val="4.7222222222222311E-2"/>
                  <c:y val="0"/>
                </c:manualLayout>
              </c:layout>
              <c:showVal val="1"/>
            </c:dLbl>
            <c:txPr>
              <a:bodyPr/>
              <a:lstStyle/>
              <a:p>
                <a:pPr>
                  <a:defRPr b="1">
                    <a:latin typeface="Arial Narrow" pitchFamily="34" charset="0"/>
                  </a:defRPr>
                </a:pPr>
                <a:endParaRPr lang="fr-FR"/>
              </a:p>
            </c:txPr>
            <c:showVal val="1"/>
          </c:dLbls>
          <c:cat>
            <c:numRef>
              <c:f>'tps de W par dep'!$B$28:$F$28</c:f>
              <c:numCache>
                <c:formatCode>General</c:formatCode>
                <c:ptCount val="5"/>
                <c:pt idx="0">
                  <c:v>44</c:v>
                </c:pt>
                <c:pt idx="1">
                  <c:v>49</c:v>
                </c:pt>
                <c:pt idx="2">
                  <c:v>53</c:v>
                </c:pt>
                <c:pt idx="3">
                  <c:v>72</c:v>
                </c:pt>
                <c:pt idx="4">
                  <c:v>85</c:v>
                </c:pt>
              </c:numCache>
            </c:numRef>
          </c:cat>
          <c:val>
            <c:numRef>
              <c:f>'tps de W par dep'!$B$31:$F$31</c:f>
              <c:numCache>
                <c:formatCode>0%</c:formatCode>
                <c:ptCount val="5"/>
                <c:pt idx="0">
                  <c:v>4.7238624522403752E-2</c:v>
                </c:pt>
                <c:pt idx="1">
                  <c:v>2.0169160702667541E-2</c:v>
                </c:pt>
                <c:pt idx="2">
                  <c:v>1.1574074074074073E-2</c:v>
                </c:pt>
                <c:pt idx="3">
                  <c:v>3.236245954692557E-2</c:v>
                </c:pt>
                <c:pt idx="4">
                  <c:v>3.5587188612099654E-2</c:v>
                </c:pt>
              </c:numCache>
            </c:numRef>
          </c:val>
        </c:ser>
        <c:shape val="box"/>
        <c:axId val="96791168"/>
        <c:axId val="96682368"/>
        <c:axId val="0"/>
      </c:bar3DChart>
      <c:catAx>
        <c:axId val="96791168"/>
        <c:scaling>
          <c:orientation val="minMax"/>
        </c:scaling>
        <c:axPos val="l"/>
        <c:numFmt formatCode="General" sourceLinked="1"/>
        <c:tickLblPos val="nextTo"/>
        <c:txPr>
          <a:bodyPr/>
          <a:lstStyle/>
          <a:p>
            <a:pPr>
              <a:defRPr sz="1100" b="1"/>
            </a:pPr>
            <a:endParaRPr lang="fr-FR"/>
          </a:p>
        </c:txPr>
        <c:crossAx val="96682368"/>
        <c:crosses val="autoZero"/>
        <c:auto val="1"/>
        <c:lblAlgn val="ctr"/>
        <c:lblOffset val="100"/>
      </c:catAx>
      <c:valAx>
        <c:axId val="96682368"/>
        <c:scaling>
          <c:orientation val="minMax"/>
        </c:scaling>
        <c:delete val="1"/>
        <c:axPos val="b"/>
        <c:numFmt formatCode="0%" sourceLinked="1"/>
        <c:tickLblPos val="none"/>
        <c:crossAx val="96791168"/>
        <c:crosses val="autoZero"/>
        <c:crossBetween val="between"/>
      </c:valAx>
    </c:plotArea>
    <c:legend>
      <c:legendPos val="r"/>
      <c:layout>
        <c:manualLayout>
          <c:xMode val="edge"/>
          <c:yMode val="edge"/>
          <c:x val="0.80648753280839902"/>
          <c:y val="0.18460921551472767"/>
          <c:w val="0.17684580052493479"/>
          <c:h val="0.44096638961796536"/>
        </c:manualLayout>
      </c:layout>
      <c:txPr>
        <a:bodyPr/>
        <a:lstStyle/>
        <a:p>
          <a:pPr>
            <a:defRPr b="1"/>
          </a:pPr>
          <a:endParaRPr lang="fr-FR"/>
        </a:p>
      </c:txPr>
    </c:legend>
    <c:plotVisOnly val="1"/>
  </c:chart>
  <c:externalData r:id="rId1"/>
</c:chartSpace>
</file>

<file path=ppt/charts/chart9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sz="1400" u="none">
                <a:latin typeface="Arial Narrow" pitchFamily="34" charset="0"/>
              </a:defRPr>
            </a:pPr>
            <a:r>
              <a:rPr lang="fr-FR" sz="1400" u="none" dirty="0">
                <a:latin typeface="Arial Narrow" pitchFamily="34" charset="0"/>
              </a:rPr>
              <a:t>Répartition des </a:t>
            </a:r>
            <a:r>
              <a:rPr lang="fr-FR" sz="1400" u="none" dirty="0" smtClean="0">
                <a:latin typeface="Arial Narrow" pitchFamily="34" charset="0"/>
              </a:rPr>
              <a:t>non-titulaires </a:t>
            </a:r>
            <a:r>
              <a:rPr lang="fr-FR" sz="1400" u="none" dirty="0">
                <a:latin typeface="Arial Narrow" pitchFamily="34" charset="0"/>
              </a:rPr>
              <a:t>sur </a:t>
            </a:r>
            <a:r>
              <a:rPr lang="fr-FR" sz="1400" u="none" dirty="0" smtClean="0">
                <a:latin typeface="Arial Narrow" pitchFamily="34" charset="0"/>
              </a:rPr>
              <a:t>emplois permanents par </a:t>
            </a:r>
            <a:r>
              <a:rPr lang="fr-FR" sz="1400" u="none" dirty="0">
                <a:latin typeface="Arial Narrow" pitchFamily="34" charset="0"/>
              </a:rPr>
              <a:t>sexe et par temps de travail</a:t>
            </a:r>
          </a:p>
        </c:rich>
      </c:tx>
      <c:layout/>
    </c:title>
    <c:view3D>
      <c:depthPercent val="100"/>
      <c:rAngAx val="1"/>
    </c:view3D>
    <c:plotArea>
      <c:layout>
        <c:manualLayout>
          <c:layoutTarget val="inner"/>
          <c:xMode val="edge"/>
          <c:yMode val="edge"/>
          <c:x val="3.0555555555555582E-2"/>
          <c:y val="0.32554237666558522"/>
          <c:w val="0.93888888888889532"/>
          <c:h val="0.52396716043724545"/>
        </c:manualLayout>
      </c:layout>
      <c:bar3DChart>
        <c:barDir val="col"/>
        <c:grouping val="clustered"/>
        <c:ser>
          <c:idx val="0"/>
          <c:order val="0"/>
          <c:tx>
            <c:strRef>
              <c:f>'Analyse préparation'!$B$437</c:f>
              <c:strCache>
                <c:ptCount val="1"/>
                <c:pt idx="0">
                  <c:v>Homme</c:v>
                </c:pt>
              </c:strCache>
            </c:strRef>
          </c:tx>
          <c:spPr>
            <a:solidFill>
              <a:srgbClr val="003366"/>
            </a:solidFill>
          </c:spPr>
          <c:dLbls>
            <c:dLbl>
              <c:idx val="0"/>
              <c:layout>
                <c:manualLayout>
                  <c:x val="1.5872904776569465E-2"/>
                  <c:y val="-3.1898233750424589E-2"/>
                </c:manualLayout>
              </c:layout>
              <c:showVal val="1"/>
            </c:dLbl>
            <c:dLbl>
              <c:idx val="1"/>
              <c:layout>
                <c:manualLayout>
                  <c:x val="3.174580955313918E-3"/>
                  <c:y val="-4.2530978333899162E-2"/>
                </c:manualLayout>
              </c:layout>
              <c:showVal val="1"/>
            </c:dLbl>
            <c:numFmt formatCode="0%" sourceLinked="0"/>
            <c:txPr>
              <a:bodyPr/>
              <a:lstStyle/>
              <a:p>
                <a:pPr>
                  <a:defRPr b="1"/>
                </a:pPr>
                <a:endParaRPr lang="fr-FR"/>
              </a:p>
            </c:txPr>
            <c:showVal val="1"/>
          </c:dLbls>
          <c:cat>
            <c:strRef>
              <c:f>('Analyse préparation'!$A$439,'Analyse préparation'!$A$442)</c:f>
              <c:strCache>
                <c:ptCount val="2"/>
                <c:pt idx="0">
                  <c:v>Sexe</c:v>
                </c:pt>
                <c:pt idx="1">
                  <c:v>Temps non complet</c:v>
                </c:pt>
              </c:strCache>
            </c:strRef>
          </c:cat>
          <c:val>
            <c:numRef>
              <c:f>('Analyse préparation'!$B$439,'Analyse préparation'!$B$442)</c:f>
              <c:numCache>
                <c:formatCode>0.0%</c:formatCode>
                <c:ptCount val="2"/>
                <c:pt idx="0">
                  <c:v>0.26946187742021632</c:v>
                </c:pt>
                <c:pt idx="1">
                  <c:v>0.30971258671952784</c:v>
                </c:pt>
              </c:numCache>
            </c:numRef>
          </c:val>
        </c:ser>
        <c:ser>
          <c:idx val="1"/>
          <c:order val="1"/>
          <c:tx>
            <c:strRef>
              <c:f>'Analyse préparation'!$C$437</c:f>
              <c:strCache>
                <c:ptCount val="1"/>
                <c:pt idx="0">
                  <c:v>Femme</c:v>
                </c:pt>
              </c:strCache>
            </c:strRef>
          </c:tx>
          <c:spPr>
            <a:solidFill>
              <a:srgbClr val="C00000"/>
            </a:solidFill>
          </c:spPr>
          <c:dLbls>
            <c:dLbl>
              <c:idx val="0"/>
              <c:layout>
                <c:manualLayout>
                  <c:x val="2.2222066687197291E-2"/>
                  <c:y val="-1.5949116875212142E-2"/>
                </c:manualLayout>
              </c:layout>
              <c:showVal val="1"/>
            </c:dLbl>
            <c:dLbl>
              <c:idx val="1"/>
              <c:layout>
                <c:manualLayout>
                  <c:x val="2.8571228597825279E-2"/>
                  <c:y val="-2.1265489166949581E-2"/>
                </c:manualLayout>
              </c:layout>
              <c:showVal val="1"/>
            </c:dLbl>
            <c:numFmt formatCode="0%" sourceLinked="0"/>
            <c:txPr>
              <a:bodyPr/>
              <a:lstStyle/>
              <a:p>
                <a:pPr>
                  <a:defRPr b="1"/>
                </a:pPr>
                <a:endParaRPr lang="fr-FR"/>
              </a:p>
            </c:txPr>
            <c:showVal val="1"/>
          </c:dLbls>
          <c:cat>
            <c:strRef>
              <c:f>('Analyse préparation'!$A$439,'Analyse préparation'!$A$442)</c:f>
              <c:strCache>
                <c:ptCount val="2"/>
                <c:pt idx="0">
                  <c:v>Sexe</c:v>
                </c:pt>
                <c:pt idx="1">
                  <c:v>Temps non complet</c:v>
                </c:pt>
              </c:strCache>
            </c:strRef>
          </c:cat>
          <c:val>
            <c:numRef>
              <c:f>('Analyse préparation'!$C$439,'Analyse préparation'!$C$442)</c:f>
              <c:numCache>
                <c:formatCode>0.0%</c:formatCode>
                <c:ptCount val="2"/>
                <c:pt idx="0">
                  <c:v>0.73053812257979056</c:v>
                </c:pt>
                <c:pt idx="1">
                  <c:v>0.59660025589471766</c:v>
                </c:pt>
              </c:numCache>
            </c:numRef>
          </c:val>
        </c:ser>
        <c:dLbls>
          <c:showVal val="1"/>
        </c:dLbls>
        <c:shape val="box"/>
        <c:axId val="96803456"/>
        <c:axId val="96805248"/>
        <c:axId val="0"/>
      </c:bar3DChart>
      <c:catAx>
        <c:axId val="96803456"/>
        <c:scaling>
          <c:orientation val="minMax"/>
        </c:scaling>
        <c:axPos val="b"/>
        <c:numFmt formatCode="General" sourceLinked="1"/>
        <c:majorTickMark val="none"/>
        <c:tickLblPos val="nextTo"/>
        <c:crossAx val="96805248"/>
        <c:crosses val="autoZero"/>
        <c:auto val="1"/>
        <c:lblAlgn val="ctr"/>
        <c:lblOffset val="100"/>
      </c:catAx>
      <c:valAx>
        <c:axId val="96805248"/>
        <c:scaling>
          <c:orientation val="minMax"/>
        </c:scaling>
        <c:delete val="1"/>
        <c:axPos val="l"/>
        <c:numFmt formatCode="0.0%" sourceLinked="1"/>
        <c:tickLblPos val="none"/>
        <c:crossAx val="96803456"/>
        <c:crosses val="autoZero"/>
        <c:crossBetween val="between"/>
      </c:valAx>
      <c:spPr>
        <a:noFill/>
        <a:ln w="25400">
          <a:noFill/>
        </a:ln>
      </c:spPr>
    </c:plotArea>
    <c:legend>
      <c:legendPos val="t"/>
      <c:layout/>
    </c:legend>
    <c:plotVisOnly val="1"/>
    <c:dispBlanksAs val="gap"/>
  </c:chart>
  <c:externalData r:id="rId2"/>
</c:chartSpace>
</file>

<file path=ppt/charts/chart97.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bar3DChart>
        <c:barDir val="col"/>
        <c:grouping val="clustered"/>
        <c:ser>
          <c:idx val="0"/>
          <c:order val="0"/>
          <c:tx>
            <c:strRef>
              <c:f>'tps de W par dep'!$B$58</c:f>
              <c:strCache>
                <c:ptCount val="1"/>
                <c:pt idx="0">
                  <c:v>Hommes</c:v>
                </c:pt>
              </c:strCache>
            </c:strRef>
          </c:tx>
          <c:spPr>
            <a:solidFill>
              <a:srgbClr val="003366"/>
            </a:solidFill>
          </c:spPr>
          <c:dLbls>
            <c:txPr>
              <a:bodyPr/>
              <a:lstStyle/>
              <a:p>
                <a:pPr>
                  <a:defRPr b="1">
                    <a:latin typeface="Arial Narrow" pitchFamily="34" charset="0"/>
                  </a:defRPr>
                </a:pPr>
                <a:endParaRPr lang="fr-FR"/>
              </a:p>
            </c:txPr>
            <c:showVal val="1"/>
          </c:dLbls>
          <c:cat>
            <c:numRef>
              <c:f>'tps de W par dep'!$A$59:$A$63</c:f>
              <c:numCache>
                <c:formatCode>General</c:formatCode>
                <c:ptCount val="5"/>
                <c:pt idx="0">
                  <c:v>44</c:v>
                </c:pt>
                <c:pt idx="1">
                  <c:v>49</c:v>
                </c:pt>
                <c:pt idx="2">
                  <c:v>53</c:v>
                </c:pt>
                <c:pt idx="3">
                  <c:v>72</c:v>
                </c:pt>
                <c:pt idx="4">
                  <c:v>85</c:v>
                </c:pt>
              </c:numCache>
            </c:numRef>
          </c:cat>
          <c:val>
            <c:numRef>
              <c:f>'tps de W par dep'!$B$59:$B$63</c:f>
              <c:numCache>
                <c:formatCode>0%</c:formatCode>
                <c:ptCount val="5"/>
                <c:pt idx="0">
                  <c:v>0.25997719498289684</c:v>
                </c:pt>
                <c:pt idx="1">
                  <c:v>0.29262086513995061</c:v>
                </c:pt>
                <c:pt idx="2">
                  <c:v>0.35251798561151082</c:v>
                </c:pt>
                <c:pt idx="3">
                  <c:v>0.40963855421686746</c:v>
                </c:pt>
                <c:pt idx="4">
                  <c:v>0.35018050541516282</c:v>
                </c:pt>
              </c:numCache>
            </c:numRef>
          </c:val>
        </c:ser>
        <c:ser>
          <c:idx val="1"/>
          <c:order val="1"/>
          <c:tx>
            <c:strRef>
              <c:f>'tps de W par dep'!$C$58</c:f>
              <c:strCache>
                <c:ptCount val="1"/>
                <c:pt idx="0">
                  <c:v>Femmes</c:v>
                </c:pt>
              </c:strCache>
            </c:strRef>
          </c:tx>
          <c:spPr>
            <a:solidFill>
              <a:srgbClr val="C00000"/>
            </a:solidFill>
          </c:spPr>
          <c:dLbls>
            <c:txPr>
              <a:bodyPr/>
              <a:lstStyle/>
              <a:p>
                <a:pPr>
                  <a:defRPr b="1">
                    <a:latin typeface="Arial Narrow" pitchFamily="34" charset="0"/>
                  </a:defRPr>
                </a:pPr>
                <a:endParaRPr lang="fr-FR"/>
              </a:p>
            </c:txPr>
            <c:showVal val="1"/>
          </c:dLbls>
          <c:cat>
            <c:numRef>
              <c:f>'tps de W par dep'!$A$59:$A$63</c:f>
              <c:numCache>
                <c:formatCode>General</c:formatCode>
                <c:ptCount val="5"/>
                <c:pt idx="0">
                  <c:v>44</c:v>
                </c:pt>
                <c:pt idx="1">
                  <c:v>49</c:v>
                </c:pt>
                <c:pt idx="2">
                  <c:v>53</c:v>
                </c:pt>
                <c:pt idx="3">
                  <c:v>72</c:v>
                </c:pt>
                <c:pt idx="4">
                  <c:v>85</c:v>
                </c:pt>
              </c:numCache>
            </c:numRef>
          </c:cat>
          <c:val>
            <c:numRef>
              <c:f>'tps de W par dep'!$C$59:$C$63</c:f>
              <c:numCache>
                <c:formatCode>0%</c:formatCode>
                <c:ptCount val="5"/>
                <c:pt idx="0">
                  <c:v>0.56543456543456538</c:v>
                </c:pt>
                <c:pt idx="1">
                  <c:v>0.58828671328671256</c:v>
                </c:pt>
                <c:pt idx="2">
                  <c:v>0.57679180887372172</c:v>
                </c:pt>
                <c:pt idx="3">
                  <c:v>0.69026548672566357</c:v>
                </c:pt>
                <c:pt idx="4">
                  <c:v>0.59042553191489366</c:v>
                </c:pt>
              </c:numCache>
            </c:numRef>
          </c:val>
        </c:ser>
        <c:shape val="box"/>
        <c:axId val="96860032"/>
        <c:axId val="96861568"/>
        <c:axId val="0"/>
      </c:bar3DChart>
      <c:catAx>
        <c:axId val="96860032"/>
        <c:scaling>
          <c:orientation val="minMax"/>
        </c:scaling>
        <c:axPos val="b"/>
        <c:numFmt formatCode="General" sourceLinked="1"/>
        <c:tickLblPos val="nextTo"/>
        <c:txPr>
          <a:bodyPr/>
          <a:lstStyle/>
          <a:p>
            <a:pPr>
              <a:defRPr b="1">
                <a:latin typeface="Arial Narrow" pitchFamily="34" charset="0"/>
              </a:defRPr>
            </a:pPr>
            <a:endParaRPr lang="fr-FR"/>
          </a:p>
        </c:txPr>
        <c:crossAx val="96861568"/>
        <c:crosses val="autoZero"/>
        <c:auto val="1"/>
        <c:lblAlgn val="ctr"/>
        <c:lblOffset val="100"/>
      </c:catAx>
      <c:valAx>
        <c:axId val="96861568"/>
        <c:scaling>
          <c:orientation val="minMax"/>
        </c:scaling>
        <c:delete val="1"/>
        <c:axPos val="l"/>
        <c:numFmt formatCode="0%" sourceLinked="1"/>
        <c:tickLblPos val="none"/>
        <c:crossAx val="96860032"/>
        <c:crosses val="autoZero"/>
        <c:crossBetween val="between"/>
      </c:valAx>
    </c:plotArea>
    <c:legend>
      <c:legendPos val="r"/>
      <c:layout/>
      <c:txPr>
        <a:bodyPr/>
        <a:lstStyle/>
        <a:p>
          <a:pPr>
            <a:defRPr>
              <a:latin typeface="Arial Narrow" pitchFamily="34" charset="0"/>
            </a:defRPr>
          </a:pPr>
          <a:endParaRPr lang="fr-FR"/>
        </a:p>
      </c:txPr>
    </c:legend>
    <c:plotVisOnly val="1"/>
  </c:chart>
  <c:externalData r:id="rId1"/>
</c:chartSpace>
</file>

<file path=ppt/charts/chart98.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'121 all sexe'!$A$18</c:f>
              <c:strCache>
                <c:ptCount val="1"/>
                <c:pt idx="0">
                  <c:v>Fonctionnaires</c:v>
                </c:pt>
              </c:strCache>
            </c:strRef>
          </c:tx>
          <c:spPr>
            <a:solidFill>
              <a:srgbClr val="DAEDEF">
                <a:lumMod val="90000"/>
              </a:srgbClr>
            </a:solidFill>
          </c:spPr>
          <c:dLbls>
            <c:dLbl>
              <c:idx val="0"/>
              <c:layout>
                <c:manualLayout>
                  <c:x val="0"/>
                  <c:y val="0.11574074074074212"/>
                </c:manualLayout>
              </c:layout>
              <c:showVal val="1"/>
            </c:dLbl>
            <c:dLbl>
              <c:idx val="1"/>
              <c:layout>
                <c:manualLayout>
                  <c:x val="0"/>
                  <c:y val="9.7222222222222224E-2"/>
                </c:manualLayout>
              </c:layout>
              <c:showVal val="1"/>
            </c:dLbl>
            <c:txPr>
              <a:bodyPr/>
              <a:lstStyle/>
              <a:p>
                <a:pPr>
                  <a:defRPr sz="1200" b="1">
                    <a:latin typeface="Arial Narrow" pitchFamily="34" charset="0"/>
                  </a:defRPr>
                </a:pPr>
                <a:endParaRPr lang="fr-FR"/>
              </a:p>
            </c:txPr>
            <c:showVal val="1"/>
          </c:dLbls>
          <c:cat>
            <c:strRef>
              <c:f>'121 all sexe'!$B$17:$C$17</c:f>
              <c:strCache>
                <c:ptCount val="2"/>
                <c:pt idx="0">
                  <c:v>Femmes</c:v>
                </c:pt>
                <c:pt idx="1">
                  <c:v>Hommes</c:v>
                </c:pt>
              </c:strCache>
            </c:strRef>
          </c:cat>
          <c:val>
            <c:numRef>
              <c:f>'121 all sexe'!$B$18:$C$18</c:f>
              <c:numCache>
                <c:formatCode>0.0%</c:formatCode>
                <c:ptCount val="2"/>
                <c:pt idx="0">
                  <c:v>0.58904025621772382</c:v>
                </c:pt>
                <c:pt idx="1">
                  <c:v>0.41095974378228101</c:v>
                </c:pt>
              </c:numCache>
            </c:numRef>
          </c:val>
        </c:ser>
        <c:ser>
          <c:idx val="1"/>
          <c:order val="1"/>
          <c:tx>
            <c:strRef>
              <c:f>'121 all sexe'!$A$19</c:f>
              <c:strCache>
                <c:ptCount val="1"/>
                <c:pt idx="0">
                  <c:v>Non titulaires</c:v>
                </c:pt>
              </c:strCache>
            </c:strRef>
          </c:tx>
          <c:spPr>
            <a:solidFill>
              <a:srgbClr val="003366"/>
            </a:solidFill>
          </c:spPr>
          <c:dLbls>
            <c:dLbl>
              <c:idx val="0"/>
              <c:layout>
                <c:manualLayout>
                  <c:x val="2.7777777777778833E-3"/>
                  <c:y val="0.15277777777777779"/>
                </c:manualLayout>
              </c:layout>
              <c:showVal val="1"/>
            </c:dLbl>
            <c:dLbl>
              <c:idx val="1"/>
              <c:layout>
                <c:manualLayout>
                  <c:x val="0"/>
                  <c:y val="8.7962962962963548E-2"/>
                </c:manualLayout>
              </c:layout>
              <c:showVal val="1"/>
            </c:dLbl>
            <c:txPr>
              <a:bodyPr/>
              <a:lstStyle/>
              <a:p>
                <a:pPr algn="ctr">
                  <a:defRPr lang="fr-FR" sz="1200" b="1" i="0" u="none" strike="noStrike" kern="1200" baseline="0">
                    <a:solidFill>
                      <a:schemeClr val="bg1"/>
                    </a:solidFill>
                    <a:latin typeface="Arial Narrow" pitchFamily="34" charset="0"/>
                    <a:ea typeface="+mn-ea"/>
                    <a:cs typeface="+mn-cs"/>
                  </a:defRPr>
                </a:pPr>
                <a:endParaRPr lang="fr-FR"/>
              </a:p>
            </c:txPr>
            <c:showVal val="1"/>
          </c:dLbls>
          <c:cat>
            <c:strRef>
              <c:f>'121 all sexe'!$B$17:$C$17</c:f>
              <c:strCache>
                <c:ptCount val="2"/>
                <c:pt idx="0">
                  <c:v>Femmes</c:v>
                </c:pt>
                <c:pt idx="1">
                  <c:v>Hommes</c:v>
                </c:pt>
              </c:strCache>
            </c:strRef>
          </c:cat>
          <c:val>
            <c:numRef>
              <c:f>'121 all sexe'!$B$19:$C$19</c:f>
              <c:numCache>
                <c:formatCode>0.0%</c:formatCode>
                <c:ptCount val="2"/>
                <c:pt idx="0">
                  <c:v>0.73053812257979311</c:v>
                </c:pt>
                <c:pt idx="1">
                  <c:v>0.26946187742021632</c:v>
                </c:pt>
              </c:numCache>
            </c:numRef>
          </c:val>
        </c:ser>
        <c:shape val="box"/>
        <c:axId val="97022336"/>
        <c:axId val="97023872"/>
        <c:axId val="0"/>
      </c:bar3DChart>
      <c:catAx>
        <c:axId val="97022336"/>
        <c:scaling>
          <c:orientation val="minMax"/>
        </c:scaling>
        <c:axPos val="b"/>
        <c:tickLblPos val="nextTo"/>
        <c:txPr>
          <a:bodyPr/>
          <a:lstStyle/>
          <a:p>
            <a:pPr>
              <a:defRPr sz="1200" b="1">
                <a:latin typeface="Arial Narrow" pitchFamily="34" charset="0"/>
              </a:defRPr>
            </a:pPr>
            <a:endParaRPr lang="fr-FR"/>
          </a:p>
        </c:txPr>
        <c:crossAx val="97023872"/>
        <c:crosses val="autoZero"/>
        <c:auto val="1"/>
        <c:lblAlgn val="ctr"/>
        <c:lblOffset val="100"/>
      </c:catAx>
      <c:valAx>
        <c:axId val="97023872"/>
        <c:scaling>
          <c:orientation val="minMax"/>
        </c:scaling>
        <c:axPos val="l"/>
        <c:majorGridlines/>
        <c:numFmt formatCode="0.0%" sourceLinked="1"/>
        <c:tickLblPos val="nextTo"/>
        <c:txPr>
          <a:bodyPr/>
          <a:lstStyle/>
          <a:p>
            <a:pPr>
              <a:defRPr sz="1200">
                <a:latin typeface="Arial Narrow" pitchFamily="34" charset="0"/>
              </a:defRPr>
            </a:pPr>
            <a:endParaRPr lang="fr-FR"/>
          </a:p>
        </c:txPr>
        <c:crossAx val="97022336"/>
        <c:crosses val="autoZero"/>
        <c:crossBetween val="between"/>
      </c:valAx>
    </c:plotArea>
    <c:legend>
      <c:legendPos val="r"/>
      <c:layout>
        <c:manualLayout>
          <c:xMode val="edge"/>
          <c:yMode val="edge"/>
          <c:x val="0.74884667931590065"/>
          <c:y val="0.1315300490919819"/>
          <c:w val="0.22069756583031838"/>
          <c:h val="0.24380067074948963"/>
        </c:manualLayout>
      </c:layout>
      <c:txPr>
        <a:bodyPr/>
        <a:lstStyle/>
        <a:p>
          <a:pPr>
            <a:defRPr sz="1100">
              <a:latin typeface="Arial Narrow" pitchFamily="34" charset="0"/>
            </a:defRPr>
          </a:pPr>
          <a:endParaRPr lang="fr-FR"/>
        </a:p>
      </c:txPr>
    </c:legend>
    <c:plotVisOnly val="1"/>
  </c:chart>
  <c:externalData r:id="rId2"/>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tx>
        <c:rich>
          <a:bodyPr/>
          <a:lstStyle/>
          <a:p>
            <a:pPr>
              <a:defRPr/>
            </a:pPr>
            <a:r>
              <a:rPr lang="fr-FR" sz="1200" dirty="0"/>
              <a:t>Répartition des </a:t>
            </a:r>
            <a:r>
              <a:rPr lang="fr-FR" sz="1200" dirty="0" smtClean="0"/>
              <a:t>non-titulaires </a:t>
            </a:r>
            <a:r>
              <a:rPr lang="fr-FR" sz="1200" dirty="0"/>
              <a:t>sur </a:t>
            </a:r>
            <a:r>
              <a:rPr lang="fr-FR" sz="1200" dirty="0" smtClean="0"/>
              <a:t>emplois permanents</a:t>
            </a:r>
          </a:p>
          <a:p>
            <a:pPr>
              <a:defRPr/>
            </a:pPr>
            <a:r>
              <a:rPr lang="fr-FR" sz="1200" dirty="0" smtClean="0"/>
              <a:t>par </a:t>
            </a:r>
            <a:r>
              <a:rPr lang="fr-FR" sz="1200" dirty="0"/>
              <a:t>filière et par sexe</a:t>
            </a:r>
          </a:p>
        </c:rich>
      </c:tx>
      <c:layout/>
    </c:title>
    <c:view3D>
      <c:depthPercent val="100"/>
      <c:rAngAx val="1"/>
    </c:view3D>
    <c:plotArea>
      <c:layout>
        <c:manualLayout>
          <c:layoutTarget val="inner"/>
          <c:xMode val="edge"/>
          <c:yMode val="edge"/>
          <c:x val="0.11200041106769028"/>
          <c:y val="0.19097113796363496"/>
          <c:w val="0.85475940950144913"/>
          <c:h val="0.42796842818965308"/>
        </c:manualLayout>
      </c:layout>
      <c:bar3DChart>
        <c:barDir val="col"/>
        <c:grouping val="percentStacked"/>
        <c:ser>
          <c:idx val="0"/>
          <c:order val="0"/>
          <c:tx>
            <c:strRef>
              <c:f>'Analyse préparation'!$R$132</c:f>
              <c:strCache>
                <c:ptCount val="1"/>
                <c:pt idx="0">
                  <c:v>Femmes</c:v>
                </c:pt>
              </c:strCache>
            </c:strRef>
          </c:tx>
          <c:spPr>
            <a:solidFill>
              <a:srgbClr val="C00000"/>
            </a:solidFill>
          </c:spPr>
          <c:dLbls>
            <c:txPr>
              <a:bodyPr/>
              <a:lstStyle/>
              <a:p>
                <a:pPr>
                  <a:defRPr sz="900" b="1"/>
                </a:pPr>
                <a:endParaRPr lang="fr-FR"/>
              </a:p>
            </c:txPr>
            <c:showVal val="1"/>
          </c:dLbls>
          <c:cat>
            <c:strRef>
              <c:f>'Analyse préparation'!$A$133:$A$143</c:f>
              <c:strCache>
                <c:ptCount val="11"/>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pt idx="10">
                  <c:v>TOTAL</c:v>
                </c:pt>
              </c:strCache>
            </c:strRef>
          </c:cat>
          <c:val>
            <c:numRef>
              <c:f>'Analyse préparation'!$R$133:$R$143</c:f>
              <c:numCache>
                <c:formatCode>0.0%</c:formatCode>
                <c:ptCount val="11"/>
                <c:pt idx="0">
                  <c:v>0.7318695941450436</c:v>
                </c:pt>
                <c:pt idx="1">
                  <c:v>0.65031897926634752</c:v>
                </c:pt>
                <c:pt idx="2">
                  <c:v>0.53596614950633781</c:v>
                </c:pt>
                <c:pt idx="3">
                  <c:v>0.37815126050420472</c:v>
                </c:pt>
                <c:pt idx="4">
                  <c:v>0.95576251455180461</c:v>
                </c:pt>
                <c:pt idx="5">
                  <c:v>0.89847009735744088</c:v>
                </c:pt>
                <c:pt idx="6">
                  <c:v>0</c:v>
                </c:pt>
                <c:pt idx="7">
                  <c:v>0.66666666666666663</c:v>
                </c:pt>
                <c:pt idx="8">
                  <c:v>0.8253477588871716</c:v>
                </c:pt>
                <c:pt idx="9">
                  <c:v>0.74641148325359863</c:v>
                </c:pt>
                <c:pt idx="10">
                  <c:v>0.73053812257979045</c:v>
                </c:pt>
              </c:numCache>
            </c:numRef>
          </c:val>
        </c:ser>
        <c:ser>
          <c:idx val="1"/>
          <c:order val="1"/>
          <c:tx>
            <c:strRef>
              <c:f>'Analyse préparation'!$S$132</c:f>
              <c:strCache>
                <c:ptCount val="1"/>
                <c:pt idx="0">
                  <c:v>Hommes</c:v>
                </c:pt>
              </c:strCache>
            </c:strRef>
          </c:tx>
          <c:spPr>
            <a:solidFill>
              <a:srgbClr val="003366"/>
            </a:solidFill>
          </c:spPr>
          <c:dLbls>
            <c:txPr>
              <a:bodyPr/>
              <a:lstStyle/>
              <a:p>
                <a:pPr>
                  <a:defRPr sz="900" b="1">
                    <a:solidFill>
                      <a:schemeClr val="bg1"/>
                    </a:solidFill>
                  </a:defRPr>
                </a:pPr>
                <a:endParaRPr lang="fr-FR"/>
              </a:p>
            </c:txPr>
            <c:showVal val="1"/>
          </c:dLbls>
          <c:cat>
            <c:strRef>
              <c:f>'Analyse préparation'!$A$133:$A$143</c:f>
              <c:strCache>
                <c:ptCount val="11"/>
                <c:pt idx="0">
                  <c:v>Administrative </c:v>
                </c:pt>
                <c:pt idx="1">
                  <c:v>Technique</c:v>
                </c:pt>
                <c:pt idx="2">
                  <c:v>Culturelle</c:v>
                </c:pt>
                <c:pt idx="3">
                  <c:v>Sportive</c:v>
                </c:pt>
                <c:pt idx="4">
                  <c:v>Sociale</c:v>
                </c:pt>
                <c:pt idx="5">
                  <c:v>Médico-sociale</c:v>
                </c:pt>
                <c:pt idx="6">
                  <c:v>Police municipale</c:v>
                </c:pt>
                <c:pt idx="7">
                  <c:v>Incendie et secours</c:v>
                </c:pt>
                <c:pt idx="8">
                  <c:v>Animation</c:v>
                </c:pt>
                <c:pt idx="9">
                  <c:v>Autre</c:v>
                </c:pt>
                <c:pt idx="10">
                  <c:v>TOTAL</c:v>
                </c:pt>
              </c:strCache>
            </c:strRef>
          </c:cat>
          <c:val>
            <c:numRef>
              <c:f>'Analyse préparation'!$S$133:$S$143</c:f>
              <c:numCache>
                <c:formatCode>0.0%</c:formatCode>
                <c:ptCount val="11"/>
                <c:pt idx="0">
                  <c:v>0.26813040585496017</c:v>
                </c:pt>
                <c:pt idx="1">
                  <c:v>0.34968102073365231</c:v>
                </c:pt>
                <c:pt idx="2">
                  <c:v>0.46403385049365303</c:v>
                </c:pt>
                <c:pt idx="3">
                  <c:v>0.62184873949581043</c:v>
                </c:pt>
                <c:pt idx="4">
                  <c:v>4.4237485448195904E-2</c:v>
                </c:pt>
                <c:pt idx="5">
                  <c:v>0.10152990264255912</c:v>
                </c:pt>
                <c:pt idx="6">
                  <c:v>1</c:v>
                </c:pt>
                <c:pt idx="7">
                  <c:v>0.33333333333333331</c:v>
                </c:pt>
                <c:pt idx="8">
                  <c:v>0.17465224111283037</c:v>
                </c:pt>
                <c:pt idx="9">
                  <c:v>0.25358851674641147</c:v>
                </c:pt>
                <c:pt idx="10">
                  <c:v>0.26946187742021632</c:v>
                </c:pt>
              </c:numCache>
            </c:numRef>
          </c:val>
        </c:ser>
        <c:dLbls>
          <c:showVal val="1"/>
        </c:dLbls>
        <c:gapWidth val="95"/>
        <c:gapDepth val="95"/>
        <c:shape val="cylinder"/>
        <c:axId val="96608640"/>
        <c:axId val="96610176"/>
        <c:axId val="0"/>
      </c:bar3DChart>
      <c:catAx>
        <c:axId val="96608640"/>
        <c:scaling>
          <c:orientation val="minMax"/>
        </c:scaling>
        <c:axPos val="b"/>
        <c:numFmt formatCode="General" sourceLinked="1"/>
        <c:majorTickMark val="none"/>
        <c:tickLblPos val="nextTo"/>
        <c:txPr>
          <a:bodyPr/>
          <a:lstStyle/>
          <a:p>
            <a:pPr>
              <a:defRPr sz="900"/>
            </a:pPr>
            <a:endParaRPr lang="fr-FR"/>
          </a:p>
        </c:txPr>
        <c:crossAx val="96610176"/>
        <c:crosses val="autoZero"/>
        <c:auto val="1"/>
        <c:lblAlgn val="ctr"/>
        <c:lblOffset val="100"/>
      </c:catAx>
      <c:valAx>
        <c:axId val="96610176"/>
        <c:scaling>
          <c:orientation val="minMax"/>
        </c:scaling>
        <c:delete val="1"/>
        <c:axPos val="l"/>
        <c:numFmt formatCode="0%" sourceLinked="1"/>
        <c:tickLblPos val="none"/>
        <c:crossAx val="96608640"/>
        <c:crosses val="autoZero"/>
        <c:crossBetween val="between"/>
      </c:valAx>
      <c:spPr>
        <a:noFill/>
        <a:ln w="25400">
          <a:noFill/>
        </a:ln>
      </c:spPr>
    </c:plotArea>
    <c:legend>
      <c:legendPos val="t"/>
      <c:layout>
        <c:manualLayout>
          <c:xMode val="edge"/>
          <c:yMode val="edge"/>
          <c:x val="0.68297718847453603"/>
          <c:y val="0.80740803752366264"/>
          <c:w val="0.27059083855393973"/>
          <c:h val="7.3308961379827564E-2"/>
        </c:manualLayout>
      </c:layout>
      <c:spPr>
        <a:noFill/>
      </c:spPr>
    </c:legend>
    <c:plotVisOnly val="1"/>
    <c:dispBlanksAs val="gap"/>
  </c:chart>
  <c:externalData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_rels/drawing4.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0.60566</cdr:y>
    </cdr:from>
    <cdr:to>
      <cdr:x>0.15024</cdr:x>
      <cdr:y>0.75647</cdr:y>
    </cdr:to>
    <cdr:sp macro="" textlink="">
      <cdr:nvSpPr>
        <cdr:cNvPr id="4" name="Légende à une bordure 2 3"/>
        <cdr:cNvSpPr/>
      </cdr:nvSpPr>
      <cdr:spPr bwMode="auto">
        <a:xfrm xmlns:a="http://schemas.openxmlformats.org/drawingml/2006/main">
          <a:off x="0" y="2101316"/>
          <a:ext cx="980310" cy="523220"/>
        </a:xfrm>
        <a:prstGeom xmlns:a="http://schemas.openxmlformats.org/drawingml/2006/main" prst="accentCallout2">
          <a:avLst>
            <a:gd name="adj1" fmla="val 16921"/>
            <a:gd name="adj2" fmla="val 100565"/>
            <a:gd name="adj3" fmla="val 13670"/>
            <a:gd name="adj4" fmla="val 116596"/>
            <a:gd name="adj5" fmla="val 66789"/>
            <a:gd name="adj6" fmla="val 334981"/>
          </a:avLst>
        </a:prstGeom>
        <a:noFill xmlns:a="http://schemas.openxmlformats.org/drawingml/2006/main"/>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defPPr>
            <a:defRPr lang="fr-FR"/>
          </a:defPPr>
          <a:lvl1pPr algn="l" rtl="0" fontAlgn="base">
            <a:spcBef>
              <a:spcPct val="0"/>
            </a:spcBef>
            <a:spcAft>
              <a:spcPct val="0"/>
            </a:spcAft>
            <a:defRPr kern="1200">
              <a:solidFill>
                <a:srgbClr val="333399"/>
              </a:solidFill>
              <a:latin typeface="Arial Narrow" pitchFamily="34" charset="0"/>
              <a:cs typeface="Arial" charset="0"/>
            </a:defRPr>
          </a:lvl1pPr>
          <a:lvl2pPr marL="457200" algn="l" rtl="0" fontAlgn="base">
            <a:spcBef>
              <a:spcPct val="0"/>
            </a:spcBef>
            <a:spcAft>
              <a:spcPct val="0"/>
            </a:spcAft>
            <a:defRPr kern="1200">
              <a:solidFill>
                <a:srgbClr val="333399"/>
              </a:solidFill>
              <a:latin typeface="Arial Narrow" pitchFamily="34" charset="0"/>
              <a:cs typeface="Arial" charset="0"/>
            </a:defRPr>
          </a:lvl2pPr>
          <a:lvl3pPr marL="914400" algn="l" rtl="0" fontAlgn="base">
            <a:spcBef>
              <a:spcPct val="0"/>
            </a:spcBef>
            <a:spcAft>
              <a:spcPct val="0"/>
            </a:spcAft>
            <a:defRPr kern="1200">
              <a:solidFill>
                <a:srgbClr val="333399"/>
              </a:solidFill>
              <a:latin typeface="Arial Narrow" pitchFamily="34" charset="0"/>
              <a:cs typeface="Arial" charset="0"/>
            </a:defRPr>
          </a:lvl3pPr>
          <a:lvl4pPr marL="1371600" algn="l" rtl="0" fontAlgn="base">
            <a:spcBef>
              <a:spcPct val="0"/>
            </a:spcBef>
            <a:spcAft>
              <a:spcPct val="0"/>
            </a:spcAft>
            <a:defRPr kern="1200">
              <a:solidFill>
                <a:srgbClr val="333399"/>
              </a:solidFill>
              <a:latin typeface="Arial Narrow" pitchFamily="34" charset="0"/>
              <a:cs typeface="Arial" charset="0"/>
            </a:defRPr>
          </a:lvl4pPr>
          <a:lvl5pPr marL="1828800" algn="l" rtl="0" fontAlgn="base">
            <a:spcBef>
              <a:spcPct val="0"/>
            </a:spcBef>
            <a:spcAft>
              <a:spcPct val="0"/>
            </a:spcAft>
            <a:defRPr kern="1200">
              <a:solidFill>
                <a:srgbClr val="333399"/>
              </a:solidFill>
              <a:latin typeface="Arial Narrow" pitchFamily="34" charset="0"/>
              <a:cs typeface="Arial" charset="0"/>
            </a:defRPr>
          </a:lvl5pPr>
          <a:lvl6pPr marL="2286000" algn="l" defTabSz="914400" rtl="0" eaLnBrk="1" latinLnBrk="0" hangingPunct="1">
            <a:defRPr kern="1200">
              <a:solidFill>
                <a:srgbClr val="333399"/>
              </a:solidFill>
              <a:latin typeface="Arial Narrow" pitchFamily="34" charset="0"/>
              <a:cs typeface="Arial" charset="0"/>
            </a:defRPr>
          </a:lvl6pPr>
          <a:lvl7pPr marL="2743200" algn="l" defTabSz="914400" rtl="0" eaLnBrk="1" latinLnBrk="0" hangingPunct="1">
            <a:defRPr kern="1200">
              <a:solidFill>
                <a:srgbClr val="333399"/>
              </a:solidFill>
              <a:latin typeface="Arial Narrow" pitchFamily="34" charset="0"/>
              <a:cs typeface="Arial" charset="0"/>
            </a:defRPr>
          </a:lvl7pPr>
          <a:lvl8pPr marL="3200400" algn="l" defTabSz="914400" rtl="0" eaLnBrk="1" latinLnBrk="0" hangingPunct="1">
            <a:defRPr kern="1200">
              <a:solidFill>
                <a:srgbClr val="333399"/>
              </a:solidFill>
              <a:latin typeface="Arial Narrow" pitchFamily="34" charset="0"/>
              <a:cs typeface="Arial" charset="0"/>
            </a:defRPr>
          </a:lvl8pPr>
          <a:lvl9pPr marL="3657600" algn="l" defTabSz="914400" rtl="0" eaLnBrk="1" latinLnBrk="0" hangingPunct="1">
            <a:defRPr kern="1200">
              <a:solidFill>
                <a:srgbClr val="333399"/>
              </a:solidFill>
              <a:latin typeface="Arial Narrow" pitchFamily="34" charset="0"/>
              <a:cs typeface="Arial" charset="0"/>
            </a:defRPr>
          </a:lvl9pPr>
        </a:lstStyle>
        <a:p xmlns:a="http://schemas.openxmlformats.org/drawingml/2006/main">
          <a:pPr marL="0" marR="0" indent="0" algn="l" defTabSz="914400" rtl="0" eaLnBrk="1" fontAlgn="base" latinLnBrk="0" hangingPunct="1">
            <a:lnSpc>
              <a:spcPct val="100000"/>
            </a:lnSpc>
            <a:spcBef>
              <a:spcPct val="50000"/>
            </a:spcBef>
            <a:spcAft>
              <a:spcPct val="0"/>
            </a:spcAft>
            <a:buClrTx/>
            <a:buSzTx/>
            <a:buFontTx/>
            <a:buNone/>
            <a:tabLst/>
          </a:pPr>
          <a:r>
            <a:rPr kumimoji="0" lang="fr-FR" sz="1400" b="0" i="0" u="none" strike="noStrike" cap="none" normalizeH="0" baseline="0" dirty="0" smtClean="0">
              <a:ln>
                <a:noFill/>
              </a:ln>
              <a:solidFill>
                <a:srgbClr val="333399"/>
              </a:solidFill>
              <a:effectLst/>
              <a:latin typeface="Arial Narrow" pitchFamily="34" charset="0"/>
            </a:rPr>
            <a:t>2 174  collectivités</a:t>
          </a:r>
        </a:p>
      </cdr:txBody>
    </cdr:sp>
  </cdr:relSizeAnchor>
</c:userShapes>
</file>

<file path=ppt/drawings/drawing10.xml><?xml version="1.0" encoding="utf-8"?>
<c:userShapes xmlns:c="http://schemas.openxmlformats.org/drawingml/2006/chart">
  <cdr:relSizeAnchor xmlns:cdr="http://schemas.openxmlformats.org/drawingml/2006/chartDrawing">
    <cdr:from>
      <cdr:x>0.3125</cdr:x>
      <cdr:y>0.03819</cdr:y>
    </cdr:from>
    <cdr:to>
      <cdr:x>0.67708</cdr:x>
      <cdr:y>0.22727</cdr:y>
    </cdr:to>
    <cdr:sp macro="" textlink="">
      <cdr:nvSpPr>
        <cdr:cNvPr id="2" name="ZoneTexte 1"/>
        <cdr:cNvSpPr txBox="1"/>
      </cdr:nvSpPr>
      <cdr:spPr>
        <a:xfrm xmlns:a="http://schemas.openxmlformats.org/drawingml/2006/main">
          <a:off x="1057618" y="60500"/>
          <a:ext cx="1233875" cy="2995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200" b="1" u="sng" dirty="0">
              <a:latin typeface="Arial Narrow" pitchFamily="34" charset="0"/>
            </a:rPr>
            <a:t>Mayenne</a:t>
          </a:r>
        </a:p>
      </cdr:txBody>
    </cdr:sp>
  </cdr:relSizeAnchor>
</c:userShapes>
</file>

<file path=ppt/drawings/drawing11.xml><?xml version="1.0" encoding="utf-8"?>
<c:userShapes xmlns:c="http://schemas.openxmlformats.org/drawingml/2006/chart">
  <cdr:relSizeAnchor xmlns:cdr="http://schemas.openxmlformats.org/drawingml/2006/chartDrawing">
    <cdr:from>
      <cdr:x>0.33475</cdr:x>
      <cdr:y>0.05802</cdr:y>
    </cdr:from>
    <cdr:to>
      <cdr:x>0.66737</cdr:x>
      <cdr:y>0.16724</cdr:y>
    </cdr:to>
    <cdr:sp macro="" textlink="">
      <cdr:nvSpPr>
        <cdr:cNvPr id="2" name="ZoneTexte 1"/>
        <cdr:cNvSpPr txBox="1"/>
      </cdr:nvSpPr>
      <cdr:spPr>
        <a:xfrm xmlns:a="http://schemas.openxmlformats.org/drawingml/2006/main">
          <a:off x="1504950" y="161925"/>
          <a:ext cx="14954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200" b="1" u="sng" dirty="0">
              <a:latin typeface="Arial Narrow" pitchFamily="34" charset="0"/>
            </a:rPr>
            <a:t>Sarthe</a:t>
          </a:r>
        </a:p>
      </cdr:txBody>
    </cdr:sp>
  </cdr:relSizeAnchor>
</c:userShapes>
</file>

<file path=ppt/drawings/drawing12.xml><?xml version="1.0" encoding="utf-8"?>
<c:userShapes xmlns:c="http://schemas.openxmlformats.org/drawingml/2006/chart">
  <cdr:relSizeAnchor xmlns:cdr="http://schemas.openxmlformats.org/drawingml/2006/chartDrawing">
    <cdr:from>
      <cdr:x>0.39216</cdr:x>
      <cdr:y>0.06885</cdr:y>
    </cdr:from>
    <cdr:to>
      <cdr:x>0.68627</cdr:x>
      <cdr:y>0.20656</cdr:y>
    </cdr:to>
    <cdr:sp macro="" textlink="">
      <cdr:nvSpPr>
        <cdr:cNvPr id="2" name="ZoneTexte 1"/>
        <cdr:cNvSpPr txBox="1"/>
      </cdr:nvSpPr>
      <cdr:spPr>
        <a:xfrm xmlns:a="http://schemas.openxmlformats.org/drawingml/2006/main">
          <a:off x="1440160" y="144016"/>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200" b="1" u="sng" dirty="0" smtClean="0">
              <a:latin typeface="Arial Narrow" pitchFamily="34" charset="0"/>
            </a:rPr>
            <a:t>Vendée</a:t>
          </a:r>
          <a:endParaRPr lang="fr-FR" sz="1200" b="1" u="sng" dirty="0">
            <a:latin typeface="Arial Narrow"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0.01807</cdr:x>
      <cdr:y>0.43345</cdr:y>
    </cdr:from>
    <cdr:to>
      <cdr:x>0.26057</cdr:x>
      <cdr:y>0.55752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1786" y="2001974"/>
          <a:ext cx="1633954" cy="573074"/>
        </a:xfrm>
        <a:prstGeom xmlns:a="http://schemas.openxmlformats.org/drawingml/2006/main" prst="rect">
          <a:avLst/>
        </a:prstGeom>
        <a:ln xmlns:a="http://schemas.openxmlformats.org/drawingml/2006/main">
          <a:solidFill>
            <a:srgbClr val="FF9900"/>
          </a:solidFill>
        </a:ln>
      </cdr:spPr>
    </cdr:pic>
  </cdr:relSizeAnchor>
  <cdr:relSizeAnchor xmlns:cdr="http://schemas.openxmlformats.org/drawingml/2006/chartDrawing">
    <cdr:from>
      <cdr:x>0.09288</cdr:x>
      <cdr:y>0.3399</cdr:y>
    </cdr:from>
    <cdr:to>
      <cdr:x>0.17</cdr:x>
      <cdr:y>0.41786</cdr:y>
    </cdr:to>
    <cdr:sp macro="" textlink="">
      <cdr:nvSpPr>
        <cdr:cNvPr id="3" name="Flèche droite rayée 2"/>
        <cdr:cNvSpPr/>
      </cdr:nvSpPr>
      <cdr:spPr bwMode="auto">
        <a:xfrm xmlns:a="http://schemas.openxmlformats.org/drawingml/2006/main" rot="5400000">
          <a:off x="705661" y="1490107"/>
          <a:ext cx="360040" cy="519678"/>
        </a:xfrm>
        <a:prstGeom xmlns:a="http://schemas.openxmlformats.org/drawingml/2006/main" prst="stripedRightArrow">
          <a:avLst/>
        </a:prstGeom>
        <a:noFill xmlns:a="http://schemas.openxmlformats.org/drawingml/2006/main"/>
        <a:ln xmlns:a="http://schemas.openxmlformats.org/drawingml/2006/main" w="9525" cap="flat" cmpd="sng" algn="ctr">
          <a:solidFill>
            <a:srgbClr val="FF99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fr-FR" dirty="0"/>
        </a:p>
      </cdr:txBody>
    </cdr:sp>
  </cdr:relSizeAnchor>
  <cdr:relSizeAnchor xmlns:cdr="http://schemas.openxmlformats.org/drawingml/2006/chartDrawing">
    <cdr:from>
      <cdr:x>0.05223</cdr:x>
      <cdr:y>0.32737</cdr:y>
    </cdr:from>
    <cdr:to>
      <cdr:x>0.11216</cdr:x>
      <cdr:y>0.43988</cdr:y>
    </cdr:to>
    <cdr:sp macro="" textlink="">
      <cdr:nvSpPr>
        <cdr:cNvPr id="4" name="Flèche droite rayée 3"/>
        <cdr:cNvSpPr/>
      </cdr:nvSpPr>
      <cdr:spPr bwMode="auto">
        <a:xfrm xmlns:a="http://schemas.openxmlformats.org/drawingml/2006/main" rot="10800000">
          <a:off x="351906" y="1512015"/>
          <a:ext cx="403855" cy="519678"/>
        </a:xfrm>
        <a:prstGeom xmlns:a="http://schemas.openxmlformats.org/drawingml/2006/main" prst="stripedRightArrow">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fr-FR" dirty="0"/>
        </a:p>
      </cdr:txBody>
    </cdr:sp>
  </cdr:relSizeAnchor>
</c:userShapes>
</file>

<file path=ppt/drawings/drawing3.xml><?xml version="1.0" encoding="utf-8"?>
<c:userShapes xmlns:c="http://schemas.openxmlformats.org/drawingml/2006/chart">
  <cdr:relSizeAnchor xmlns:cdr="http://schemas.openxmlformats.org/drawingml/2006/chartDrawing">
    <cdr:from>
      <cdr:x>0.125</cdr:x>
      <cdr:y>0.40154</cdr:y>
    </cdr:from>
    <cdr:to>
      <cdr:x>0.86806</cdr:x>
      <cdr:y>0.40154</cdr:y>
    </cdr:to>
    <cdr:sp macro="" textlink="">
      <cdr:nvSpPr>
        <cdr:cNvPr id="3" name="Connecteur droit 2"/>
        <cdr:cNvSpPr/>
      </cdr:nvSpPr>
      <cdr:spPr>
        <a:xfrm xmlns:a="http://schemas.openxmlformats.org/drawingml/2006/main">
          <a:off x="571500" y="1100668"/>
          <a:ext cx="3397250"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4.xml><?xml version="1.0" encoding="utf-8"?>
<c:userShapes xmlns:c="http://schemas.openxmlformats.org/drawingml/2006/chart">
  <cdr:relSizeAnchor xmlns:cdr="http://schemas.openxmlformats.org/drawingml/2006/chartDrawing">
    <cdr:from>
      <cdr:x>0.81805</cdr:x>
      <cdr:y>0.51836</cdr:y>
    </cdr:from>
    <cdr:to>
      <cdr:x>0.92846</cdr:x>
      <cdr:y>0.60094</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03640" y="2092450"/>
          <a:ext cx="742857" cy="333333"/>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0.76316</cdr:x>
      <cdr:y>0.54009</cdr:y>
    </cdr:from>
    <cdr:to>
      <cdr:x>0.86104</cdr:x>
      <cdr:y>0.63484</cdr:y>
    </cdr:to>
    <cdr:sp macro="" textlink="">
      <cdr:nvSpPr>
        <cdr:cNvPr id="2" name="ZoneTexte 1"/>
        <cdr:cNvSpPr txBox="1"/>
      </cdr:nvSpPr>
      <cdr:spPr>
        <a:xfrm xmlns:a="http://schemas.openxmlformats.org/drawingml/2006/main">
          <a:off x="2807172" y="1516728"/>
          <a:ext cx="360039" cy="2660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b="1" dirty="0">
              <a:latin typeface="Arial Narrow" pitchFamily="34" charset="0"/>
            </a:rPr>
            <a:t>60,4</a:t>
          </a:r>
          <a:r>
            <a:rPr lang="fr-FR" sz="1400" dirty="0">
              <a:latin typeface="Arial Narrow" pitchFamily="34" charset="0"/>
            </a:rPr>
            <a:t>%</a:t>
          </a:r>
        </a:p>
      </cdr:txBody>
    </cdr:sp>
  </cdr:relSizeAnchor>
  <cdr:relSizeAnchor xmlns:cdr="http://schemas.openxmlformats.org/drawingml/2006/chartDrawing">
    <cdr:from>
      <cdr:x>0.08342</cdr:x>
      <cdr:y>0.31114</cdr:y>
    </cdr:from>
    <cdr:to>
      <cdr:x>0.17768</cdr:x>
      <cdr:y>0.4432</cdr:y>
    </cdr:to>
    <cdr:sp macro="" textlink="">
      <cdr:nvSpPr>
        <cdr:cNvPr id="3" name="ZoneTexte 1"/>
        <cdr:cNvSpPr txBox="1"/>
      </cdr:nvSpPr>
      <cdr:spPr>
        <a:xfrm xmlns:a="http://schemas.openxmlformats.org/drawingml/2006/main">
          <a:off x="306842" y="873786"/>
          <a:ext cx="346723" cy="3708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400" b="1" dirty="0">
              <a:latin typeface="Arial Narrow" pitchFamily="34" charset="0"/>
            </a:rPr>
            <a:t>39,6%</a:t>
          </a:r>
        </a:p>
      </cdr:txBody>
    </cdr:sp>
  </cdr:relSizeAnchor>
</c:userShapes>
</file>

<file path=ppt/drawings/drawing6.xml><?xml version="1.0" encoding="utf-8"?>
<c:userShapes xmlns:c="http://schemas.openxmlformats.org/drawingml/2006/chart">
  <cdr:relSizeAnchor xmlns:cdr="http://schemas.openxmlformats.org/drawingml/2006/chartDrawing">
    <cdr:from>
      <cdr:x>0.60345</cdr:x>
      <cdr:y>0.26604</cdr:y>
    </cdr:from>
    <cdr:to>
      <cdr:x>0.60728</cdr:x>
      <cdr:y>0.9247</cdr:y>
    </cdr:to>
    <cdr:sp macro="" textlink="">
      <cdr:nvSpPr>
        <cdr:cNvPr id="3" name="Connecteur droit avec flèche 2"/>
        <cdr:cNvSpPr/>
      </cdr:nvSpPr>
      <cdr:spPr bwMode="auto">
        <a:xfrm xmlns:a="http://schemas.openxmlformats.org/drawingml/2006/main" rot="16200000" flipH="1">
          <a:off x="3333750" y="836083"/>
          <a:ext cx="21167" cy="2233084"/>
        </a:xfrm>
        <a:prstGeom xmlns:a="http://schemas.openxmlformats.org/drawingml/2006/main" prst="straightConnector1">
          <a:avLst/>
        </a:prstGeom>
        <a:ln xmlns:a="http://schemas.openxmlformats.org/drawingml/2006/main" w="19050" cmpd="sng">
          <a:solidFill>
            <a:srgbClr val="00B050"/>
          </a:solidFill>
          <a:prstDash val="sysDot"/>
          <a:headEnd type="arrow"/>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wrap="square" lIns="18288" tIns="0" rIns="0" bIns="0" upright="1"/>
        <a:lstStyle xmlns:a="http://schemas.openxmlformats.org/drawingml/2006/main"/>
        <a:p xmlns:a="http://schemas.openxmlformats.org/drawingml/2006/main">
          <a:endParaRPr lang="fr-FR"/>
        </a:p>
      </cdr:txBody>
    </cdr:sp>
  </cdr:relSizeAnchor>
</c:userShapes>
</file>

<file path=ppt/drawings/drawing7.xml><?xml version="1.0" encoding="utf-8"?>
<c:userShapes xmlns:c="http://schemas.openxmlformats.org/drawingml/2006/chart">
  <cdr:relSizeAnchor xmlns:cdr="http://schemas.openxmlformats.org/drawingml/2006/chartDrawing">
    <cdr:from>
      <cdr:x>0.10989</cdr:x>
      <cdr:y>0</cdr:y>
    </cdr:from>
    <cdr:to>
      <cdr:x>0.95242</cdr:x>
      <cdr:y>0.125</cdr:y>
    </cdr:to>
    <cdr:sp macro="" textlink="">
      <cdr:nvSpPr>
        <cdr:cNvPr id="2" name="ZoneTexte 1"/>
        <cdr:cNvSpPr txBox="1"/>
      </cdr:nvSpPr>
      <cdr:spPr>
        <a:xfrm xmlns:a="http://schemas.openxmlformats.org/drawingml/2006/main">
          <a:off x="720080" y="0"/>
          <a:ext cx="5520869"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600" b="1" dirty="0">
              <a:latin typeface="Arial Narrow" pitchFamily="34" charset="0"/>
            </a:rPr>
            <a:t>Part des non-titulaires sur </a:t>
          </a:r>
          <a:r>
            <a:rPr lang="fr-FR" sz="1600" b="1" dirty="0" smtClean="0">
              <a:latin typeface="Arial Narrow" pitchFamily="34" charset="0"/>
            </a:rPr>
            <a:t>emplois permanents </a:t>
          </a:r>
          <a:r>
            <a:rPr lang="fr-FR" sz="1600" b="1" dirty="0">
              <a:latin typeface="Arial Narrow" pitchFamily="34" charset="0"/>
            </a:rPr>
            <a:t>par </a:t>
          </a:r>
          <a:r>
            <a:rPr lang="fr-FR" sz="1600" b="1" dirty="0" smtClean="0">
              <a:latin typeface="Arial Narrow" pitchFamily="34" charset="0"/>
            </a:rPr>
            <a:t>strate </a:t>
          </a:r>
          <a:r>
            <a:rPr lang="fr-FR" sz="1600" b="1" dirty="0">
              <a:latin typeface="Arial Narrow" pitchFamily="34" charset="0"/>
            </a:rPr>
            <a:t>de </a:t>
          </a:r>
          <a:r>
            <a:rPr lang="fr-FR" sz="1600" b="1" dirty="0" smtClean="0">
              <a:latin typeface="Arial Narrow" pitchFamily="34" charset="0"/>
            </a:rPr>
            <a:t>communes en </a:t>
          </a:r>
          <a:r>
            <a:rPr lang="fr-FR" sz="1600" b="1" dirty="0">
              <a:latin typeface="Arial Narrow" pitchFamily="34" charset="0"/>
            </a:rPr>
            <a:t>Pays de la Loire</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4.08451E-7</cdr:y>
    </cdr:from>
    <cdr:to>
      <cdr:x>0.98958</cdr:x>
      <cdr:y>0.11765</cdr:y>
    </cdr:to>
    <cdr:sp macro="" textlink="">
      <cdr:nvSpPr>
        <cdr:cNvPr id="2" name="ZoneTexte 1"/>
        <cdr:cNvSpPr txBox="1"/>
      </cdr:nvSpPr>
      <cdr:spPr>
        <a:xfrm xmlns:a="http://schemas.openxmlformats.org/drawingml/2006/main">
          <a:off x="0" y="1"/>
          <a:ext cx="399043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fr-FR" sz="1200" b="1" u="sng" dirty="0" smtClean="0">
              <a:latin typeface="Arial Narrow" pitchFamily="34" charset="0"/>
            </a:rPr>
            <a:t>Loire-Atlantique</a:t>
          </a:r>
          <a:endParaRPr lang="fr-FR" sz="1200" b="1" u="sng" dirty="0">
            <a:latin typeface="Arial Narrow"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0.32727</cdr:x>
      <cdr:y>0.08911</cdr:y>
    </cdr:from>
    <cdr:to>
      <cdr:x>0.71893</cdr:x>
      <cdr:y>0.18286</cdr:y>
    </cdr:to>
    <cdr:sp macro="" textlink="">
      <cdr:nvSpPr>
        <cdr:cNvPr id="3" name="ZoneTexte 2"/>
        <cdr:cNvSpPr txBox="1"/>
      </cdr:nvSpPr>
      <cdr:spPr>
        <a:xfrm xmlns:a="http://schemas.openxmlformats.org/drawingml/2006/main">
          <a:off x="1296144" y="216024"/>
          <a:ext cx="1551146" cy="227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200" b="1" u="sng" dirty="0">
              <a:latin typeface="Arial Narrow" pitchFamily="34" charset="0"/>
            </a:rPr>
            <a:t>Maine et Loire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2987675" cy="501650"/>
          </a:xfrm>
          <a:prstGeom prst="rect">
            <a:avLst/>
          </a:prstGeom>
          <a:noFill/>
          <a:ln w="9525">
            <a:noFill/>
            <a:miter lim="800000"/>
            <a:headEnd/>
            <a:tailEnd/>
          </a:ln>
          <a:effectLst/>
        </p:spPr>
        <p:txBody>
          <a:bodyPr vert="horz" wrap="square" lIns="93232" tIns="46616" rIns="93232" bIns="46616" numCol="1" anchor="t" anchorCtr="0" compatLnSpc="1">
            <a:prstTxWarp prst="textNoShape">
              <a:avLst/>
            </a:prstTxWarp>
          </a:bodyPr>
          <a:lstStyle>
            <a:lvl1pPr>
              <a:spcBef>
                <a:spcPct val="0"/>
              </a:spcBef>
              <a:defRPr sz="1200">
                <a:solidFill>
                  <a:schemeClr val="tx1"/>
                </a:solidFill>
                <a:latin typeface="Arial" charset="0"/>
                <a:cs typeface="+mn-cs"/>
              </a:defRPr>
            </a:lvl1pPr>
          </a:lstStyle>
          <a:p>
            <a:pPr>
              <a:defRPr/>
            </a:pPr>
            <a:endParaRPr lang="fr-FR" dirty="0"/>
          </a:p>
        </p:txBody>
      </p:sp>
      <p:sp>
        <p:nvSpPr>
          <p:cNvPr id="30723" name="Rectangle 3"/>
          <p:cNvSpPr>
            <a:spLocks noGrp="1" noChangeArrowheads="1"/>
          </p:cNvSpPr>
          <p:nvPr>
            <p:ph type="dt" sz="quarter" idx="1"/>
          </p:nvPr>
        </p:nvSpPr>
        <p:spPr bwMode="auto">
          <a:xfrm>
            <a:off x="3906840" y="1"/>
            <a:ext cx="2987675" cy="501650"/>
          </a:xfrm>
          <a:prstGeom prst="rect">
            <a:avLst/>
          </a:prstGeom>
          <a:noFill/>
          <a:ln w="9525">
            <a:noFill/>
            <a:miter lim="800000"/>
            <a:headEnd/>
            <a:tailEnd/>
          </a:ln>
          <a:effectLst/>
        </p:spPr>
        <p:txBody>
          <a:bodyPr vert="horz" wrap="square" lIns="93232" tIns="46616" rIns="93232" bIns="46616" numCol="1" anchor="t"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endParaRPr lang="fr-FR" dirty="0"/>
          </a:p>
        </p:txBody>
      </p:sp>
      <p:sp>
        <p:nvSpPr>
          <p:cNvPr id="30724" name="Rectangle 4"/>
          <p:cNvSpPr>
            <a:spLocks noGrp="1" noChangeArrowheads="1"/>
          </p:cNvSpPr>
          <p:nvPr>
            <p:ph type="ftr" sz="quarter" idx="2"/>
          </p:nvPr>
        </p:nvSpPr>
        <p:spPr bwMode="auto">
          <a:xfrm>
            <a:off x="1" y="9529763"/>
            <a:ext cx="2987675" cy="501650"/>
          </a:xfrm>
          <a:prstGeom prst="rect">
            <a:avLst/>
          </a:prstGeom>
          <a:noFill/>
          <a:ln w="9525">
            <a:noFill/>
            <a:miter lim="800000"/>
            <a:headEnd/>
            <a:tailEnd/>
          </a:ln>
          <a:effectLst/>
        </p:spPr>
        <p:txBody>
          <a:bodyPr vert="horz" wrap="square" lIns="93232" tIns="46616" rIns="93232" bIns="46616" numCol="1" anchor="b" anchorCtr="0" compatLnSpc="1">
            <a:prstTxWarp prst="textNoShape">
              <a:avLst/>
            </a:prstTxWarp>
          </a:bodyPr>
          <a:lstStyle>
            <a:lvl1pPr>
              <a:spcBef>
                <a:spcPct val="0"/>
              </a:spcBef>
              <a:defRPr sz="1200">
                <a:solidFill>
                  <a:schemeClr val="tx1"/>
                </a:solidFill>
                <a:latin typeface="Arial" charset="0"/>
                <a:cs typeface="+mn-cs"/>
              </a:defRPr>
            </a:lvl1pPr>
          </a:lstStyle>
          <a:p>
            <a:pPr>
              <a:defRPr/>
            </a:pPr>
            <a:endParaRPr lang="fr-FR" dirty="0"/>
          </a:p>
        </p:txBody>
      </p:sp>
      <p:sp>
        <p:nvSpPr>
          <p:cNvPr id="30725" name="Rectangle 5"/>
          <p:cNvSpPr>
            <a:spLocks noGrp="1" noChangeArrowheads="1"/>
          </p:cNvSpPr>
          <p:nvPr>
            <p:ph type="sldNum" sz="quarter" idx="3"/>
          </p:nvPr>
        </p:nvSpPr>
        <p:spPr bwMode="auto">
          <a:xfrm>
            <a:off x="3906840" y="9529763"/>
            <a:ext cx="2987675" cy="501650"/>
          </a:xfrm>
          <a:prstGeom prst="rect">
            <a:avLst/>
          </a:prstGeom>
          <a:noFill/>
          <a:ln w="9525">
            <a:noFill/>
            <a:miter lim="800000"/>
            <a:headEnd/>
            <a:tailEnd/>
          </a:ln>
          <a:effectLst/>
        </p:spPr>
        <p:txBody>
          <a:bodyPr vert="horz" wrap="square" lIns="93232" tIns="46616" rIns="93232" bIns="46616" numCol="1" anchor="b"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fld id="{3961092E-A7DB-45FF-B16C-02C67E614B05}" type="slidenum">
              <a:rPr lang="fr-FR"/>
              <a:pPr>
                <a:defRPr/>
              </a:pPr>
              <a:t>‹N°›</a:t>
            </a:fld>
            <a:endParaRPr lang="fr-FR"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7675" cy="501650"/>
          </a:xfrm>
          <a:prstGeom prst="rect">
            <a:avLst/>
          </a:prstGeom>
        </p:spPr>
        <p:txBody>
          <a:bodyPr vert="horz" lIns="91404" tIns="45702" rIns="91404" bIns="45702" rtlCol="0"/>
          <a:lstStyle>
            <a:lvl1pPr algn="l">
              <a:spcBef>
                <a:spcPct val="50000"/>
              </a:spcBef>
              <a:defRPr sz="1200">
                <a:cs typeface="+mn-cs"/>
              </a:defRPr>
            </a:lvl1pPr>
          </a:lstStyle>
          <a:p>
            <a:pPr>
              <a:defRPr/>
            </a:pPr>
            <a:endParaRPr lang="fr-FR" dirty="0"/>
          </a:p>
        </p:txBody>
      </p:sp>
      <p:sp>
        <p:nvSpPr>
          <p:cNvPr id="3" name="Espace réservé de la date 2"/>
          <p:cNvSpPr>
            <a:spLocks noGrp="1"/>
          </p:cNvSpPr>
          <p:nvPr>
            <p:ph type="dt" idx="1"/>
          </p:nvPr>
        </p:nvSpPr>
        <p:spPr>
          <a:xfrm>
            <a:off x="3906840" y="1"/>
            <a:ext cx="2987675" cy="501650"/>
          </a:xfrm>
          <a:prstGeom prst="rect">
            <a:avLst/>
          </a:prstGeom>
        </p:spPr>
        <p:txBody>
          <a:bodyPr vert="horz" lIns="91404" tIns="45702" rIns="91404" bIns="45702" rtlCol="0"/>
          <a:lstStyle>
            <a:lvl1pPr algn="r">
              <a:spcBef>
                <a:spcPct val="50000"/>
              </a:spcBef>
              <a:defRPr sz="1200">
                <a:cs typeface="+mn-cs"/>
              </a:defRPr>
            </a:lvl1pPr>
          </a:lstStyle>
          <a:p>
            <a:pPr>
              <a:defRPr/>
            </a:pPr>
            <a:fld id="{3119CD79-B813-4060-832B-0D9AFF5AD7A1}" type="datetimeFigureOut">
              <a:rPr lang="fr-FR"/>
              <a:pPr>
                <a:defRPr/>
              </a:pPr>
              <a:t>24/02/2012</a:t>
            </a:fld>
            <a:endParaRPr lang="fr-FR" dirty="0"/>
          </a:p>
        </p:txBody>
      </p:sp>
      <p:sp>
        <p:nvSpPr>
          <p:cNvPr id="4" name="Espace réservé de l'image des diapositives 3"/>
          <p:cNvSpPr>
            <a:spLocks noGrp="1" noRot="1" noChangeAspect="1"/>
          </p:cNvSpPr>
          <p:nvPr>
            <p:ph type="sldImg" idx="2"/>
          </p:nvPr>
        </p:nvSpPr>
        <p:spPr>
          <a:xfrm>
            <a:off x="939800" y="752475"/>
            <a:ext cx="5016500" cy="3762375"/>
          </a:xfrm>
          <a:prstGeom prst="rect">
            <a:avLst/>
          </a:prstGeom>
          <a:noFill/>
          <a:ln w="12700">
            <a:solidFill>
              <a:prstClr val="black"/>
            </a:solidFill>
          </a:ln>
        </p:spPr>
        <p:txBody>
          <a:bodyPr vert="horz" lIns="91404" tIns="45702" rIns="91404" bIns="45702" rtlCol="0" anchor="ctr"/>
          <a:lstStyle/>
          <a:p>
            <a:pPr lvl="0"/>
            <a:endParaRPr lang="fr-FR" noProof="0" dirty="0" smtClean="0"/>
          </a:p>
        </p:txBody>
      </p:sp>
      <p:sp>
        <p:nvSpPr>
          <p:cNvPr id="5" name="Espace réservé des commentaires 4"/>
          <p:cNvSpPr>
            <a:spLocks noGrp="1"/>
          </p:cNvSpPr>
          <p:nvPr>
            <p:ph type="body" sz="quarter" idx="3"/>
          </p:nvPr>
        </p:nvSpPr>
        <p:spPr>
          <a:xfrm>
            <a:off x="688977" y="4765675"/>
            <a:ext cx="5518150" cy="4514850"/>
          </a:xfrm>
          <a:prstGeom prst="rect">
            <a:avLst/>
          </a:prstGeom>
        </p:spPr>
        <p:txBody>
          <a:bodyPr vert="horz" lIns="91404" tIns="45702" rIns="91404" bIns="45702"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1" y="9529763"/>
            <a:ext cx="2987675" cy="501650"/>
          </a:xfrm>
          <a:prstGeom prst="rect">
            <a:avLst/>
          </a:prstGeom>
        </p:spPr>
        <p:txBody>
          <a:bodyPr vert="horz" lIns="91404" tIns="45702" rIns="91404" bIns="45702" rtlCol="0" anchor="b"/>
          <a:lstStyle>
            <a:lvl1pPr algn="l">
              <a:spcBef>
                <a:spcPct val="50000"/>
              </a:spcBef>
              <a:defRPr sz="1200">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906840" y="9529763"/>
            <a:ext cx="2987675" cy="501650"/>
          </a:xfrm>
          <a:prstGeom prst="rect">
            <a:avLst/>
          </a:prstGeom>
        </p:spPr>
        <p:txBody>
          <a:bodyPr vert="horz" lIns="91404" tIns="45702" rIns="91404" bIns="45702" rtlCol="0" anchor="b"/>
          <a:lstStyle>
            <a:lvl1pPr algn="r">
              <a:spcBef>
                <a:spcPct val="50000"/>
              </a:spcBef>
              <a:defRPr sz="1200">
                <a:cs typeface="+mn-cs"/>
              </a:defRPr>
            </a:lvl1pPr>
          </a:lstStyle>
          <a:p>
            <a:pPr>
              <a:defRPr/>
            </a:pPr>
            <a:fld id="{E0445ED7-C445-4B1A-AB10-57E1ECA7BAA1}" type="slidenum">
              <a:rPr lang="fr-FR"/>
              <a:pPr>
                <a:defRPr/>
              </a:pPr>
              <a:t>‹N°›</a:t>
            </a:fld>
            <a:endParaRPr lang="fr-FR"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 name="Espace réservé du numéro de diapositive 3"/>
          <p:cNvSpPr>
            <a:spLocks noGrp="1"/>
          </p:cNvSpPr>
          <p:nvPr>
            <p:ph type="sldNum" sz="quarter" idx="5"/>
          </p:nvPr>
        </p:nvSpPr>
        <p:spPr/>
        <p:txBody>
          <a:bodyPr/>
          <a:lstStyle/>
          <a:p>
            <a:pPr>
              <a:defRPr/>
            </a:pPr>
            <a:fld id="{092503BA-99BB-4E33-9FE7-89DF0A56E32B}" type="slidenum">
              <a:rPr lang="fr-FR" smtClean="0"/>
              <a:pPr>
                <a:defRPr/>
              </a:pPr>
              <a:t>1</a:t>
            </a:fld>
            <a:endParaRPr lang="fr-FR"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9091" name="Espace réservé des commentaires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fr-FR" sz="800" dirty="0" smtClean="0"/>
              <a:t>La Loire-Atlantique qui compte le plus petit nombre de collectivités (avec la Mayenne) recense le plus grand nombre de collectivités non affiliées avec un ratio deux fois supérieur à la moyenne régionale ; à l’inverse, le département de la Sarthe connaît le plus faible tôt de collectivités non affiliées 0,7% ce qui représente 4 collectivités sur 536. 	 </a:t>
            </a:r>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578F87F-CD50-45FE-A67D-AA0D089AB9A2}" type="slidenum">
              <a:rPr lang="fr-FR" smtClean="0"/>
              <a:pPr>
                <a:defRPr/>
              </a:pPr>
              <a:t>11</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01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Sur certains départements, certaines collectivités pèsent plus dans le poids global des effectifs du département et </a:t>
            </a:r>
            <a:r>
              <a:rPr lang="fr-FR" b="1" dirty="0" smtClean="0"/>
              <a:t>par rapport à la moyenne de la </a:t>
            </a:r>
            <a:r>
              <a:rPr lang="fr-FR" b="1" dirty="0" smtClean="0"/>
              <a:t>région.</a:t>
            </a:r>
          </a:p>
          <a:p>
            <a:pPr eaLnBrk="1" hangingPunct="1">
              <a:spcBef>
                <a:spcPct val="0"/>
              </a:spcBef>
            </a:pPr>
            <a:endParaRPr lang="fr-FR" b="1" dirty="0" smtClean="0"/>
          </a:p>
          <a:p>
            <a:pPr eaLnBrk="1" hangingPunct="1">
              <a:spcBef>
                <a:spcPct val="0"/>
              </a:spcBef>
            </a:pPr>
            <a:r>
              <a:rPr lang="fr-FR" b="1" dirty="0" smtClean="0"/>
              <a:t>Exemples</a:t>
            </a:r>
            <a:r>
              <a:rPr lang="fr-FR" dirty="0" smtClean="0"/>
              <a:t> </a:t>
            </a:r>
            <a:r>
              <a:rPr lang="fr-FR" dirty="0" smtClean="0"/>
              <a:t>:</a:t>
            </a:r>
          </a:p>
          <a:p>
            <a:pPr eaLnBrk="1" hangingPunct="1">
              <a:spcBef>
                <a:spcPct val="0"/>
              </a:spcBef>
              <a:buFontTx/>
              <a:buChar char="-"/>
            </a:pPr>
            <a:r>
              <a:rPr lang="fr-FR" dirty="0" smtClean="0"/>
              <a:t> le poids des effectifs des </a:t>
            </a:r>
            <a:r>
              <a:rPr lang="fr-FR" b="1" dirty="0" smtClean="0"/>
              <a:t>communes et établissements communaux dans le département de la Vendée </a:t>
            </a:r>
            <a:r>
              <a:rPr lang="fr-FR" dirty="0" smtClean="0"/>
              <a:t>(</a:t>
            </a:r>
            <a:r>
              <a:rPr lang="fr-FR" u="sng" dirty="0" smtClean="0"/>
              <a:t>71% contre 61% </a:t>
            </a:r>
            <a:r>
              <a:rPr lang="fr-FR" dirty="0" smtClean="0"/>
              <a:t>en moyenne régionale</a:t>
            </a:r>
            <a:r>
              <a:rPr lang="fr-FR" dirty="0" smtClean="0"/>
              <a:t>),</a:t>
            </a:r>
            <a:endParaRPr lang="fr-FR" dirty="0" smtClean="0"/>
          </a:p>
          <a:p>
            <a:pPr eaLnBrk="1" hangingPunct="1">
              <a:spcBef>
                <a:spcPct val="0"/>
              </a:spcBef>
              <a:buFontTx/>
              <a:buChar char="-"/>
            </a:pPr>
            <a:r>
              <a:rPr lang="fr-FR" dirty="0" smtClean="0"/>
              <a:t> les </a:t>
            </a:r>
            <a:r>
              <a:rPr lang="fr-FR" b="1" dirty="0" smtClean="0"/>
              <a:t>syndicats et EPI pour le département du Maine-et-Loire </a:t>
            </a:r>
            <a:r>
              <a:rPr lang="fr-FR" dirty="0" smtClean="0"/>
              <a:t>(8,6% contre 4,6% en moyenne régionale)  et la </a:t>
            </a:r>
            <a:r>
              <a:rPr lang="fr-FR" b="1" dirty="0" smtClean="0"/>
              <a:t>Vendée</a:t>
            </a:r>
            <a:r>
              <a:rPr lang="fr-FR" baseline="0" dirty="0" smtClean="0"/>
              <a:t> </a:t>
            </a:r>
            <a:r>
              <a:rPr lang="fr-FR" dirty="0" smtClean="0"/>
              <a:t>(7,6% contre 4,6% en </a:t>
            </a:r>
            <a:r>
              <a:rPr lang="fr-FR" dirty="0" smtClean="0"/>
              <a:t>moyenne régionale),</a:t>
            </a:r>
          </a:p>
          <a:p>
            <a:pPr eaLnBrk="1" hangingPunct="1">
              <a:spcBef>
                <a:spcPct val="0"/>
              </a:spcBef>
              <a:buFontTx/>
              <a:buChar char="-"/>
            </a:pPr>
            <a:r>
              <a:rPr lang="fr-FR" b="1" baseline="0" dirty="0" smtClean="0"/>
              <a:t> </a:t>
            </a:r>
            <a:r>
              <a:rPr lang="fr-FR" b="1" dirty="0" smtClean="0"/>
              <a:t>les Communautés de communes </a:t>
            </a:r>
            <a:r>
              <a:rPr lang="fr-FR" b="1" dirty="0" smtClean="0"/>
              <a:t>pour le département de la Mayenne </a:t>
            </a:r>
            <a:r>
              <a:rPr lang="fr-FR" dirty="0" smtClean="0"/>
              <a:t>(8,7% contre 4,6% en moyenne régionale</a:t>
            </a:r>
            <a:r>
              <a:rPr lang="fr-FR" dirty="0" smtClean="0"/>
              <a:t>).</a:t>
            </a:r>
            <a:endParaRPr lang="fr-FR" dirty="0" smtClean="0"/>
          </a:p>
        </p:txBody>
      </p:sp>
      <p:sp>
        <p:nvSpPr>
          <p:cNvPr id="337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BE70E40-3DAC-47CA-8EAA-6D7196E7D551}" type="slidenum">
              <a:rPr lang="fr-FR" smtClean="0"/>
              <a:pPr>
                <a:defRPr/>
              </a:pPr>
              <a:t>12</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01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Ce graphique illustre une partie du </a:t>
            </a:r>
            <a:r>
              <a:rPr lang="fr-FR" dirty="0" smtClean="0"/>
              <a:t>tableau de la page </a:t>
            </a:r>
            <a:r>
              <a:rPr lang="fr-FR" dirty="0" smtClean="0"/>
              <a:t>précédente. </a:t>
            </a:r>
            <a:endParaRPr lang="fr-FR" dirty="0" smtClean="0"/>
          </a:p>
          <a:p>
            <a:pPr eaLnBrk="1" hangingPunct="1">
              <a:spcBef>
                <a:spcPct val="0"/>
              </a:spcBef>
            </a:pPr>
            <a:r>
              <a:rPr lang="fr-FR" dirty="0" smtClean="0"/>
              <a:t>La répartition des effectifs par </a:t>
            </a:r>
            <a:r>
              <a:rPr lang="fr-FR" dirty="0" smtClean="0"/>
              <a:t>types </a:t>
            </a:r>
            <a:r>
              <a:rPr lang="fr-FR" dirty="0" smtClean="0"/>
              <a:t>de collectivités s’avère différente pour le </a:t>
            </a:r>
            <a:r>
              <a:rPr lang="fr-FR" dirty="0" smtClean="0"/>
              <a:t>44. Cela </a:t>
            </a:r>
            <a:r>
              <a:rPr lang="fr-FR" dirty="0" smtClean="0"/>
              <a:t>est en partie dû aux effectifs des agents appartenant au Conseil régional et comptabilisé pour ce département ; sans les effectifs du </a:t>
            </a:r>
            <a:r>
              <a:rPr lang="fr-FR" dirty="0" smtClean="0"/>
              <a:t>Conseil régional, </a:t>
            </a:r>
            <a:r>
              <a:rPr lang="fr-FR" dirty="0" smtClean="0"/>
              <a:t>les statistiques se rapprochent de la </a:t>
            </a:r>
            <a:r>
              <a:rPr lang="fr-FR" dirty="0" smtClean="0"/>
              <a:t>moyenne.</a:t>
            </a:r>
          </a:p>
          <a:p>
            <a:pPr eaLnBrk="1" hangingPunct="1">
              <a:spcBef>
                <a:spcPct val="0"/>
              </a:spcBef>
            </a:pPr>
            <a:endParaRPr lang="fr-FR" dirty="0" smtClean="0"/>
          </a:p>
          <a:p>
            <a:pPr eaLnBrk="1" hangingPunct="1">
              <a:spcBef>
                <a:spcPct val="0"/>
              </a:spcBef>
            </a:pPr>
            <a:r>
              <a:rPr lang="fr-FR" dirty="0" smtClean="0"/>
              <a:t>Le 85 se distingue par un taux nettement plus important des effectifs relevant des communes et établissements </a:t>
            </a:r>
            <a:r>
              <a:rPr lang="fr-FR" dirty="0" smtClean="0"/>
              <a:t>communaux.</a:t>
            </a:r>
            <a:endParaRPr lang="fr-FR" dirty="0" smtClean="0"/>
          </a:p>
          <a:p>
            <a:pPr eaLnBrk="1" hangingPunct="1">
              <a:spcBef>
                <a:spcPct val="0"/>
              </a:spcBef>
            </a:pPr>
            <a:r>
              <a:rPr lang="fr-FR" dirty="0" smtClean="0"/>
              <a:t>Le 49 par un taux d’effectifs relevant du </a:t>
            </a:r>
            <a:r>
              <a:rPr lang="fr-FR" dirty="0" smtClean="0"/>
              <a:t>Conseil général </a:t>
            </a:r>
            <a:r>
              <a:rPr lang="fr-FR" dirty="0" smtClean="0"/>
              <a:t>plus faible mais un poids nettement plus important des effectifs attachés aux syndicats et autres </a:t>
            </a:r>
            <a:r>
              <a:rPr lang="fr-FR" dirty="0" smtClean="0"/>
              <a:t>EPI.</a:t>
            </a:r>
            <a:endParaRPr lang="fr-FR" dirty="0" smtClean="0"/>
          </a:p>
          <a:p>
            <a:pPr eaLnBrk="1" hangingPunct="1">
              <a:spcBef>
                <a:spcPct val="0"/>
              </a:spcBef>
            </a:pPr>
            <a:r>
              <a:rPr lang="fr-FR" dirty="0" smtClean="0"/>
              <a:t>Le 53 est l’inverse du 49 : poids important des effectifs du </a:t>
            </a:r>
            <a:r>
              <a:rPr lang="fr-FR" dirty="0" smtClean="0"/>
              <a:t>Conseil général et </a:t>
            </a:r>
            <a:r>
              <a:rPr lang="fr-FR" dirty="0" smtClean="0"/>
              <a:t>faible pour les syndicats et </a:t>
            </a:r>
            <a:r>
              <a:rPr lang="fr-FR" dirty="0" smtClean="0"/>
              <a:t>EPI.</a:t>
            </a:r>
            <a:endParaRPr lang="fr-FR" dirty="0" smtClean="0"/>
          </a:p>
          <a:p>
            <a:pPr eaLnBrk="1" hangingPunct="1">
              <a:spcBef>
                <a:spcPct val="0"/>
              </a:spcBef>
            </a:pPr>
            <a:r>
              <a:rPr lang="fr-FR" dirty="0" smtClean="0"/>
              <a:t>Exception faite des effectifs relevant des EPCI (di fait notamment du poids des effectifs de la CU), la répartition des effectifs pour le 72 se situe dans la moyenne </a:t>
            </a:r>
            <a:r>
              <a:rPr lang="fr-FR" dirty="0" smtClean="0"/>
              <a:t>régionale.</a:t>
            </a:r>
            <a:endParaRPr lang="fr-FR" dirty="0" smtClean="0"/>
          </a:p>
        </p:txBody>
      </p:sp>
      <p:sp>
        <p:nvSpPr>
          <p:cNvPr id="337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BE70E40-3DAC-47CA-8EAA-6D7196E7D551}" type="slidenum">
              <a:rPr lang="fr-FR" smtClean="0"/>
              <a:pPr>
                <a:defRPr/>
              </a:pPr>
              <a:t>13</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11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dirty="0" smtClean="0"/>
              <a:t>Illustration des diapos précédentes avec un rapport effectifs / collectivités très variable d’un département à l’autre </a:t>
            </a:r>
          </a:p>
          <a:p>
            <a:pPr eaLnBrk="1" hangingPunct="1"/>
            <a:r>
              <a:rPr lang="fr-FR" dirty="0" smtClean="0"/>
              <a:t>Si cela reste une donnée générale, celle-ci elle n’est toutefois pas sans conséquence sur la question liée à la précarité et notamment à la </a:t>
            </a:r>
            <a:r>
              <a:rPr lang="fr-FR" dirty="0" err="1" smtClean="0"/>
              <a:t>déprécarisation</a:t>
            </a:r>
            <a:r>
              <a:rPr lang="fr-FR" dirty="0" smtClean="0"/>
              <a:t>.</a:t>
            </a:r>
            <a:endParaRPr lang="fr-FR" dirty="0" smtClean="0"/>
          </a:p>
        </p:txBody>
      </p:sp>
      <p:sp>
        <p:nvSpPr>
          <p:cNvPr id="327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4991C8-8D30-4A78-A3F6-B76426124148}" type="slidenum">
              <a:rPr lang="fr-FR" smtClean="0"/>
              <a:pPr>
                <a:defRPr/>
              </a:pPr>
              <a:t>14</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dirty="0" smtClean="0"/>
              <a:t>Cette diapo vous présente la part des agents fonctionnaires et des agents </a:t>
            </a:r>
            <a:r>
              <a:rPr lang="fr-FR" b="1" dirty="0" smtClean="0"/>
              <a:t>non-titulaires </a:t>
            </a:r>
            <a:r>
              <a:rPr lang="fr-FR" b="1" dirty="0" smtClean="0"/>
              <a:t>sur </a:t>
            </a:r>
            <a:r>
              <a:rPr lang="fr-FR" b="1" dirty="0" smtClean="0"/>
              <a:t>emplois permanents </a:t>
            </a:r>
            <a:r>
              <a:rPr lang="fr-FR" b="1" dirty="0" smtClean="0"/>
              <a:t>; le taux s’avère être significativement  moins élevé que le taux national </a:t>
            </a:r>
            <a:endParaRPr lang="fr-FR" b="1" dirty="0" smtClean="0"/>
          </a:p>
          <a:p>
            <a:pPr algn="ctr" eaLnBrk="1" hangingPunct="1">
              <a:spcBef>
                <a:spcPct val="0"/>
              </a:spcBef>
            </a:pPr>
            <a:r>
              <a:rPr lang="fr-FR" dirty="0" smtClean="0"/>
              <a:t>Taux </a:t>
            </a:r>
            <a:r>
              <a:rPr lang="fr-FR" dirty="0" smtClean="0"/>
              <a:t>national </a:t>
            </a:r>
            <a:r>
              <a:rPr lang="fr-FR" dirty="0" smtClean="0"/>
              <a:t>du bilan social </a:t>
            </a:r>
            <a:r>
              <a:rPr lang="fr-FR" dirty="0" smtClean="0"/>
              <a:t>2009 = 14% (sur base </a:t>
            </a:r>
            <a:r>
              <a:rPr lang="fr-FR" dirty="0" smtClean="0"/>
              <a:t>l’un échantillon </a:t>
            </a:r>
            <a:r>
              <a:rPr lang="fr-FR" dirty="0" smtClean="0"/>
              <a:t>des BS 2009 analysés par la DGCL) ; </a:t>
            </a:r>
            <a:endParaRPr lang="fr-FR" dirty="0" smtClean="0"/>
          </a:p>
          <a:p>
            <a:pPr algn="ctr" eaLnBrk="1" hangingPunct="1">
              <a:spcBef>
                <a:spcPct val="0"/>
              </a:spcBef>
            </a:pPr>
            <a:endParaRPr lang="fr-FR" dirty="0" smtClean="0"/>
          </a:p>
          <a:p>
            <a:pPr eaLnBrk="1" hangingPunct="1">
              <a:spcBef>
                <a:spcPct val="0"/>
              </a:spcBef>
            </a:pPr>
            <a:r>
              <a:rPr lang="fr-FR" dirty="0" smtClean="0"/>
              <a:t>Pour rappel, le bilan de l’emploi sur la région ne recense que les agents occupant un emploi permanent ; même si le taux est plus faible que la moyenne nationale, ce taux représente tout de </a:t>
            </a:r>
            <a:r>
              <a:rPr lang="fr-FR" b="1" dirty="0" smtClean="0"/>
              <a:t>même 8 729 agents soit en moyenne 4 agents par </a:t>
            </a:r>
            <a:r>
              <a:rPr lang="fr-FR" b="1" dirty="0" smtClean="0"/>
              <a:t>collectivité.</a:t>
            </a:r>
            <a:endParaRPr lang="fr-FR" b="1" dirty="0" smtClean="0"/>
          </a:p>
          <a:p>
            <a:pPr eaLnBrk="1" hangingPunct="1">
              <a:spcBef>
                <a:spcPct val="0"/>
              </a:spcBef>
            </a:pPr>
            <a:r>
              <a:rPr lang="fr-FR" dirty="0" smtClean="0"/>
              <a:t>Il ne faut pas oublier également les agents non titulaires sur emploi non permanent dont nous dirons quelques mots un peu plus loin dans la </a:t>
            </a:r>
            <a:r>
              <a:rPr lang="fr-FR" dirty="0" smtClean="0"/>
              <a:t>présentation.</a:t>
            </a:r>
          </a:p>
          <a:p>
            <a:pPr eaLnBrk="1" hangingPunct="1">
              <a:spcBef>
                <a:spcPct val="0"/>
              </a:spcBef>
            </a:pPr>
            <a:endParaRPr lang="fr-FR" dirty="0" smtClean="0"/>
          </a:p>
          <a:p>
            <a:pPr algn="ctr" eaLnBrk="1" hangingPunct="1">
              <a:spcBef>
                <a:spcPct val="0"/>
              </a:spcBef>
            </a:pPr>
            <a:r>
              <a:rPr lang="fr-FR" sz="1600" b="1" dirty="0" smtClean="0">
                <a:solidFill>
                  <a:srgbClr val="FF0000"/>
                </a:solidFill>
              </a:rPr>
              <a:t>S’il y avait deux chiffres à retenir : 90 /10 mais tout de même près de 9000 agents  </a:t>
            </a:r>
          </a:p>
          <a:p>
            <a:pPr eaLnBrk="1" hangingPunct="1">
              <a:spcBef>
                <a:spcPct val="0"/>
              </a:spcBef>
            </a:pPr>
            <a:endParaRPr lang="fr-FR" dirty="0" smtClean="0"/>
          </a:p>
        </p:txBody>
      </p:sp>
      <p:sp>
        <p:nvSpPr>
          <p:cNvPr id="348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7D7EC1-6E93-4CCB-A0AB-19B194001DB8}" type="slidenum">
              <a:rPr lang="fr-FR" smtClean="0"/>
              <a:pPr>
                <a:defRPr/>
              </a:pPr>
              <a:t>15</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31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Cette diapo présente le détail graphique par </a:t>
            </a:r>
            <a:r>
              <a:rPr lang="fr-FR" dirty="0" smtClean="0"/>
              <a:t>département.</a:t>
            </a:r>
          </a:p>
          <a:p>
            <a:pPr eaLnBrk="1" hangingPunct="1">
              <a:spcBef>
                <a:spcPct val="0"/>
              </a:spcBef>
            </a:pPr>
            <a:endParaRPr lang="fr-FR" dirty="0" smtClean="0"/>
          </a:p>
          <a:p>
            <a:pPr eaLnBrk="1" hangingPunct="1">
              <a:spcBef>
                <a:spcPct val="0"/>
              </a:spcBef>
            </a:pPr>
            <a:r>
              <a:rPr lang="fr-FR" dirty="0" smtClean="0"/>
              <a:t>Ce détail permet de rapporter la moyenne par collectivité non plus à l’échelle de la région mais de chaque département ; ainsi la moyenne de 4 </a:t>
            </a:r>
            <a:r>
              <a:rPr lang="fr-FR" dirty="0" smtClean="0"/>
              <a:t>non</a:t>
            </a:r>
            <a:r>
              <a:rPr lang="fr-FR" baseline="0" dirty="0" smtClean="0"/>
              <a:t> titulaires par c</a:t>
            </a:r>
            <a:r>
              <a:rPr lang="fr-FR" dirty="0" smtClean="0"/>
              <a:t>ollectivité </a:t>
            </a:r>
            <a:r>
              <a:rPr lang="fr-FR" dirty="0" smtClean="0"/>
              <a:t>à l’échelle de la région est différente quand on descend au niveau du département et le pourcentage départemental rapporté au nombre de collectivités est défavorable à la </a:t>
            </a:r>
            <a:r>
              <a:rPr lang="fr-FR" dirty="0" smtClean="0"/>
              <a:t>Loire-Atlantique </a:t>
            </a:r>
            <a:r>
              <a:rPr lang="fr-FR" dirty="0" smtClean="0"/>
              <a:t>; pour </a:t>
            </a:r>
            <a:r>
              <a:rPr lang="fr-FR" dirty="0" smtClean="0"/>
              <a:t>ce département, </a:t>
            </a:r>
            <a:r>
              <a:rPr lang="fr-FR" dirty="0" smtClean="0"/>
              <a:t>la problématique des </a:t>
            </a:r>
            <a:r>
              <a:rPr lang="fr-FR" dirty="0" smtClean="0"/>
              <a:t>non</a:t>
            </a:r>
            <a:r>
              <a:rPr lang="fr-FR" baseline="0" dirty="0" smtClean="0"/>
              <a:t> titulaires </a:t>
            </a:r>
            <a:r>
              <a:rPr lang="fr-FR" dirty="0" smtClean="0"/>
              <a:t>est </a:t>
            </a:r>
            <a:r>
              <a:rPr lang="fr-FR" dirty="0" smtClean="0"/>
              <a:t>moins importante </a:t>
            </a:r>
            <a:r>
              <a:rPr lang="fr-FR" dirty="0" smtClean="0"/>
              <a:t>rapportée </a:t>
            </a:r>
            <a:r>
              <a:rPr lang="fr-FR" dirty="0" smtClean="0"/>
              <a:t>au niveau départemental mais plus </a:t>
            </a:r>
            <a:r>
              <a:rPr lang="fr-FR" dirty="0" smtClean="0"/>
              <a:t>conséquente </a:t>
            </a:r>
            <a:r>
              <a:rPr lang="fr-FR" dirty="0" smtClean="0"/>
              <a:t>à l’échelle de chaque collectivité : un peu plus du double de la moyenne régionale et sauf à imaginer des traitements collectifs ou regroupés de la problématique des non titulaires, chaque collectivité risque de se retrouver seule devant la question de la </a:t>
            </a:r>
            <a:r>
              <a:rPr lang="fr-FR" dirty="0" err="1" smtClean="0"/>
              <a:t>déprécarisation</a:t>
            </a:r>
            <a:r>
              <a:rPr lang="fr-FR" dirty="0" smtClean="0"/>
              <a:t>.   </a:t>
            </a:r>
            <a:endParaRPr lang="fr-FR" dirty="0" smtClean="0"/>
          </a:p>
        </p:txBody>
      </p:sp>
      <p:sp>
        <p:nvSpPr>
          <p:cNvPr id="358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B37E4A-9A65-4FF8-8217-88130BDF5AF0}" type="slidenum">
              <a:rPr lang="fr-FR" smtClean="0"/>
              <a:pPr>
                <a:defRPr/>
              </a:pPr>
              <a:t>16</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Des taux par département qui restent inférieurs à la moyenne nationale avec toutefois des variations significatives selon les départements et notamment le département de la Mayenne avec 3pts de plus que la moyenne régionale (+28% / moyenne régionale) ; il faut toutefois se méfier de la présentation en pourcentage et rapporter cet effectifs de </a:t>
            </a:r>
            <a:r>
              <a:rPr lang="fr-FR" dirty="0" smtClean="0"/>
              <a:t>non</a:t>
            </a:r>
            <a:r>
              <a:rPr lang="fr-FR" baseline="0" dirty="0" smtClean="0"/>
              <a:t> titulaires </a:t>
            </a:r>
            <a:r>
              <a:rPr lang="fr-FR" dirty="0" smtClean="0"/>
              <a:t>au </a:t>
            </a:r>
            <a:r>
              <a:rPr lang="fr-FR" dirty="0" smtClean="0"/>
              <a:t>nombre de collectivités (cf. diapo précédente</a:t>
            </a:r>
            <a:r>
              <a:rPr lang="fr-FR" dirty="0" smtClean="0"/>
              <a:t>).      </a:t>
            </a:r>
            <a:endParaRPr lang="fr-FR" dirty="0" smtClean="0"/>
          </a:p>
        </p:txBody>
      </p:sp>
      <p:sp>
        <p:nvSpPr>
          <p:cNvPr id="348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7D7EC1-6E93-4CCB-A0AB-19B194001DB8}" type="slidenum">
              <a:rPr lang="fr-FR" smtClean="0"/>
              <a:pPr>
                <a:defRPr/>
              </a:pPr>
              <a:t>17</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De fortes variations selon le type de collectivités avec un taux proche de la moyenne régionale pour les communes mais très supérieur pour les établissements communaux, les </a:t>
            </a:r>
            <a:r>
              <a:rPr lang="fr-FR" dirty="0" smtClean="0"/>
              <a:t>communautés</a:t>
            </a:r>
            <a:r>
              <a:rPr lang="fr-FR" baseline="0" dirty="0" smtClean="0"/>
              <a:t> de communes</a:t>
            </a:r>
            <a:r>
              <a:rPr lang="fr-FR" dirty="0" smtClean="0"/>
              <a:t> </a:t>
            </a:r>
            <a:r>
              <a:rPr lang="fr-FR" dirty="0" smtClean="0"/>
              <a:t>et les </a:t>
            </a:r>
            <a:r>
              <a:rPr lang="fr-FR" dirty="0" smtClean="0"/>
              <a:t>syndicats.</a:t>
            </a:r>
            <a:endParaRPr lang="fr-FR" dirty="0" smtClean="0"/>
          </a:p>
        </p:txBody>
      </p:sp>
      <p:sp>
        <p:nvSpPr>
          <p:cNvPr id="348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7D7EC1-6E93-4CCB-A0AB-19B194001DB8}" type="slidenum">
              <a:rPr lang="fr-FR" smtClean="0"/>
              <a:pPr>
                <a:defRPr/>
              </a:pPr>
              <a:t>18</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Pour la région des Pays de la Loire, comme </a:t>
            </a:r>
            <a:r>
              <a:rPr lang="fr-FR" dirty="0" smtClean="0"/>
              <a:t>pour les communes de France, </a:t>
            </a:r>
            <a:r>
              <a:rPr lang="fr-FR" dirty="0" smtClean="0"/>
              <a:t>le nombre de petites communes est très important avec notamment une part très importante de communes de moins de 3.500 habitants (environ + ou – 90%) </a:t>
            </a:r>
            <a:r>
              <a:rPr lang="fr-FR" i="1" dirty="0" smtClean="0"/>
              <a:t>avec toutefois une différence importante par rapport à la situation nationale ; le nombre de collectivités de moins de 500 habitants est deux fois moins </a:t>
            </a:r>
            <a:r>
              <a:rPr lang="fr-FR" i="1" dirty="0" smtClean="0"/>
              <a:t>important.</a:t>
            </a:r>
          </a:p>
          <a:p>
            <a:pPr eaLnBrk="1" hangingPunct="1">
              <a:spcBef>
                <a:spcPct val="0"/>
              </a:spcBef>
            </a:pPr>
            <a:endParaRPr lang="fr-FR" dirty="0" smtClean="0"/>
          </a:p>
          <a:p>
            <a:pPr eaLnBrk="1" hangingPunct="1">
              <a:spcBef>
                <a:spcPct val="0"/>
              </a:spcBef>
            </a:pPr>
            <a:r>
              <a:rPr lang="fr-FR" dirty="0" smtClean="0"/>
              <a:t>La part des agents non titulaires est plus importante dans les communes de moins de 1 000 </a:t>
            </a:r>
            <a:r>
              <a:rPr lang="fr-FR" dirty="0" smtClean="0"/>
              <a:t>habitants. Est observé </a:t>
            </a:r>
            <a:r>
              <a:rPr lang="fr-FR" dirty="0" smtClean="0"/>
              <a:t>également un taux supérieur à la moyenne régionale pour les communes de la strate 20 000 à 50 000 </a:t>
            </a:r>
            <a:r>
              <a:rPr lang="fr-FR" dirty="0" smtClean="0"/>
              <a:t>habitants.   </a:t>
            </a:r>
            <a:endParaRPr lang="fr-FR" dirty="0" smtClean="0"/>
          </a:p>
        </p:txBody>
      </p:sp>
      <p:sp>
        <p:nvSpPr>
          <p:cNvPr id="348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7D7EC1-6E93-4CCB-A0AB-19B194001DB8}" type="slidenum">
              <a:rPr lang="fr-FR" smtClean="0"/>
              <a:pPr>
                <a:defRPr/>
              </a:pPr>
              <a:t>19</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42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Après cette première partie qui traitait des éléments dont nous disposons au titre de </a:t>
            </a:r>
            <a:r>
              <a:rPr lang="fr-FR" sz="1400" b="1" i="1" u="sng" dirty="0" smtClean="0">
                <a:effectLst>
                  <a:outerShdw blurRad="38100" dist="38100" dir="2700000" algn="tl">
                    <a:srgbClr val="000000">
                      <a:alpha val="43137"/>
                    </a:srgbClr>
                  </a:outerShdw>
                </a:effectLst>
              </a:rPr>
              <a:t>bilan de l’emploi</a:t>
            </a:r>
            <a:r>
              <a:rPr lang="fr-FR" dirty="0" smtClean="0"/>
              <a:t>, nous vous proposons d’aller un peu plus dans le détail au travers de l’analyse des </a:t>
            </a:r>
            <a:r>
              <a:rPr lang="fr-FR" sz="1400" b="1" i="1" u="sng" dirty="0" smtClean="0">
                <a:effectLst>
                  <a:outerShdw blurRad="38100" dist="38100" dir="2700000" algn="tl">
                    <a:srgbClr val="000000">
                      <a:alpha val="43137"/>
                    </a:srgbClr>
                  </a:outerShdw>
                </a:effectLst>
              </a:rPr>
              <a:t>bilans sociaux </a:t>
            </a:r>
            <a:r>
              <a:rPr lang="fr-FR" dirty="0" smtClean="0"/>
              <a:t>établis au titre de l’année 2009 (au 31-12-2009)</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64C2CB-15A0-4E74-A27D-DE0170D28B3A}" type="slidenum">
              <a:rPr lang="fr-FR" smtClean="0"/>
              <a:pPr>
                <a:defRPr/>
              </a:pPr>
              <a:t>20</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29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2662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7595E6E-06B1-48CE-8229-F6D7A98E74D7}" type="slidenum">
              <a:rPr lang="fr-FR" smtClean="0"/>
              <a:pPr>
                <a:defRPr/>
              </a:pPr>
              <a:t>3</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52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fr-FR" dirty="0" smtClean="0"/>
              <a:t>Attention, nous changeons de maille puisqu’il s’agit de l’exploitation des </a:t>
            </a:r>
            <a:r>
              <a:rPr lang="fr-FR" sz="1400" b="1" u="sng" dirty="0" smtClean="0">
                <a:effectLst>
                  <a:outerShdw blurRad="38100" dist="38100" dir="2700000" algn="tl">
                    <a:srgbClr val="000000">
                      <a:alpha val="43137"/>
                    </a:srgbClr>
                  </a:outerShdw>
                </a:effectLst>
              </a:rPr>
              <a:t>bilans sociaux</a:t>
            </a:r>
          </a:p>
          <a:p>
            <a:pPr eaLnBrk="1" hangingPunct="1">
              <a:spcBef>
                <a:spcPct val="0"/>
              </a:spcBef>
            </a:pPr>
            <a:endParaRPr lang="fr-FR" dirty="0" smtClean="0"/>
          </a:p>
          <a:p>
            <a:pPr eaLnBrk="1" hangingPunct="1">
              <a:spcBef>
                <a:spcPct val="0"/>
              </a:spcBef>
            </a:pPr>
            <a:r>
              <a:rPr lang="fr-FR" dirty="0" smtClean="0"/>
              <a:t>Cette </a:t>
            </a:r>
            <a:r>
              <a:rPr lang="fr-FR" dirty="0" smtClean="0"/>
              <a:t>diapositive </a:t>
            </a:r>
            <a:r>
              <a:rPr lang="fr-FR" dirty="0" smtClean="0"/>
              <a:t>vous présente le taux de retour des </a:t>
            </a:r>
            <a:r>
              <a:rPr lang="fr-FR" dirty="0" smtClean="0"/>
              <a:t>bilans sociaux</a:t>
            </a:r>
            <a:r>
              <a:rPr lang="fr-FR" baseline="0" dirty="0" smtClean="0"/>
              <a:t> (</a:t>
            </a:r>
            <a:r>
              <a:rPr lang="fr-FR" dirty="0" smtClean="0"/>
              <a:t>BS) </a:t>
            </a:r>
            <a:r>
              <a:rPr lang="fr-FR" dirty="0" smtClean="0"/>
              <a:t>pour les départements composant la région : l’objet n’est pas de pointer les taux de retour mais bien de  préciser qu’il convient d’être prudent quand aux données et analyses qui vont suivre; à l’échelle de la région et des départements 44, 85 et 72 le taux de retour permet de faire des analyses voire des extrapolations plutôt pertinentes; pour les deux autres départements </a:t>
            </a:r>
            <a:r>
              <a:rPr lang="fr-FR" dirty="0" smtClean="0"/>
              <a:t>(49 </a:t>
            </a:r>
            <a:r>
              <a:rPr lang="fr-FR" dirty="0" smtClean="0"/>
              <a:t>&amp; </a:t>
            </a:r>
            <a:r>
              <a:rPr lang="fr-FR" dirty="0" smtClean="0"/>
              <a:t>53), </a:t>
            </a:r>
            <a:r>
              <a:rPr lang="fr-FR" dirty="0" smtClean="0"/>
              <a:t>il convient d’être </a:t>
            </a:r>
            <a:r>
              <a:rPr lang="fr-FR" dirty="0" smtClean="0"/>
              <a:t>prudent.</a:t>
            </a:r>
          </a:p>
          <a:p>
            <a:pPr eaLnBrk="1" hangingPunct="1">
              <a:spcBef>
                <a:spcPct val="0"/>
              </a:spcBef>
            </a:pPr>
            <a:endParaRPr lang="fr-FR" dirty="0" smtClean="0"/>
          </a:p>
          <a:p>
            <a:pPr eaLnBrk="1" hangingPunct="1">
              <a:spcBef>
                <a:spcPct val="0"/>
              </a:spcBef>
              <a:buFontTx/>
              <a:buChar char="-"/>
            </a:pPr>
            <a:r>
              <a:rPr lang="fr-FR" dirty="0" smtClean="0"/>
              <a:t> </a:t>
            </a:r>
            <a:r>
              <a:rPr lang="fr-FR" dirty="0" smtClean="0"/>
              <a:t> Loire-Atlantique </a:t>
            </a:r>
            <a:r>
              <a:rPr lang="fr-FR" dirty="0" smtClean="0"/>
              <a:t>88,2% </a:t>
            </a:r>
            <a:r>
              <a:rPr lang="fr-FR" dirty="0" smtClean="0"/>
              <a:t>;</a:t>
            </a:r>
          </a:p>
          <a:p>
            <a:pPr eaLnBrk="1" hangingPunct="1">
              <a:spcBef>
                <a:spcPct val="0"/>
              </a:spcBef>
              <a:buFontTx/>
              <a:buChar char="-"/>
            </a:pPr>
            <a:r>
              <a:rPr lang="fr-FR" dirty="0" smtClean="0"/>
              <a:t>  Vendée </a:t>
            </a:r>
            <a:r>
              <a:rPr lang="fr-FR" dirty="0" smtClean="0"/>
              <a:t>84,3% ; </a:t>
            </a:r>
            <a:endParaRPr lang="fr-FR" dirty="0" smtClean="0"/>
          </a:p>
          <a:p>
            <a:pPr eaLnBrk="1" hangingPunct="1">
              <a:spcBef>
                <a:spcPct val="0"/>
              </a:spcBef>
              <a:buFontTx/>
              <a:buChar char="-"/>
            </a:pPr>
            <a:r>
              <a:rPr lang="fr-FR" dirty="0" smtClean="0"/>
              <a:t> Sarthe </a:t>
            </a:r>
            <a:r>
              <a:rPr lang="fr-FR" dirty="0" smtClean="0"/>
              <a:t>82,8% ; </a:t>
            </a:r>
            <a:endParaRPr lang="fr-FR" dirty="0" smtClean="0"/>
          </a:p>
          <a:p>
            <a:pPr eaLnBrk="1" hangingPunct="1">
              <a:spcBef>
                <a:spcPct val="0"/>
              </a:spcBef>
              <a:buFontTx/>
              <a:buChar char="-"/>
            </a:pPr>
            <a:r>
              <a:rPr lang="fr-FR" dirty="0" smtClean="0"/>
              <a:t> Maine-et-Loire </a:t>
            </a:r>
            <a:r>
              <a:rPr lang="fr-FR" dirty="0" smtClean="0"/>
              <a:t>57,5% </a:t>
            </a:r>
            <a:r>
              <a:rPr lang="fr-FR" dirty="0" smtClean="0"/>
              <a:t>;</a:t>
            </a:r>
          </a:p>
          <a:p>
            <a:pPr eaLnBrk="1" hangingPunct="1">
              <a:spcBef>
                <a:spcPct val="0"/>
              </a:spcBef>
              <a:buFontTx/>
              <a:buChar char="-"/>
            </a:pPr>
            <a:r>
              <a:rPr lang="fr-FR" dirty="0" smtClean="0"/>
              <a:t> </a:t>
            </a:r>
            <a:r>
              <a:rPr lang="fr-FR" dirty="0" smtClean="0"/>
              <a:t>Mayenne 45,3</a:t>
            </a:r>
            <a:r>
              <a:rPr lang="fr-FR" dirty="0" smtClean="0"/>
              <a:t>%.</a:t>
            </a:r>
          </a:p>
          <a:p>
            <a:pPr eaLnBrk="1" hangingPunct="1">
              <a:spcBef>
                <a:spcPct val="0"/>
              </a:spcBef>
              <a:buFontTx/>
              <a:buChar char="-"/>
            </a:pPr>
            <a:endParaRPr lang="fr-FR" dirty="0" smtClean="0"/>
          </a:p>
          <a:p>
            <a:pPr eaLnBrk="1" hangingPunct="1">
              <a:spcBef>
                <a:spcPct val="0"/>
              </a:spcBef>
            </a:pPr>
            <a:r>
              <a:rPr lang="fr-FR" dirty="0" smtClean="0"/>
              <a:t>Les deux chiffres à retenir : </a:t>
            </a:r>
            <a:r>
              <a:rPr lang="fr-FR" b="1" dirty="0" smtClean="0"/>
              <a:t>72% des collectivités et 87% des agents </a:t>
            </a:r>
            <a:r>
              <a:rPr lang="fr-FR" dirty="0" smtClean="0"/>
              <a:t>(grosse maille : ¾ des </a:t>
            </a:r>
            <a:r>
              <a:rPr lang="fr-FR" dirty="0" smtClean="0"/>
              <a:t>collectivités territoriales </a:t>
            </a:r>
            <a:r>
              <a:rPr lang="fr-FR" dirty="0" smtClean="0"/>
              <a:t>et 9 agents / 10</a:t>
            </a:r>
            <a:r>
              <a:rPr lang="fr-FR" dirty="0" smtClean="0"/>
              <a:t>).</a:t>
            </a:r>
          </a:p>
        </p:txBody>
      </p:sp>
      <p:sp>
        <p:nvSpPr>
          <p:cNvPr id="368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0DC059-3AE9-4CC5-93F2-CEEAFE2F1B1B}" type="slidenum">
              <a:rPr lang="fr-FR" smtClean="0"/>
              <a:pPr>
                <a:defRPr/>
              </a:pPr>
              <a:t>21</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Cette diapo vous présente la répartition des agents sur emploi permanent selon leur statut (fonctionnaires / non titulaires) et selon leur collectivité </a:t>
            </a:r>
            <a:r>
              <a:rPr lang="fr-FR" dirty="0" smtClean="0"/>
              <a:t>employeur.</a:t>
            </a:r>
            <a:endParaRPr lang="fr-FR" dirty="0" smtClean="0"/>
          </a:p>
          <a:p>
            <a:r>
              <a:rPr lang="fr-FR" dirty="0" smtClean="0"/>
              <a:t>On retrouve très précisément les caractéristiques générales du bilan de l’emploi à l’échelle des </a:t>
            </a:r>
            <a:r>
              <a:rPr lang="fr-FR" dirty="0" smtClean="0"/>
              <a:t>bilans</a:t>
            </a:r>
            <a:r>
              <a:rPr lang="fr-FR" baseline="0" dirty="0" smtClean="0"/>
              <a:t> sociaux</a:t>
            </a:r>
            <a:r>
              <a:rPr lang="fr-FR" dirty="0" smtClean="0"/>
              <a:t> </a:t>
            </a:r>
            <a:r>
              <a:rPr lang="fr-FR" dirty="0" smtClean="0"/>
              <a:t>ce qui est plutôt rassurant pour les données liées aux emplois permanents : </a:t>
            </a:r>
          </a:p>
          <a:p>
            <a:r>
              <a:rPr lang="fr-FR" dirty="0" smtClean="0"/>
              <a:t>90 / 10 pour </a:t>
            </a:r>
            <a:r>
              <a:rPr lang="fr-FR" dirty="0" smtClean="0"/>
              <a:t>la répartition</a:t>
            </a:r>
            <a:r>
              <a:rPr lang="fr-FR" baseline="0" dirty="0" smtClean="0"/>
              <a:t> titulaires</a:t>
            </a:r>
            <a:r>
              <a:rPr lang="fr-FR" dirty="0" smtClean="0"/>
              <a:t>/ non titulaires </a:t>
            </a:r>
            <a:r>
              <a:rPr lang="fr-FR" dirty="0" smtClean="0"/>
              <a:t>et 61% relèvent des emplois communaux, 15% des conseils généraux et 15% des structures </a:t>
            </a:r>
            <a:r>
              <a:rPr lang="fr-FR" dirty="0" smtClean="0"/>
              <a:t>intercommunales.</a:t>
            </a:r>
            <a:endParaRPr lang="fr-FR" dirty="0" smtClean="0"/>
          </a:p>
        </p:txBody>
      </p:sp>
      <p:sp>
        <p:nvSpPr>
          <p:cNvPr id="378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AE578B-0682-4796-8221-0E7F37D28355}" type="slidenum">
              <a:rPr lang="fr-FR" smtClean="0"/>
              <a:pPr>
                <a:defRPr/>
              </a:pPr>
              <a:t>22</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378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AE578B-0682-4796-8221-0E7F37D28355}" type="slidenum">
              <a:rPr lang="fr-FR" smtClean="0"/>
              <a:pPr>
                <a:defRPr/>
              </a:pPr>
              <a:t>23</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378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AE578B-0682-4796-8221-0E7F37D28355}" type="slidenum">
              <a:rPr lang="fr-FR" smtClean="0"/>
              <a:pPr>
                <a:defRPr/>
              </a:pPr>
              <a:t>24</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378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AE578B-0682-4796-8221-0E7F37D28355}" type="slidenum">
              <a:rPr lang="fr-FR" smtClean="0"/>
              <a:pPr>
                <a:defRPr/>
              </a:pPr>
              <a:t>25</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378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AE578B-0682-4796-8221-0E7F37D28355}" type="slidenum">
              <a:rPr lang="fr-FR" smtClean="0"/>
              <a:pPr>
                <a:defRPr/>
              </a:pPr>
              <a:t>26</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378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AE578B-0682-4796-8221-0E7F37D28355}" type="slidenum">
              <a:rPr lang="fr-FR" smtClean="0"/>
              <a:pPr>
                <a:defRPr/>
              </a:pPr>
              <a:t>27</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Classiquement, deux filières qui recueillent </a:t>
            </a:r>
            <a:r>
              <a:rPr lang="fr-FR" b="1" dirty="0" smtClean="0"/>
              <a:t>¾ des agents sur </a:t>
            </a:r>
            <a:r>
              <a:rPr lang="fr-FR" b="1" dirty="0" smtClean="0"/>
              <a:t>emplois permanents</a:t>
            </a:r>
            <a:endParaRPr lang="fr-FR" b="1" dirty="0" smtClean="0"/>
          </a:p>
          <a:p>
            <a:endParaRPr lang="fr-FR" dirty="0" smtClean="0"/>
          </a:p>
          <a:p>
            <a:r>
              <a:rPr lang="fr-FR" dirty="0" smtClean="0"/>
              <a:t>		National 	Région	Ecarts</a:t>
            </a:r>
          </a:p>
          <a:p>
            <a:r>
              <a:rPr lang="fr-FR" dirty="0" smtClean="0"/>
              <a:t>Technique = 		49,3 %	49 %	-0,3</a:t>
            </a:r>
            <a:r>
              <a:rPr lang="fr-FR" baseline="0" dirty="0" smtClean="0"/>
              <a:t> pts</a:t>
            </a:r>
            <a:endParaRPr lang="fr-FR" dirty="0" smtClean="0"/>
          </a:p>
          <a:p>
            <a:r>
              <a:rPr lang="fr-FR" b="1" dirty="0" smtClean="0"/>
              <a:t>Administrative= 	23,3</a:t>
            </a:r>
            <a:r>
              <a:rPr lang="fr-FR" b="1" baseline="0" dirty="0" smtClean="0"/>
              <a:t> %</a:t>
            </a:r>
            <a:r>
              <a:rPr lang="fr-FR" b="1" dirty="0" smtClean="0"/>
              <a:t>	24 %	+0,7 pts</a:t>
            </a:r>
          </a:p>
          <a:p>
            <a:r>
              <a:rPr lang="fr-FR" b="1" dirty="0" smtClean="0"/>
              <a:t>Sociale = 		8,7</a:t>
            </a:r>
            <a:r>
              <a:rPr lang="fr-FR" b="1" baseline="0" dirty="0" smtClean="0"/>
              <a:t> %</a:t>
            </a:r>
            <a:r>
              <a:rPr lang="fr-FR" b="1" dirty="0" smtClean="0"/>
              <a:t>	</a:t>
            </a:r>
            <a:r>
              <a:rPr lang="fr-FR" b="1" baseline="0" dirty="0" smtClean="0"/>
              <a:t>  </a:t>
            </a:r>
            <a:r>
              <a:rPr lang="fr-FR" b="1" dirty="0" smtClean="0"/>
              <a:t>9 %	+ 0,3</a:t>
            </a:r>
            <a:r>
              <a:rPr lang="fr-FR" b="1" baseline="0" dirty="0" smtClean="0"/>
              <a:t> pts</a:t>
            </a:r>
            <a:endParaRPr lang="fr-FR" b="1" dirty="0" smtClean="0"/>
          </a:p>
          <a:p>
            <a:r>
              <a:rPr lang="fr-FR" dirty="0" smtClean="0"/>
              <a:t>Culturelle = 		4,6</a:t>
            </a:r>
            <a:r>
              <a:rPr lang="fr-FR" baseline="0" dirty="0" smtClean="0"/>
              <a:t> %	  4 %	-0,6 pts</a:t>
            </a:r>
            <a:endParaRPr lang="fr-FR" dirty="0" smtClean="0"/>
          </a:p>
          <a:p>
            <a:r>
              <a:rPr lang="fr-FR" b="0" dirty="0" smtClean="0"/>
              <a:t>Animation = 		4,5</a:t>
            </a:r>
            <a:r>
              <a:rPr lang="fr-FR" b="0" baseline="0" dirty="0" smtClean="0"/>
              <a:t> %	3,9 %	-0,6 pts</a:t>
            </a:r>
            <a:endParaRPr lang="fr-FR" b="0" dirty="0" smtClean="0"/>
          </a:p>
          <a:p>
            <a:r>
              <a:rPr lang="fr-FR" b="0" dirty="0" smtClean="0"/>
              <a:t>Incendie et secours =	2,4</a:t>
            </a:r>
            <a:r>
              <a:rPr lang="fr-FR" b="0" baseline="0" dirty="0" smtClean="0"/>
              <a:t> %	1,9 %	-0,6 pts</a:t>
            </a:r>
            <a:endParaRPr lang="fr-FR" dirty="0" smtClean="0"/>
          </a:p>
          <a:p>
            <a:r>
              <a:rPr lang="fr-FR" dirty="0" smtClean="0"/>
              <a:t>Police municipale = 	1,3</a:t>
            </a:r>
            <a:r>
              <a:rPr lang="fr-FR" baseline="0" dirty="0" smtClean="0"/>
              <a:t> %	1 %	-0,3 pts</a:t>
            </a:r>
            <a:endParaRPr lang="fr-FR" dirty="0" smtClean="0"/>
          </a:p>
          <a:p>
            <a:r>
              <a:rPr lang="fr-FR" dirty="0" smtClean="0"/>
              <a:t>Sportive =		 1,1</a:t>
            </a:r>
            <a:r>
              <a:rPr lang="fr-FR" baseline="0" dirty="0" smtClean="0"/>
              <a:t> %	1,1 %	0</a:t>
            </a:r>
            <a:endParaRPr lang="fr-FR" dirty="0"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28</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29</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30</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B1729DC-385F-444D-8C4F-964C4E35BF4A}" type="slidenum">
              <a:rPr lang="fr-FR" smtClean="0"/>
              <a:pPr>
                <a:defRPr/>
              </a:pPr>
              <a:t>4</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31</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32</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33</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34</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35</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Ces deux graphiques de la répartition des emplois permanents par filière et par types de collectivités sont les plus proches de la représentation par filière de l’ensemble des emplois permanents de la région. Pour les communes, cela est dû au poids total des effectifs sur la région (55%) et à l’exercice de nombreuses compétences. </a:t>
            </a:r>
          </a:p>
          <a:p>
            <a:r>
              <a:rPr lang="fr-FR" dirty="0" smtClean="0"/>
              <a:t>Pour les syndicats, la comparaison avec l’ensemble des emplois permanents de la région tient principalement à l’exercice de nombreuses compétences transférées par les communes  </a:t>
            </a:r>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36</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Ces différences de répartition avec la répartition ensemble des emplois permanents de la région tient principalement aux compétences exercées par ces différents types de collectivités ; </a:t>
            </a:r>
          </a:p>
          <a:p>
            <a:r>
              <a:rPr lang="fr-FR" dirty="0" smtClean="0"/>
              <a:t>Des emplois relevant très majoritairement de la filière incendie et secours pour les SDIS (&gt; 2/3) et relevant majoritairement des  filières administrative et technique pour les OPH et le Conseil régional. Pour ce dernier, on notera le poids très important de la filière technique (4/5</a:t>
            </a:r>
            <a:r>
              <a:rPr lang="fr-FR" baseline="30000" dirty="0" smtClean="0"/>
              <a:t>ième</a:t>
            </a:r>
            <a:r>
              <a:rPr lang="fr-FR" dirty="0" smtClean="0"/>
              <a:t>) lié aux emplois techniques des établissements scolaires du second degré (acte II de la décentralisation avec le transfert à partir de 2005 des TOS)         </a:t>
            </a:r>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37</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Les conseils généraux et les intercommunalités (Cu, Ca et Cc) varient dans leur comparaison avec la représentation des emplois permanents sur la région par les taux ; ainsi les poids des filières administrative et sociale est plus important pour les Conseils généraux (en lien avec l’exercice de la compétence action sociale et sanitaire) alors que c’est le poids de la filière technique qui varie de manière importante pour les intercommunalités (exercice de compétences « techniques » et notamment voirie et déchets).      </a:t>
            </a:r>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38</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83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dirty="0" smtClean="0"/>
              <a:t>1 – Données nationales</a:t>
            </a:r>
            <a:r>
              <a:rPr lang="fr-FR" b="1" baseline="0" dirty="0" smtClean="0"/>
              <a:t> </a:t>
            </a:r>
            <a:r>
              <a:rPr lang="fr-FR" b="1" dirty="0" smtClean="0"/>
              <a:t>(BS2007)	R</a:t>
            </a:r>
            <a:r>
              <a:rPr lang="fr-FR" b="1" baseline="0" dirty="0" smtClean="0"/>
              <a:t>égion </a:t>
            </a:r>
            <a:r>
              <a:rPr lang="fr-FR" b="1" dirty="0" smtClean="0"/>
              <a:t>PdL</a:t>
            </a:r>
          </a:p>
          <a:p>
            <a:r>
              <a:rPr lang="fr-FR" dirty="0" smtClean="0"/>
              <a:t>	</a:t>
            </a:r>
            <a:r>
              <a:rPr lang="fr-FR" b="1" u="sng" dirty="0" smtClean="0"/>
              <a:t>plus de A et de B et moins de C en PdL / national </a:t>
            </a:r>
          </a:p>
          <a:p>
            <a:r>
              <a:rPr lang="fr-FR" b="1" dirty="0" smtClean="0"/>
              <a:t>	</a:t>
            </a:r>
            <a:r>
              <a:rPr lang="fr-FR" b="0" dirty="0" smtClean="0"/>
              <a:t>8,3% en A </a:t>
            </a:r>
            <a:r>
              <a:rPr lang="fr-FR" b="1" dirty="0" smtClean="0"/>
              <a:t>		8,2% en A (+1 pt en 2 ans); </a:t>
            </a:r>
          </a:p>
          <a:p>
            <a:r>
              <a:rPr lang="fr-FR" b="1" dirty="0" smtClean="0"/>
              <a:t>	</a:t>
            </a:r>
            <a:r>
              <a:rPr lang="fr-FR" b="0" dirty="0" smtClean="0"/>
              <a:t>14,3% en B </a:t>
            </a:r>
            <a:r>
              <a:rPr lang="fr-FR" b="1" dirty="0" smtClean="0"/>
              <a:t>		16,4% en B </a:t>
            </a:r>
            <a:r>
              <a:rPr lang="fr-FR" dirty="0" smtClean="0"/>
              <a:t>; (-1,2 pt</a:t>
            </a:r>
            <a:r>
              <a:rPr lang="fr-FR" baseline="0" dirty="0" smtClean="0"/>
              <a:t> en 2 ans)</a:t>
            </a:r>
          </a:p>
          <a:p>
            <a:r>
              <a:rPr lang="fr-FR" baseline="0" dirty="0" smtClean="0"/>
              <a:t>	</a:t>
            </a:r>
            <a:r>
              <a:rPr lang="fr-FR" dirty="0" smtClean="0"/>
              <a:t>75,7% en C </a:t>
            </a:r>
            <a:r>
              <a:rPr lang="fr-FR" baseline="0" dirty="0" smtClean="0"/>
              <a:t>		</a:t>
            </a:r>
            <a:r>
              <a:rPr lang="fr-FR" dirty="0" smtClean="0"/>
              <a:t>74,3% en C ; 1,1% NC ; (identique en 2 ans)</a:t>
            </a:r>
          </a:p>
          <a:p>
            <a:endParaRPr lang="fr-FR" b="1" dirty="0" smtClean="0"/>
          </a:p>
          <a:p>
            <a:r>
              <a:rPr lang="fr-FR" dirty="0" smtClean="0"/>
              <a:t>2 - La </a:t>
            </a:r>
            <a:r>
              <a:rPr lang="fr-FR" b="1" dirty="0" smtClean="0"/>
              <a:t>représentation par catégorie fait apparaître des distinctions importantes d’un département à l’autre </a:t>
            </a:r>
            <a:r>
              <a:rPr lang="fr-FR" dirty="0" smtClean="0"/>
              <a:t>: cf. éléments en gras sur la carte    </a:t>
            </a:r>
          </a:p>
          <a:p>
            <a:endParaRPr lang="fr-FR" dirty="0" smtClean="0"/>
          </a:p>
        </p:txBody>
      </p:sp>
      <p:sp>
        <p:nvSpPr>
          <p:cNvPr id="98308"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a:spcBef>
                <a:spcPct val="50000"/>
              </a:spcBef>
            </a:pPr>
            <a:fld id="{A51A5B5E-12E9-436B-A9B3-D8BFF953BB62}" type="slidenum">
              <a:rPr lang="fr-FR" sz="1200"/>
              <a:pPr algn="r">
                <a:spcBef>
                  <a:spcPct val="50000"/>
                </a:spcBef>
              </a:pPr>
              <a:t>39</a:t>
            </a:fld>
            <a:endParaRPr lang="fr-FR" sz="1200"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83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Autre mode de représentation plus graphique</a:t>
            </a:r>
          </a:p>
        </p:txBody>
      </p:sp>
      <p:sp>
        <p:nvSpPr>
          <p:cNvPr id="98308"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a:spcBef>
                <a:spcPct val="50000"/>
              </a:spcBef>
            </a:pPr>
            <a:fld id="{A51A5B5E-12E9-436B-A9B3-D8BFF953BB62}" type="slidenum">
              <a:rPr lang="fr-FR" sz="1200"/>
              <a:pPr algn="r">
                <a:spcBef>
                  <a:spcPct val="50000"/>
                </a:spcBef>
              </a:pPr>
              <a:t>40</a:t>
            </a:fld>
            <a:endParaRPr lang="fr-FR" sz="1200"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Les données générales de cette première partie sont issues du </a:t>
            </a:r>
            <a:r>
              <a:rPr lang="fr-FR" b="1" dirty="0" smtClean="0"/>
              <a:t>BILAN DE L’EMPLOI : Exploitation des données carrières des CDG + bilans sociaux pour les </a:t>
            </a:r>
            <a:r>
              <a:rPr lang="fr-FR" b="1" dirty="0" smtClean="0"/>
              <a:t>collectivités</a:t>
            </a:r>
            <a:r>
              <a:rPr lang="fr-FR" b="1" baseline="0" dirty="0" smtClean="0"/>
              <a:t> non affiliées (CNA)</a:t>
            </a:r>
            <a:r>
              <a:rPr lang="fr-FR" b="1" dirty="0" smtClean="0"/>
              <a:t> </a:t>
            </a:r>
            <a:r>
              <a:rPr lang="fr-FR" b="1" dirty="0" smtClean="0"/>
              <a:t>et les non titulaires.</a:t>
            </a:r>
            <a:r>
              <a:rPr lang="fr-FR" dirty="0" smtClean="0"/>
              <a:t> </a:t>
            </a:r>
          </a:p>
          <a:p>
            <a:pPr eaLnBrk="1" hangingPunct="1">
              <a:spcBef>
                <a:spcPct val="0"/>
              </a:spcBef>
            </a:pPr>
            <a:endParaRPr lang="fr-FR" dirty="0" smtClean="0"/>
          </a:p>
          <a:p>
            <a:pPr eaLnBrk="1" hangingPunct="1">
              <a:spcBef>
                <a:spcPct val="0"/>
              </a:spcBef>
            </a:pPr>
            <a:r>
              <a:rPr lang="fr-FR" dirty="0" smtClean="0"/>
              <a:t>Cette </a:t>
            </a:r>
            <a:r>
              <a:rPr lang="fr-FR" dirty="0" smtClean="0"/>
              <a:t>projection </a:t>
            </a:r>
            <a:r>
              <a:rPr lang="fr-FR" dirty="0" smtClean="0"/>
              <a:t>est faite sur des </a:t>
            </a:r>
            <a:r>
              <a:rPr lang="fr-FR" u="sng" dirty="0" smtClean="0"/>
              <a:t>bases consolidées </a:t>
            </a:r>
            <a:r>
              <a:rPr lang="fr-FR" dirty="0" smtClean="0"/>
              <a:t>(outil national des CDG).</a:t>
            </a:r>
          </a:p>
          <a:p>
            <a:pPr eaLnBrk="1" hangingPunct="1">
              <a:spcBef>
                <a:spcPct val="0"/>
              </a:spcBef>
            </a:pPr>
            <a:endParaRPr lang="fr-FR" dirty="0" smtClean="0"/>
          </a:p>
          <a:p>
            <a:pPr eaLnBrk="1" hangingPunct="1">
              <a:spcBef>
                <a:spcPct val="0"/>
              </a:spcBef>
            </a:pPr>
            <a:r>
              <a:rPr lang="fr-FR" dirty="0" smtClean="0"/>
              <a:t>Ces données sont toutefois limitées et dans tous les cas, pas aussi détaillées que celles du bilan social mais permettent de disposer d’une photographie  réelle de l’emploi dans la région.</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329E205-17D5-4F49-A7C9-995308DCCCA9}" type="slidenum">
              <a:rPr lang="fr-FR" smtClean="0"/>
              <a:pPr>
                <a:defRPr/>
              </a:pPr>
              <a:t>5</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Une répartition par catégorie avec une structure hiérarchique proche de la répartition celle de la région avec toutefois un taux d’agents de catégorie C supérieur (+6%)  </a:t>
            </a:r>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41</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Un taux important de catégorie C mais une structure générale qui diffère. </a:t>
            </a:r>
          </a:p>
          <a:p>
            <a:r>
              <a:rPr lang="fr-FR" dirty="0" smtClean="0"/>
              <a:t>Le Conseil régional est le type de collectivité qui comporte le plus d’agents de catégorie C ; c’est également une des conséquences de l’acte II de la décentralisation, les agents transférés (TOS) étant quasi-exclusivement des agents de catégorie C. </a:t>
            </a:r>
          </a:p>
          <a:p>
            <a:r>
              <a:rPr lang="fr-FR" dirty="0" smtClean="0"/>
              <a:t>Les SDIS concentre également un taux important d’agents de catégorie C ; toutefois, la particularité tient au taux plus important d’agents de catégorie A relevant notamment de la filière incendie et secours      </a:t>
            </a:r>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42</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Qu’elles soient communautés ou syndicats, les intercommunalités forment une structure hiérarchique identique ; elles se distinguent de la structure hiérarchique de la région ou de celle des communes (pour lesquelles elles assument par transfert ou par délégation une partie de leurs compétences) par un taux d’emplois de catégories A et B supérieur dû en partie à des postes spécialisés qui nécessitent un fort niveau d’expertise.     </a:t>
            </a:r>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43</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Ces deux types de collectivités se caractérisent par les plus faibles taux d’emploi d’agent de catégorie C et son corollaire un taux beaucoup plus important d’agents relevant des catégories A et B (le double voire plus). </a:t>
            </a:r>
          </a:p>
          <a:p>
            <a:r>
              <a:rPr lang="fr-FR" dirty="0" smtClean="0"/>
              <a:t>Ceci est lié directement aux compétences exercées par ces types de collectivités et notamment pour les conseils généraux (action sociale et sanitaire) et les métiers exercés (fort taux d’expertise notamment pour les CDG et Cnfpt)      </a:t>
            </a:r>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44</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Au niveau des strates de communes on observe dans les plus petites communes (moins de 500 habitants) un taux d’emploi de catégorie A plus élevé tout en conservant un taux d’emplois A et B inférieur à la moyenne </a:t>
            </a:r>
            <a:r>
              <a:rPr lang="fr-FR" dirty="0" smtClean="0"/>
              <a:t>régionale.</a:t>
            </a:r>
            <a:endParaRPr lang="fr-FR" dirty="0" smtClean="0"/>
          </a:p>
          <a:p>
            <a:r>
              <a:rPr lang="fr-FR" dirty="0" smtClean="0"/>
              <a:t>Pour la strate des communes de 500 à 5 000 habitants, le taux d’emploi d’agents de catégories A et B est beaucoup plus faible que la moyenne régionale (respectivement 9,4 et 10,7 contre 17,8). </a:t>
            </a:r>
          </a:p>
          <a:p>
            <a:r>
              <a:rPr lang="fr-FR" dirty="0" smtClean="0"/>
              <a:t>Les communes dont la population est comprise entre 5 000 et 20 000 habitants ont la répartition par </a:t>
            </a:r>
            <a:r>
              <a:rPr lang="fr-FR" dirty="0" smtClean="0"/>
              <a:t>catégories </a:t>
            </a:r>
            <a:r>
              <a:rPr lang="fr-FR" dirty="0" smtClean="0"/>
              <a:t>la plus proche de la répartition au plan régional.</a:t>
            </a:r>
          </a:p>
          <a:p>
            <a:r>
              <a:rPr lang="fr-FR" dirty="0" smtClean="0"/>
              <a:t>Dans  les communes de plus de 20 000 habitants le taux d’emplois de la catégorie C baisse au profil des catégories A et B.   </a:t>
            </a:r>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321793-EBDE-4152-B9EE-6D7A38E959DB}" type="slidenum">
              <a:rPr lang="fr-FR" smtClean="0"/>
              <a:pPr>
                <a:defRPr/>
              </a:pPr>
              <a:t>45</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93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Cette diapo présente</a:t>
            </a:r>
            <a:r>
              <a:rPr lang="fr-FR" b="0" dirty="0" smtClean="0"/>
              <a:t> le répartition selon le temps de travail et notamment quand on parle de précarité on ne peut pas ne pas évoquer les agents à temps</a:t>
            </a:r>
            <a:r>
              <a:rPr lang="fr-FR" b="0" baseline="0" dirty="0" smtClean="0"/>
              <a:t> non complet.</a:t>
            </a:r>
            <a:endParaRPr lang="fr-FR" b="0" dirty="0" smtClean="0"/>
          </a:p>
          <a:p>
            <a:endParaRPr lang="fr-FR" dirty="0" smtClean="0"/>
          </a:p>
          <a:p>
            <a:r>
              <a:rPr lang="fr-FR" b="0" u="none" dirty="0" smtClean="0"/>
              <a:t>1</a:t>
            </a:r>
            <a:r>
              <a:rPr lang="fr-FR" b="0" u="none" baseline="30000" dirty="0" smtClean="0"/>
              <a:t>er</a:t>
            </a:r>
            <a:r>
              <a:rPr lang="fr-FR" b="0" u="none" dirty="0" smtClean="0"/>
              <a:t> graphique</a:t>
            </a:r>
            <a:r>
              <a:rPr lang="fr-FR" b="0" u="none" baseline="0" dirty="0" smtClean="0"/>
              <a:t> : </a:t>
            </a:r>
            <a:r>
              <a:rPr lang="fr-FR" b="1" u="sng" dirty="0" smtClean="0"/>
              <a:t>20% de TNC en PdL</a:t>
            </a:r>
            <a:r>
              <a:rPr lang="fr-FR" b="1" u="sng" baseline="0" dirty="0" smtClean="0"/>
              <a:t> alors que la m</a:t>
            </a:r>
            <a:r>
              <a:rPr lang="fr-FR" b="1" u="sng" dirty="0" smtClean="0"/>
              <a:t>oyenne nationale TNC = 16%  </a:t>
            </a:r>
            <a:r>
              <a:rPr lang="fr-FR" dirty="0" smtClean="0"/>
              <a:t>voire moins si l’analyse des BS au plan national confirme l’analyse faite par la DGCL et portant sur un échantillon de 3.000 collectivités (périmètre = 1,3 PdL) ; </a:t>
            </a:r>
            <a:r>
              <a:rPr lang="fr-FR" b="1" dirty="0" smtClean="0"/>
              <a:t>Taux des PdL plus important que la moyenne nationale. </a:t>
            </a:r>
          </a:p>
          <a:p>
            <a:endParaRPr lang="fr-FR" dirty="0" smtClean="0"/>
          </a:p>
          <a:p>
            <a:r>
              <a:rPr lang="fr-FR" dirty="0" smtClean="0"/>
              <a:t>2</a:t>
            </a:r>
            <a:r>
              <a:rPr lang="fr-FR" baseline="30000" dirty="0" smtClean="0"/>
              <a:t>nd</a:t>
            </a:r>
            <a:r>
              <a:rPr lang="fr-FR" dirty="0" smtClean="0"/>
              <a:t> : La spécificité des départements tient principalement au fait de petites et moyennes collectivités en nombre important  ; cette caractéristique s’illustre d’ailleurs au travers du département de la </a:t>
            </a:r>
            <a:r>
              <a:rPr lang="fr-FR" dirty="0" err="1" smtClean="0"/>
              <a:t>LA</a:t>
            </a:r>
            <a:r>
              <a:rPr lang="fr-FR" dirty="0" smtClean="0"/>
              <a:t> où le taux est le plus faible (par ailleurs inférieur à la moyenne nationale) en vous rappelant les caractéristiques départementales évoquées précédemment (le département avec la Mayenne qui compte le moins de collectivités)</a:t>
            </a:r>
          </a:p>
          <a:p>
            <a:endParaRPr lang="fr-FR" dirty="0" smtClean="0"/>
          </a:p>
          <a:p>
            <a:r>
              <a:rPr lang="fr-FR" dirty="0" smtClean="0"/>
              <a:t>Le TNC est plus important dans certains départements (notamment la Vendée et le Maine &amp; Loire) et concerne près de la moitié du personnel féminin contre 1 homme sur 10   (Cf. 3</a:t>
            </a:r>
            <a:r>
              <a:rPr lang="fr-FR" baseline="30000" dirty="0" smtClean="0"/>
              <a:t>ème</a:t>
            </a:r>
            <a:r>
              <a:rPr lang="fr-FR" dirty="0" smtClean="0"/>
              <a:t> graphique).</a:t>
            </a:r>
          </a:p>
        </p:txBody>
      </p:sp>
      <p:sp>
        <p:nvSpPr>
          <p:cNvPr id="4" name="Espace réservé du numéro de diapositive 3"/>
          <p:cNvSpPr>
            <a:spLocks noGrp="1"/>
          </p:cNvSpPr>
          <p:nvPr>
            <p:ph type="sldNum" sz="quarter" idx="5"/>
          </p:nvPr>
        </p:nvSpPr>
        <p:spPr/>
        <p:txBody>
          <a:bodyPr/>
          <a:lstStyle/>
          <a:p>
            <a:pPr>
              <a:defRPr/>
            </a:pPr>
            <a:fld id="{469C3F7D-6439-4D2B-9F53-9AF429218A28}" type="slidenum">
              <a:rPr lang="fr-FR" smtClean="0"/>
              <a:pPr>
                <a:defRPr/>
              </a:pPr>
              <a:t>46</a:t>
            </a:fld>
            <a:endParaRPr lang="fr-FR"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93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La répartition par temps de travail (Temps Complet / Temps Non Complet) varie fortement selon le type de collectivité</a:t>
            </a:r>
          </a:p>
          <a:p>
            <a:r>
              <a:rPr lang="fr-FR" dirty="0" smtClean="0"/>
              <a:t>Dans les communes et les syndicats, les emplois permanents à TNC sont importants (entre ¼ et 1/3 des emplois) ; à l’inverse, dans les SDIS, les OPH, les conseils généraux et le conseil régional, les taux d’emploi d’agents permanents à temps non complet est très faible (inférieur à 4%).      </a:t>
            </a:r>
          </a:p>
        </p:txBody>
      </p:sp>
      <p:sp>
        <p:nvSpPr>
          <p:cNvPr id="4" name="Espace réservé du numéro de diapositive 3"/>
          <p:cNvSpPr>
            <a:spLocks noGrp="1"/>
          </p:cNvSpPr>
          <p:nvPr>
            <p:ph type="sldNum" sz="quarter" idx="5"/>
          </p:nvPr>
        </p:nvSpPr>
        <p:spPr/>
        <p:txBody>
          <a:bodyPr/>
          <a:lstStyle/>
          <a:p>
            <a:pPr>
              <a:defRPr/>
            </a:pPr>
            <a:fld id="{469C3F7D-6439-4D2B-9F53-9AF429218A28}" type="slidenum">
              <a:rPr lang="fr-FR" smtClean="0"/>
              <a:pPr>
                <a:defRPr/>
              </a:pPr>
              <a:t>47</a:t>
            </a:fld>
            <a:endParaRPr lang="fr-FR"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03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Une répartition H / F assez classique même si très légèrement supérieure à la moyenne nationale de 60% ; cela représente 6F pour 4H  </a:t>
            </a:r>
          </a:p>
          <a:p>
            <a:r>
              <a:rPr lang="fr-FR" dirty="0" smtClean="0"/>
              <a:t>Variation très légère d’un département à l’autre exception faite de la Vendée pour lequel le taux de féminisation est sensiblement plus élevé  </a:t>
            </a:r>
          </a:p>
          <a:p>
            <a:r>
              <a:rPr lang="fr-FR" dirty="0" smtClean="0"/>
              <a:t>Il convient également de relever que 3 agents NT (sur emploi permanent) sur 4 est un agent féminin (75%) ; plus de femme chez les NT que sur les fonctionnaires ; les femmes sont plus nombreuses que les hommes, ce qui n’est pas une découverte, mais qui s’avère toutefois être un élément important car comme on le verra plus loin l’impact sur la précarité n’est pas le même selon que l’on soit un H ou une F </a:t>
            </a:r>
          </a:p>
        </p:txBody>
      </p:sp>
      <p:sp>
        <p:nvSpPr>
          <p:cNvPr id="389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7F7697-FB51-4982-AF5E-4B9A6BC52657}" type="slidenum">
              <a:rPr lang="fr-FR" smtClean="0"/>
              <a:pPr>
                <a:defRPr/>
              </a:pPr>
              <a:t>48</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13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Cette diapo présente cette répartition H / F par type de collectivité et fait apparaître de fortes disparités </a:t>
            </a:r>
          </a:p>
          <a:p>
            <a:r>
              <a:rPr lang="fr-FR" dirty="0" smtClean="0"/>
              <a:t>Ainsi, la moyenne régionale ou départementale n’est plus significative au niveau du type de collectivités où les variations sont très importantes ; exemple avec les SDIS où 3 agents sur 4 sont des hommes et les </a:t>
            </a:r>
            <a:r>
              <a:rPr lang="fr-FR" dirty="0" err="1" smtClean="0"/>
              <a:t>CdG</a:t>
            </a:r>
            <a:r>
              <a:rPr lang="fr-FR" dirty="0" smtClean="0"/>
              <a:t> où 4 agents sur 5 sont des femmes</a:t>
            </a:r>
          </a:p>
          <a:p>
            <a:r>
              <a:rPr lang="fr-FR" dirty="0" smtClean="0"/>
              <a:t>Certaines types de collectivités (sans pour autant que ce soit une généralité) du fait de ce taux de féminisation seront plus impactées par la précarité</a:t>
            </a:r>
          </a:p>
          <a:p>
            <a:r>
              <a:rPr lang="fr-FR" dirty="0" smtClean="0"/>
              <a:t> </a:t>
            </a:r>
          </a:p>
        </p:txBody>
      </p:sp>
      <p:sp>
        <p:nvSpPr>
          <p:cNvPr id="101380"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a:spcBef>
                <a:spcPct val="50000"/>
              </a:spcBef>
            </a:pPr>
            <a:fld id="{664EA652-164F-47CA-88C6-78241CC3652E}" type="slidenum">
              <a:rPr lang="fr-FR" sz="1200"/>
              <a:pPr algn="r">
                <a:spcBef>
                  <a:spcPct val="50000"/>
                </a:spcBef>
              </a:pPr>
              <a:t>49</a:t>
            </a:fld>
            <a:endParaRPr lang="fr-FR" sz="1200"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13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Au niveau des communes, on observe une variation significative de la répartition hommes / femmes en fonction de la taille de la commune ; tout en restant sur un rapport très favorable au personnel féminin, le pourcentage de femmes décroît avec la taille de la commune : plus la commune est importante moins la part des agents féminins l’est ; une des raisons tient notamment à l’importance de certains services dans les plus grandes communes dont les métiers exercés relèvent de filières plus faiblement féminisées (technique, police municipale, sportive)        </a:t>
            </a:r>
          </a:p>
        </p:txBody>
      </p:sp>
      <p:sp>
        <p:nvSpPr>
          <p:cNvPr id="101380"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a:spcBef>
                <a:spcPct val="50000"/>
              </a:spcBef>
            </a:pPr>
            <a:fld id="{664EA652-164F-47CA-88C6-78241CC3652E}" type="slidenum">
              <a:rPr lang="fr-FR" sz="1200"/>
              <a:pPr algn="r">
                <a:spcBef>
                  <a:spcPct val="50000"/>
                </a:spcBef>
              </a:pPr>
              <a:t>50</a:t>
            </a:fld>
            <a:endParaRPr lang="fr-FR" sz="1200"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231735" indent="-231735" eaLnBrk="1" hangingPunct="1">
              <a:spcBef>
                <a:spcPct val="0"/>
              </a:spcBef>
            </a:pPr>
            <a:r>
              <a:rPr lang="fr-FR" dirty="0" smtClean="0"/>
              <a:t>Les deux premières données sont bien évidemment connues de tous ; les deux suivantes sans doute un peu moins en précisant bien qu’il </a:t>
            </a:r>
            <a:r>
              <a:rPr lang="fr-FR" dirty="0" smtClean="0"/>
              <a:t>s’agit</a:t>
            </a:r>
            <a:r>
              <a:rPr lang="fr-FR" baseline="0" dirty="0" smtClean="0"/>
              <a:t> </a:t>
            </a:r>
            <a:r>
              <a:rPr lang="fr-FR" dirty="0" smtClean="0"/>
              <a:t>du </a:t>
            </a:r>
            <a:r>
              <a:rPr lang="fr-FR" dirty="0" smtClean="0"/>
              <a:t>nombre de collectivités ayant au moins un agent </a:t>
            </a:r>
            <a:r>
              <a:rPr lang="fr-FR" dirty="0" smtClean="0"/>
              <a:t>permanent.</a:t>
            </a:r>
          </a:p>
          <a:p>
            <a:pPr marL="231735" indent="-231735" eaLnBrk="1" hangingPunct="1">
              <a:spcBef>
                <a:spcPct val="0"/>
              </a:spcBef>
            </a:pPr>
            <a:endParaRPr lang="fr-FR" dirty="0" smtClean="0"/>
          </a:p>
          <a:p>
            <a:pPr marL="231735" indent="-231735" eaLnBrk="1" hangingPunct="1">
              <a:spcBef>
                <a:spcPct val="0"/>
              </a:spcBef>
            </a:pPr>
            <a:r>
              <a:rPr lang="fr-FR" dirty="0" smtClean="0"/>
              <a:t>Au-delà de l’effet chiffre, il est également intéressant de rapporter et de comparer ses chiffres à ceux du territoire métropolitain, ainsi :  </a:t>
            </a:r>
          </a:p>
          <a:p>
            <a:pPr marL="231735" indent="-231735" eaLnBrk="1" hangingPunct="1">
              <a:spcBef>
                <a:spcPct val="0"/>
              </a:spcBef>
              <a:buFontTx/>
              <a:buAutoNum type="arabicPeriod"/>
            </a:pPr>
            <a:endParaRPr lang="fr-FR" dirty="0" smtClean="0"/>
          </a:p>
          <a:p>
            <a:pPr marL="231735" indent="-231735" eaLnBrk="1" hangingPunct="1">
              <a:spcBef>
                <a:spcPct val="0"/>
              </a:spcBef>
              <a:buFontTx/>
              <a:buAutoNum type="arabicPeriod"/>
            </a:pPr>
            <a:r>
              <a:rPr lang="fr-FR" dirty="0" smtClean="0"/>
              <a:t>La région des Pays de la Loire représente </a:t>
            </a:r>
            <a:r>
              <a:rPr lang="fr-FR" dirty="0" smtClean="0"/>
              <a:t>6 % </a:t>
            </a:r>
            <a:r>
              <a:rPr lang="fr-FR" dirty="0" smtClean="0"/>
              <a:t>de la superficie du territoire métropolitain et 5,6% de la population de la métropole.  </a:t>
            </a:r>
          </a:p>
          <a:p>
            <a:pPr marL="231735" indent="-231735" eaLnBrk="1" hangingPunct="1">
              <a:spcBef>
                <a:spcPct val="0"/>
              </a:spcBef>
              <a:buFontTx/>
              <a:buAutoNum type="arabicPeriod"/>
            </a:pPr>
            <a:r>
              <a:rPr lang="fr-FR" dirty="0" smtClean="0"/>
              <a:t>La région représente 4% de l’ensemble des collectivités</a:t>
            </a:r>
            <a:r>
              <a:rPr lang="fr-FR" baseline="0" dirty="0" smtClean="0"/>
              <a:t> territoriales</a:t>
            </a:r>
            <a:r>
              <a:rPr lang="fr-FR" dirty="0" smtClean="0"/>
              <a:t> de métropole (chiffre à prendre avec beaucoup de précautions de part le mode de comptabilisation ; cf. ci-dessus avec ou sans agent).</a:t>
            </a:r>
          </a:p>
          <a:p>
            <a:pPr marL="231735" indent="-231735" eaLnBrk="1" hangingPunct="1">
              <a:spcBef>
                <a:spcPct val="0"/>
              </a:spcBef>
              <a:buFontTx/>
              <a:buAutoNum type="arabicPeriod"/>
            </a:pPr>
            <a:r>
              <a:rPr lang="fr-FR" dirty="0" smtClean="0"/>
              <a:t>La région des Pays de la Loire représente </a:t>
            </a:r>
            <a:r>
              <a:rPr lang="fr-FR" dirty="0" smtClean="0"/>
              <a:t>:</a:t>
            </a:r>
            <a:r>
              <a:rPr lang="fr-FR" baseline="0" dirty="0" smtClean="0"/>
              <a:t> </a:t>
            </a:r>
            <a:r>
              <a:rPr lang="fr-FR" dirty="0" smtClean="0"/>
              <a:t>5,2 % </a:t>
            </a:r>
            <a:r>
              <a:rPr lang="fr-FR" dirty="0" smtClean="0"/>
              <a:t>des emplois permanents des collectivités territoriales.</a:t>
            </a:r>
          </a:p>
          <a:p>
            <a:pPr marL="231735" indent="-231735" eaLnBrk="1" hangingPunct="1">
              <a:spcBef>
                <a:spcPct val="0"/>
              </a:spcBef>
            </a:pPr>
            <a:r>
              <a:rPr lang="fr-FR" dirty="0" smtClean="0"/>
              <a:t>	Donc :	6 % </a:t>
            </a:r>
            <a:r>
              <a:rPr lang="fr-FR" dirty="0" smtClean="0"/>
              <a:t>de la superficie, </a:t>
            </a:r>
            <a:endParaRPr lang="fr-FR" dirty="0" smtClean="0"/>
          </a:p>
          <a:p>
            <a:pPr marL="231735" indent="-231735" eaLnBrk="1" hangingPunct="1">
              <a:spcBef>
                <a:spcPct val="0"/>
              </a:spcBef>
            </a:pPr>
            <a:r>
              <a:rPr lang="fr-FR" dirty="0" smtClean="0"/>
              <a:t>		5,6 % </a:t>
            </a:r>
            <a:r>
              <a:rPr lang="fr-FR" dirty="0" smtClean="0"/>
              <a:t>de la population, </a:t>
            </a:r>
            <a:endParaRPr lang="fr-FR" dirty="0" smtClean="0"/>
          </a:p>
          <a:p>
            <a:pPr marL="231735" indent="-231735" eaLnBrk="1" hangingPunct="1">
              <a:spcBef>
                <a:spcPct val="0"/>
              </a:spcBef>
            </a:pPr>
            <a:r>
              <a:rPr lang="fr-FR" dirty="0" smtClean="0"/>
              <a:t>		4 % </a:t>
            </a:r>
            <a:r>
              <a:rPr lang="fr-FR" dirty="0" smtClean="0"/>
              <a:t>des </a:t>
            </a:r>
            <a:r>
              <a:rPr lang="fr-FR" dirty="0" smtClean="0"/>
              <a:t>collectivités</a:t>
            </a:r>
            <a:r>
              <a:rPr lang="fr-FR" baseline="0" dirty="0" smtClean="0"/>
              <a:t> territoriales et,</a:t>
            </a:r>
            <a:endParaRPr lang="fr-FR" dirty="0" smtClean="0"/>
          </a:p>
          <a:p>
            <a:pPr marL="231735" indent="-231735" eaLnBrk="1" hangingPunct="1">
              <a:spcBef>
                <a:spcPct val="0"/>
              </a:spcBef>
            </a:pPr>
            <a:r>
              <a:rPr lang="fr-FR" dirty="0" smtClean="0"/>
              <a:t>		5,2</a:t>
            </a:r>
            <a:r>
              <a:rPr lang="fr-FR" dirty="0" smtClean="0"/>
              <a:t>% des emplois </a:t>
            </a:r>
            <a:r>
              <a:rPr lang="fr-FR" dirty="0" smtClean="0"/>
              <a:t>permanents.</a:t>
            </a:r>
            <a:endParaRPr lang="fr-FR" dirty="0" smtClean="0"/>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1A0C9BA-D1C3-4E99-A2F5-1526B59EE40B}" type="slidenum">
              <a:rPr lang="fr-FR" smtClean="0"/>
              <a:pPr>
                <a:defRPr/>
              </a:pPr>
              <a:t>6</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Il est intéressant également de constater cette disparité au travers de la répartition H / F par filière </a:t>
            </a:r>
          </a:p>
          <a:p>
            <a:r>
              <a:rPr lang="fr-FR" dirty="0" smtClean="0"/>
              <a:t>A ce titre, la région se démarque des statistiques nationales par une plus forte féminisation dans la filière animation ; Stats nationales : sociale = 96,8%; médico-sociale= 95,7%; </a:t>
            </a:r>
            <a:r>
              <a:rPr lang="fr-FR" dirty="0" err="1" smtClean="0"/>
              <a:t>adm</a:t>
            </a:r>
            <a:r>
              <a:rPr lang="fr-FR" dirty="0" smtClean="0"/>
              <a:t> = 83,5% ; </a:t>
            </a:r>
            <a:r>
              <a:rPr lang="fr-FR" b="1" dirty="0" smtClean="0"/>
              <a:t>animation = 70,1%; </a:t>
            </a:r>
            <a:r>
              <a:rPr lang="fr-FR" dirty="0" smtClean="0"/>
              <a:t>culturelle = 61,5%; technique =40,8% ; </a:t>
            </a:r>
          </a:p>
          <a:p>
            <a:r>
              <a:rPr lang="fr-FR" dirty="0" smtClean="0"/>
              <a:t>Là également, le taux de féminisation couplé à l’appartenance à certaines filières n’est pas sans conséquence sur la précarité </a:t>
            </a:r>
          </a:p>
        </p:txBody>
      </p:sp>
      <p:sp>
        <p:nvSpPr>
          <p:cNvPr id="102404"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a:spcBef>
                <a:spcPct val="50000"/>
              </a:spcBef>
            </a:pPr>
            <a:fld id="{915E7C44-B418-4332-B21E-A63772587A9F}" type="slidenum">
              <a:rPr lang="fr-FR" sz="1200"/>
              <a:pPr algn="r">
                <a:spcBef>
                  <a:spcPct val="50000"/>
                </a:spcBef>
              </a:pPr>
              <a:t>51</a:t>
            </a:fld>
            <a:endParaRPr lang="fr-FR" sz="1200"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Si les femmes restent majoritaires dans la répartition par catégorie sur l’ensemble des agents compte tenu du taux global de féminisation, on s’aperçoit que la répartition par catégorie varie selon que l’on soit un homme ou une femme ; ainsi le taux d’emploi d’agents de catégorie A est supérieur pour le hommes (9,9% contre 8,4%) mais inférieur en catégorie B (14,9% contre 16,6%) ; </a:t>
            </a:r>
          </a:p>
        </p:txBody>
      </p:sp>
      <p:sp>
        <p:nvSpPr>
          <p:cNvPr id="102404"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a:spcBef>
                <a:spcPct val="50000"/>
              </a:spcBef>
            </a:pPr>
            <a:fld id="{915E7C44-B418-4332-B21E-A63772587A9F}" type="slidenum">
              <a:rPr lang="fr-FR" sz="1200"/>
              <a:pPr algn="r">
                <a:spcBef>
                  <a:spcPct val="50000"/>
                </a:spcBef>
              </a:pPr>
              <a:t>52</a:t>
            </a:fld>
            <a:endParaRPr lang="fr-FR" sz="1200"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34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Pyramide assez classique pour la fonction publique territoriale en forme de toupie avec peu de jeunes, un corps important correspondant au développement des missions des CT (tranche 40 – 55) et des départs importants dans les prochaines années ; on verra plus loin que la comparaison avec la pyramide des âges des NT est intéressante et peut donner des idées de réflexion 	</a:t>
            </a:r>
          </a:p>
          <a:p>
            <a:r>
              <a:rPr lang="fr-FR" dirty="0" smtClean="0"/>
              <a:t>L’impact de l’âge sur la précarité est difficile à évaluer à partir des seules données statutaires et emplois et il serait limité et sans doute pas juste de dire qu’elle ne concerne plus les jeunes ; tout dépend de quelle précarité on parle ? Toutefois, l’analyse détaillée de cette pyramide des âges  peut trouver des réponses au travers de la </a:t>
            </a:r>
            <a:r>
              <a:rPr lang="fr-FR" dirty="0" err="1" smtClean="0"/>
              <a:t>déprécarisation</a:t>
            </a:r>
            <a:r>
              <a:rPr lang="fr-FR" dirty="0" smtClean="0"/>
              <a:t> ; on en dira deux mots un peu plus loin        </a:t>
            </a:r>
          </a:p>
          <a:p>
            <a:endParaRPr lang="fr-FR" dirty="0" smtClean="0"/>
          </a:p>
        </p:txBody>
      </p:sp>
      <p:sp>
        <p:nvSpPr>
          <p:cNvPr id="103428"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a:spcBef>
                <a:spcPct val="50000"/>
              </a:spcBef>
            </a:pPr>
            <a:fld id="{D9F6FE72-6F60-4584-BF76-D78CA86DA06A}" type="slidenum">
              <a:rPr lang="fr-FR" sz="1200"/>
              <a:pPr algn="r">
                <a:spcBef>
                  <a:spcPct val="50000"/>
                </a:spcBef>
              </a:pPr>
              <a:t>53</a:t>
            </a:fld>
            <a:endParaRPr lang="fr-FR" sz="1200"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34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Pour les communes, le conseil régional et les conseils généraux (ceux-ci étant analysés ensemble) la structure de la pyramide des âges est similaire avec celle de l’ensemble des collectivités de la région.    </a:t>
            </a:r>
          </a:p>
          <a:p>
            <a:r>
              <a:rPr lang="fr-FR" dirty="0" smtClean="0"/>
              <a:t>Les plus de 50ans représentent près d’un tiers des effectifs et les moins de 30ans moins de 10% </a:t>
            </a:r>
          </a:p>
        </p:txBody>
      </p:sp>
      <p:sp>
        <p:nvSpPr>
          <p:cNvPr id="103428"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a:spcBef>
                <a:spcPct val="50000"/>
              </a:spcBef>
            </a:pPr>
            <a:fld id="{D9F6FE72-6F60-4584-BF76-D78CA86DA06A}" type="slidenum">
              <a:rPr lang="fr-FR" sz="1200"/>
              <a:pPr algn="r">
                <a:spcBef>
                  <a:spcPct val="50000"/>
                </a:spcBef>
              </a:pPr>
              <a:t>54</a:t>
            </a:fld>
            <a:endParaRPr lang="fr-FR" sz="1200"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34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Les structures intercommunales ont des pyramides des âges assez similaires entre les communautés d’une part (CU, CA et CC) et les syndicats d’autre part. Ces structures sont composés d’agents plus jeunes que dans les communes (41% de moins de 40ans contre 33% pour les communes)  </a:t>
            </a:r>
          </a:p>
        </p:txBody>
      </p:sp>
      <p:sp>
        <p:nvSpPr>
          <p:cNvPr id="103428"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a:spcBef>
                <a:spcPct val="50000"/>
              </a:spcBef>
            </a:pPr>
            <a:fld id="{D9F6FE72-6F60-4584-BF76-D78CA86DA06A}" type="slidenum">
              <a:rPr lang="fr-FR" sz="1200"/>
              <a:pPr algn="r">
                <a:spcBef>
                  <a:spcPct val="50000"/>
                </a:spcBef>
              </a:pPr>
              <a:t>55</a:t>
            </a:fld>
            <a:endParaRPr lang="fr-FR" sz="1200"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34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Ce trois types de collectivités ont des structures de pyramide des âges très différentes de la moyenne générale ; ainsi, les SDIS concentrent le taux le plus important d’agents de moins de 40 ans (56%) et le taux le plus faible d’agents de plus de 50ans (16%).</a:t>
            </a:r>
          </a:p>
          <a:p>
            <a:r>
              <a:rPr lang="fr-FR" dirty="0" smtClean="0"/>
              <a:t>A l’inverse, les OPH se démarque par une population d’agents beaucoup plus âgée : près de la moitié des agents a plus de 50ans (47%) et les moins de 30ans ne représente que 2% de l’effectif. </a:t>
            </a:r>
          </a:p>
        </p:txBody>
      </p:sp>
      <p:sp>
        <p:nvSpPr>
          <p:cNvPr id="103428"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a:spcBef>
                <a:spcPct val="50000"/>
              </a:spcBef>
            </a:pPr>
            <a:fld id="{D9F6FE72-6F60-4584-BF76-D78CA86DA06A}" type="slidenum">
              <a:rPr lang="fr-FR" sz="1200"/>
              <a:pPr algn="r">
                <a:spcBef>
                  <a:spcPct val="50000"/>
                </a:spcBef>
              </a:pPr>
              <a:t>56</a:t>
            </a:fld>
            <a:endParaRPr lang="fr-FR" sz="1200" dirty="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44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057D03-DF08-4657-A848-5FFE61605F1B}" type="slidenum">
              <a:rPr lang="fr-FR" smtClean="0"/>
              <a:pPr>
                <a:defRPr/>
              </a:pPr>
              <a:t>57</a:t>
            </a:fld>
            <a:endParaRPr lang="fr-FR"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54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dirty="0" smtClean="0"/>
              <a:t>Cette diapo et la suivante </a:t>
            </a:r>
            <a:r>
              <a:rPr lang="fr-FR" dirty="0" smtClean="0"/>
              <a:t>ont pour objet </a:t>
            </a:r>
            <a:r>
              <a:rPr lang="fr-FR" b="1" u="sng" dirty="0" smtClean="0"/>
              <a:t>d’identifier d’où viennent les </a:t>
            </a:r>
            <a:r>
              <a:rPr lang="fr-FR" b="1" u="sng" dirty="0" smtClean="0"/>
              <a:t>non-titulaires </a:t>
            </a:r>
            <a:r>
              <a:rPr lang="fr-FR" b="1" u="sng" dirty="0" smtClean="0"/>
              <a:t>sur </a:t>
            </a:r>
            <a:r>
              <a:rPr lang="fr-FR" b="1" u="sng" dirty="0" smtClean="0"/>
              <a:t>emplois permanents  </a:t>
            </a:r>
            <a:endParaRPr lang="fr-FR" b="1" u="sng" dirty="0" smtClean="0"/>
          </a:p>
          <a:p>
            <a:r>
              <a:rPr lang="fr-FR" dirty="0" smtClean="0"/>
              <a:t>Des non-titulaires sur emploi permanent </a:t>
            </a:r>
            <a:r>
              <a:rPr lang="fr-FR" dirty="0" smtClean="0"/>
              <a:t>sont plus </a:t>
            </a:r>
            <a:r>
              <a:rPr lang="fr-FR" dirty="0" smtClean="0"/>
              <a:t>présents dans certains départements et dans certaines collectivités. C’est dans le département de Maine et Loire que le taux de non-titulaires</a:t>
            </a:r>
            <a:r>
              <a:rPr lang="fr-FR" baseline="0" dirty="0" smtClean="0"/>
              <a:t> est le plus </a:t>
            </a:r>
            <a:r>
              <a:rPr lang="fr-FR" baseline="0" dirty="0" smtClean="0"/>
              <a:t>élevé. </a:t>
            </a:r>
            <a:endParaRPr lang="fr-FR" dirty="0" smtClean="0"/>
          </a:p>
        </p:txBody>
      </p:sp>
      <p:sp>
        <p:nvSpPr>
          <p:cNvPr id="409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50E1109-C91A-4C78-AC04-6B1A8A6A4678}" type="slidenum">
              <a:rPr lang="fr-FR" smtClean="0"/>
              <a:pPr>
                <a:defRPr/>
              </a:pPr>
              <a:t>58</a:t>
            </a:fld>
            <a:endParaRPr lang="fr-FR"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64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0" dirty="0" smtClean="0"/>
              <a:t>Taux</a:t>
            </a:r>
            <a:r>
              <a:rPr lang="fr-FR" b="0" baseline="0" dirty="0" smtClean="0"/>
              <a:t>  </a:t>
            </a:r>
            <a:r>
              <a:rPr lang="fr-FR" b="0" dirty="0" smtClean="0"/>
              <a:t>National : </a:t>
            </a:r>
          </a:p>
          <a:p>
            <a:pPr>
              <a:buFontTx/>
              <a:buChar char="-"/>
            </a:pPr>
            <a:r>
              <a:rPr lang="fr-FR" dirty="0" smtClean="0"/>
              <a:t> départements = 8,2%</a:t>
            </a:r>
          </a:p>
          <a:p>
            <a:pPr>
              <a:buFontTx/>
              <a:buChar char="-"/>
            </a:pPr>
            <a:r>
              <a:rPr lang="fr-FR" dirty="0" smtClean="0"/>
              <a:t> communes = 14,5%</a:t>
            </a:r>
          </a:p>
          <a:p>
            <a:pPr>
              <a:buFontTx/>
              <a:buChar char="-"/>
            </a:pPr>
            <a:r>
              <a:rPr lang="fr-FR" dirty="0" smtClean="0"/>
              <a:t> EPCI = 15,3%  </a:t>
            </a:r>
          </a:p>
          <a:p>
            <a:pPr>
              <a:buFontTx/>
              <a:buChar char="-"/>
            </a:pPr>
            <a:endParaRPr lang="fr-FR" dirty="0" smtClean="0"/>
          </a:p>
          <a:p>
            <a:pPr>
              <a:buFontTx/>
              <a:buNone/>
            </a:pPr>
            <a:r>
              <a:rPr lang="fr-FR" b="1" dirty="0" smtClean="0"/>
              <a:t>En regardant les communes</a:t>
            </a:r>
            <a:r>
              <a:rPr lang="fr-FR" b="1" baseline="0" dirty="0" smtClean="0"/>
              <a:t> en fonction de leurs strates, il apparait un phénomène intéressant :</a:t>
            </a:r>
          </a:p>
          <a:p>
            <a:pPr>
              <a:buFontTx/>
              <a:buNone/>
            </a:pPr>
            <a:r>
              <a:rPr lang="fr-FR" b="1" baseline="0" dirty="0" smtClean="0"/>
              <a:t>Plus les communes sont petites, plus les non titulaires sont nombreux mais pour les communes de 20.000 à moins de 50.000 le taux remonte significativement. Effet de structure ???</a:t>
            </a:r>
          </a:p>
          <a:p>
            <a:pPr>
              <a:buFontTx/>
              <a:buNone/>
            </a:pPr>
            <a:r>
              <a:rPr lang="fr-FR" b="1" baseline="0" dirty="0" smtClean="0"/>
              <a:t>Nouveau graphique réajustant les données ! Les éléments de la Sarthe sont partiels car la donnée population est incomplète dans bon nombre de BS !!! En affinant les données sous l’angle départemental, les écarts se creuses ! Cf. graphismes suivants </a:t>
            </a:r>
            <a:endParaRPr lang="fr-FR" b="1" dirty="0" smtClean="0"/>
          </a:p>
          <a:p>
            <a:endParaRPr lang="fr-FR" dirty="0" smtClean="0"/>
          </a:p>
        </p:txBody>
      </p:sp>
      <p:sp>
        <p:nvSpPr>
          <p:cNvPr id="409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7649D14-057A-4C66-BD8F-849F67F7FA6A}" type="slidenum">
              <a:rPr lang="fr-FR" smtClean="0"/>
              <a:pPr>
                <a:defRPr/>
              </a:pPr>
              <a:t>60</a:t>
            </a:fld>
            <a:endParaRPr lang="fr-FR"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Chaque département présente un configuration</a:t>
            </a:r>
            <a:r>
              <a:rPr lang="fr-FR" baseline="0" dirty="0" smtClean="0"/>
              <a:t> spécifique.</a:t>
            </a:r>
          </a:p>
          <a:p>
            <a:r>
              <a:rPr lang="fr-FR" baseline="0" dirty="0" smtClean="0"/>
              <a:t>Les données issus du département de la Mayenne sont à prendre avec précaution considérant le taux de retour relativement faible des bilans sociaux.</a:t>
            </a:r>
          </a:p>
          <a:p>
            <a:r>
              <a:rPr lang="fr-FR" baseline="0" dirty="0" smtClean="0"/>
              <a:t>Ceux de la Sarthe sont également à relativiser car la donnée « population de la commune » n’est pas remontée que pour 1/3 des bilans sociaux.</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0445ED7-C445-4B1A-AB10-57E1ECA7BAA1}" type="slidenum">
              <a:rPr lang="fr-FR" smtClean="0"/>
              <a:pPr>
                <a:defRPr/>
              </a:pPr>
              <a:t>61</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70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Cette carte de la région vous présente pour chaque département les données liées :</a:t>
            </a:r>
          </a:p>
          <a:p>
            <a:pPr eaLnBrk="1" hangingPunct="1">
              <a:spcBef>
                <a:spcPct val="0"/>
              </a:spcBef>
            </a:pPr>
            <a:r>
              <a:rPr lang="fr-FR" dirty="0" smtClean="0"/>
              <a:t>à la superficie,</a:t>
            </a:r>
          </a:p>
          <a:p>
            <a:pPr eaLnBrk="1" hangingPunct="1">
              <a:spcBef>
                <a:spcPct val="0"/>
              </a:spcBef>
              <a:buFont typeface="Wingdings" pitchFamily="2" charset="2"/>
              <a:buChar char="§"/>
            </a:pPr>
            <a:r>
              <a:rPr lang="fr-FR" dirty="0" smtClean="0"/>
              <a:t> au nombre d’habitants par km2, </a:t>
            </a:r>
          </a:p>
          <a:p>
            <a:pPr eaLnBrk="1" hangingPunct="1">
              <a:spcBef>
                <a:spcPct val="0"/>
              </a:spcBef>
              <a:buFont typeface="Wingdings" pitchFamily="2" charset="2"/>
              <a:buChar char="§"/>
            </a:pPr>
            <a:r>
              <a:rPr lang="fr-FR" dirty="0" smtClean="0"/>
              <a:t> au nombre de collectivités, </a:t>
            </a:r>
          </a:p>
          <a:p>
            <a:pPr eaLnBrk="1" hangingPunct="1">
              <a:spcBef>
                <a:spcPct val="0"/>
              </a:spcBef>
              <a:buFont typeface="Wingdings" pitchFamily="2" charset="2"/>
              <a:buChar char="§"/>
            </a:pPr>
            <a:r>
              <a:rPr lang="fr-FR" dirty="0" smtClean="0"/>
              <a:t> au nombre total d’agents et</a:t>
            </a:r>
          </a:p>
          <a:p>
            <a:pPr eaLnBrk="1" hangingPunct="1">
              <a:spcBef>
                <a:spcPct val="0"/>
              </a:spcBef>
              <a:buFont typeface="Wingdings" pitchFamily="2" charset="2"/>
              <a:buChar char="§"/>
            </a:pPr>
            <a:r>
              <a:rPr lang="fr-FR" dirty="0" smtClean="0"/>
              <a:t> au nombre d’agents territoriaux pour 1.000 habitants.</a:t>
            </a:r>
          </a:p>
          <a:p>
            <a:pPr eaLnBrk="1" hangingPunct="1">
              <a:spcBef>
                <a:spcPct val="0"/>
              </a:spcBef>
              <a:buFont typeface="Wingdings" pitchFamily="2" charset="2"/>
              <a:buChar char="§"/>
            </a:pPr>
            <a:endParaRPr lang="fr-FR" dirty="0" smtClean="0"/>
          </a:p>
          <a:p>
            <a:pPr eaLnBrk="1" hangingPunct="1">
              <a:spcBef>
                <a:spcPct val="0"/>
              </a:spcBef>
            </a:pPr>
            <a:r>
              <a:rPr lang="fr-FR" dirty="0" smtClean="0"/>
              <a:t>Le constat rapide que l’on peut faire : 5 départements d’une même région ayant des caractéristiques </a:t>
            </a:r>
            <a:r>
              <a:rPr lang="fr-FR" dirty="0" smtClean="0"/>
              <a:t>différentes.</a:t>
            </a:r>
          </a:p>
          <a:p>
            <a:pPr eaLnBrk="1" hangingPunct="1">
              <a:spcBef>
                <a:spcPct val="0"/>
              </a:spcBef>
            </a:pPr>
            <a:endParaRPr lang="fr-FR" dirty="0" smtClean="0"/>
          </a:p>
          <a:p>
            <a:pPr eaLnBrk="1" hangingPunct="1">
              <a:spcBef>
                <a:spcPct val="0"/>
              </a:spcBef>
            </a:pPr>
            <a:r>
              <a:rPr lang="fr-FR" dirty="0" smtClean="0"/>
              <a:t>Deux exemples </a:t>
            </a:r>
            <a:r>
              <a:rPr lang="fr-FR" dirty="0" smtClean="0"/>
              <a:t>pour l’illustrer </a:t>
            </a:r>
            <a:r>
              <a:rPr lang="fr-FR" dirty="0" smtClean="0"/>
              <a:t>: </a:t>
            </a:r>
            <a:endParaRPr lang="fr-FR" dirty="0" smtClean="0"/>
          </a:p>
          <a:p>
            <a:pPr eaLnBrk="1" hangingPunct="1">
              <a:spcBef>
                <a:spcPct val="0"/>
              </a:spcBef>
              <a:buFont typeface="Wingdings" pitchFamily="2" charset="2"/>
              <a:buChar char="§"/>
            </a:pPr>
            <a:r>
              <a:rPr lang="fr-FR" dirty="0" smtClean="0"/>
              <a:t>La </a:t>
            </a:r>
            <a:r>
              <a:rPr lang="fr-FR" dirty="0" smtClean="0"/>
              <a:t>Loire-Atlantique  avec peu de collectivités mais une population importante et un nombre d’agents représentant 40 % du total des effectifs permanents de la </a:t>
            </a:r>
            <a:r>
              <a:rPr lang="fr-FR" dirty="0" smtClean="0"/>
              <a:t>région. </a:t>
            </a:r>
            <a:endParaRPr lang="fr-FR" dirty="0" smtClean="0"/>
          </a:p>
          <a:p>
            <a:pPr eaLnBrk="1" hangingPunct="1">
              <a:spcBef>
                <a:spcPct val="0"/>
              </a:spcBef>
              <a:buFont typeface="Wingdings" pitchFamily="2" charset="2"/>
              <a:buChar char="§"/>
            </a:pPr>
            <a:r>
              <a:rPr lang="fr-FR" dirty="0" smtClean="0"/>
              <a:t>A l’opposé, la Sarthe représente ¼ des collectivités de la région mais seulement 15 % des </a:t>
            </a:r>
            <a:r>
              <a:rPr lang="fr-FR" dirty="0" smtClean="0"/>
              <a:t>agents (beaucoup </a:t>
            </a:r>
            <a:r>
              <a:rPr lang="fr-FR" dirty="0" smtClean="0"/>
              <a:t>plus de « petites » </a:t>
            </a:r>
            <a:r>
              <a:rPr lang="fr-FR" dirty="0" smtClean="0"/>
              <a:t>collectivités).</a:t>
            </a:r>
            <a:endParaRPr lang="fr-FR" dirty="0" smtClean="0"/>
          </a:p>
          <a:p>
            <a:pPr eaLnBrk="1" hangingPunct="1">
              <a:spcBef>
                <a:spcPct val="0"/>
              </a:spcBef>
            </a:pPr>
            <a:r>
              <a:rPr lang="fr-FR" dirty="0" smtClean="0"/>
              <a:t>Le nombre moyen d’agents / 1000 habitants est de </a:t>
            </a:r>
            <a:r>
              <a:rPr lang="fr-FR" dirty="0" smtClean="0"/>
              <a:t>22,3 </a:t>
            </a:r>
            <a:r>
              <a:rPr lang="fr-FR" dirty="0" smtClean="0"/>
              <a:t>avec une variation de – 18% à +8% autour de cette moyenne</a:t>
            </a:r>
            <a:r>
              <a:rPr lang="fr-FR" dirty="0" smtClean="0"/>
              <a:t>.</a:t>
            </a:r>
          </a:p>
          <a:p>
            <a:pPr eaLnBrk="1" hangingPunct="1">
              <a:spcBef>
                <a:spcPct val="0"/>
              </a:spcBef>
            </a:pPr>
            <a:endParaRPr lang="fr-FR" dirty="0" smtClean="0"/>
          </a:p>
          <a:p>
            <a:pPr eaLnBrk="1" hangingPunct="1">
              <a:spcBef>
                <a:spcPct val="0"/>
              </a:spcBef>
            </a:pPr>
            <a:r>
              <a:rPr lang="fr-FR" dirty="0" smtClean="0"/>
              <a:t>Nous n’avons pas la prétention d’expliquer ces données mais plus simplement de préciser qu’au sein d’un même territoire « administratif » qu’est la Région, les disparités sont importantes et que celles-ci ne sont pas sans conséquence sur la problématique de gestion des rh et plus spécifiquement de gestion de la </a:t>
            </a:r>
            <a:r>
              <a:rPr lang="fr-FR" dirty="0" smtClean="0"/>
              <a:t>précarité.</a:t>
            </a:r>
            <a:endParaRPr lang="fr-FR" dirty="0" smtClean="0"/>
          </a:p>
        </p:txBody>
      </p:sp>
      <p:sp>
        <p:nvSpPr>
          <p:cNvPr id="2970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7614CDE-0CF0-4DBB-A768-F3A44DD30E07}" type="slidenum">
              <a:rPr lang="fr-FR" smtClean="0"/>
              <a:pPr>
                <a:defRPr/>
              </a:pPr>
              <a:t>7</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75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dirty="0" smtClean="0"/>
              <a:t>Après avoir regardé d’où ils viennent il est intéressant de regarder qui ils sont ?</a:t>
            </a:r>
          </a:p>
          <a:p>
            <a:pPr eaLnBrk="1" hangingPunct="1"/>
            <a:endParaRPr lang="fr-FR" dirty="0" smtClean="0"/>
          </a:p>
          <a:p>
            <a:pPr eaLnBrk="1" hangingPunct="1"/>
            <a:r>
              <a:rPr lang="fr-FR" dirty="0" smtClean="0"/>
              <a:t>Le recours aux non-titulaires est quasiment inexistant dans les filières PM et Incendie &amp; secours.</a:t>
            </a:r>
          </a:p>
          <a:p>
            <a:pPr eaLnBrk="1" hangingPunct="1"/>
            <a:endParaRPr lang="fr-FR" dirty="0" smtClean="0"/>
          </a:p>
          <a:p>
            <a:pPr eaLnBrk="1" hangingPunct="1"/>
            <a:r>
              <a:rPr lang="fr-FR" dirty="0" smtClean="0"/>
              <a:t>En nombre, ils sont plus importants dans les filières administrative et technique comparativement aux autres filières  mais en pourcentage ils sont majoritaires dans les filières culturelle, sociale, médico-sociale et animation par rapport aux fonctionnaires  </a:t>
            </a:r>
          </a:p>
        </p:txBody>
      </p:sp>
      <p:sp>
        <p:nvSpPr>
          <p:cNvPr id="107524"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defTabSz="911070">
              <a:spcBef>
                <a:spcPct val="50000"/>
              </a:spcBef>
            </a:pPr>
            <a:fld id="{57CC1C60-6867-4B3A-A374-BFD9C85DEEAD}" type="slidenum">
              <a:rPr lang="fr-FR" sz="1200"/>
              <a:pPr algn="r" defTabSz="911070">
                <a:spcBef>
                  <a:spcPct val="50000"/>
                </a:spcBef>
              </a:pPr>
              <a:t>62</a:t>
            </a:fld>
            <a:endParaRPr lang="fr-FR" sz="12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tableau</a:t>
            </a:r>
            <a:r>
              <a:rPr lang="fr-FR" baseline="0" dirty="0" smtClean="0"/>
              <a:t> permet une comparaison des non titulaires par filières, entre départements.</a:t>
            </a:r>
          </a:p>
          <a:p>
            <a:endParaRPr lang="fr-FR" baseline="0" dirty="0" smtClean="0"/>
          </a:p>
          <a:p>
            <a:r>
              <a:rPr lang="fr-FR" baseline="0" dirty="0" smtClean="0"/>
              <a:t>Le département de la Sarthe se caractérise par une présence importante de non titulaires sur emplois permanents dans la filière technique (+8,9 points de plus que la moyenne régionale).</a:t>
            </a:r>
          </a:p>
          <a:p>
            <a:r>
              <a:rPr lang="fr-FR" baseline="0" dirty="0" smtClean="0"/>
              <a:t>Le département de la Vendée se démarque fortement dans l’emploi de non-titulaires dans la filière médico-sociale. Ce département présente une forte spécificité. La filière médico-sociale représente 5 % des emplois permanents dans la région et 9 % dans le département de Vendée.</a:t>
            </a:r>
            <a:endParaRPr lang="fr-FR" dirty="0"/>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E0445ED7-C445-4B1A-AB10-57E1ECA7BAA1}" type="slidenum">
              <a:rPr lang="fr-FR" smtClean="0"/>
              <a:pPr>
                <a:defRPr/>
              </a:pPr>
              <a:t>63</a:t>
            </a:fld>
            <a:endParaRPr lang="fr-F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85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dirty="0" smtClean="0"/>
              <a:t>Malgré un nombre trop important d‘agents non classables ou pour une partie non classés, la part des A et B est plus importante que pour les fonctionnaires (9,2 et 15,2 pour l’ensemble des agents sur emploi permanent) ; comparativement aux fonctionnaires, ils sont plus importants en pourcentage dans les catégories A et </a:t>
            </a:r>
            <a:r>
              <a:rPr lang="fr-FR" dirty="0" smtClean="0"/>
              <a:t>B.</a:t>
            </a:r>
            <a:endParaRPr lang="fr-FR" dirty="0" smtClean="0"/>
          </a:p>
        </p:txBody>
      </p:sp>
      <p:sp>
        <p:nvSpPr>
          <p:cNvPr id="108548"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defTabSz="911070">
              <a:spcBef>
                <a:spcPct val="50000"/>
              </a:spcBef>
            </a:pPr>
            <a:fld id="{9D6ADA60-9E89-4478-9299-69943B540244}" type="slidenum">
              <a:rPr lang="fr-FR" sz="1200"/>
              <a:pPr algn="r" defTabSz="911070">
                <a:spcBef>
                  <a:spcPct val="50000"/>
                </a:spcBef>
              </a:pPr>
              <a:t>64</a:t>
            </a:fld>
            <a:endParaRPr lang="fr-FR" sz="12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95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4246" eaLnBrk="1" hangingPunct="1"/>
            <a:r>
              <a:rPr lang="fr-FR" dirty="0" smtClean="0"/>
              <a:t>Contrairement aux fonctionnaires, les données du BS ne permettent pas de réaliser la répartition des TNC non titulaires par quotité de travail</a:t>
            </a:r>
          </a:p>
          <a:p>
            <a:pPr eaLnBrk="1" hangingPunct="1"/>
            <a:endParaRPr lang="fr-FR" b="1" dirty="0" smtClean="0"/>
          </a:p>
          <a:p>
            <a:pPr eaLnBrk="1" hangingPunct="1"/>
            <a:r>
              <a:rPr lang="fr-FR" b="1" dirty="0" smtClean="0"/>
              <a:t>La donnée temps de travail est également un élément essentiel de la précarité </a:t>
            </a:r>
            <a:r>
              <a:rPr lang="fr-FR" dirty="0" smtClean="0"/>
              <a:t>Une majorité d’agents non titulaires sur emploi permanent travaillent à temps non complet et une grande majorité sont des femmes (3 femmes sur 4 agents) ; cumul de trois caractéristiques qui permettent « d’identifier » une importante partie de la population des agents en situation de précarité : des femmes, non titulaires et à temps non complet   </a:t>
            </a:r>
          </a:p>
        </p:txBody>
      </p:sp>
      <p:sp>
        <p:nvSpPr>
          <p:cNvPr id="109572"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defTabSz="911070">
              <a:spcBef>
                <a:spcPct val="50000"/>
              </a:spcBef>
            </a:pPr>
            <a:fld id="{5A5DE040-5487-4B24-B11B-969F89B648EB}" type="slidenum">
              <a:rPr lang="fr-FR" sz="1200"/>
              <a:pPr algn="r" defTabSz="911070">
                <a:spcBef>
                  <a:spcPct val="50000"/>
                </a:spcBef>
              </a:pPr>
              <a:t>66</a:t>
            </a:fld>
            <a:endParaRPr lang="fr-FR" sz="12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95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4246" eaLnBrk="1" hangingPunct="1"/>
            <a:r>
              <a:rPr lang="fr-FR" dirty="0" smtClean="0"/>
              <a:t>Contrairement aux fonctionnaires, les données du BS ne permettent pas de réaliser la répartition des TNC non titulaires par quotité de travail</a:t>
            </a:r>
          </a:p>
          <a:p>
            <a:pPr eaLnBrk="1" hangingPunct="1"/>
            <a:endParaRPr lang="fr-FR" b="1" dirty="0" smtClean="0"/>
          </a:p>
          <a:p>
            <a:pPr eaLnBrk="1" hangingPunct="1"/>
            <a:r>
              <a:rPr lang="fr-FR" b="1" dirty="0" smtClean="0"/>
              <a:t>La donnée temps de travail est également un élément essentiel de la précarité </a:t>
            </a:r>
            <a:r>
              <a:rPr lang="fr-FR" dirty="0" smtClean="0"/>
              <a:t>Une majorité d’agents non titulaires sur emploi permanent travaillent à temps non complet et une grande majorité sont des femmes (3 femmes sur 4 agents) ; cumul de trois caractéristiques qui permettent « d’identifier » une importante partie de la population des agents en situation de précarité : des femmes, non titulaires et à temps non complet   </a:t>
            </a:r>
          </a:p>
        </p:txBody>
      </p:sp>
      <p:sp>
        <p:nvSpPr>
          <p:cNvPr id="109572"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defTabSz="911070">
              <a:spcBef>
                <a:spcPct val="50000"/>
              </a:spcBef>
            </a:pPr>
            <a:fld id="{5A5DE040-5487-4B24-B11B-969F89B648EB}" type="slidenum">
              <a:rPr lang="fr-FR" sz="1200"/>
              <a:pPr algn="r" defTabSz="911070">
                <a:spcBef>
                  <a:spcPct val="50000"/>
                </a:spcBef>
              </a:pPr>
              <a:t>67</a:t>
            </a:fld>
            <a:endParaRPr lang="fr-FR" sz="120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05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dirty="0" smtClean="0"/>
              <a:t>Si, comme nous l’avons vu, les femmes sont largement majoritaires chez les fonctionnaires, la proportion est accentuée parmi les non titulaires sur emplois permanents. Inversement, les hommes non </a:t>
            </a:r>
            <a:r>
              <a:rPr lang="fr-FR" dirty="0" err="1" smtClean="0"/>
              <a:t>tit</a:t>
            </a:r>
            <a:r>
              <a:rPr lang="fr-FR" dirty="0" smtClean="0"/>
              <a:t> sont proportionnellement moins nombreux que les hommes fonctionnaires.</a:t>
            </a:r>
          </a:p>
          <a:p>
            <a:pPr eaLnBrk="1" hangingPunct="1"/>
            <a:endParaRPr lang="fr-FR" dirty="0" smtClean="0"/>
          </a:p>
          <a:p>
            <a:pPr eaLnBrk="1" hangingPunct="1"/>
            <a:r>
              <a:rPr lang="fr-FR" dirty="0" smtClean="0"/>
              <a:t>Les situations de « précarité » touchent plus particulièrement la population féminine.</a:t>
            </a:r>
          </a:p>
        </p:txBody>
      </p:sp>
      <p:sp>
        <p:nvSpPr>
          <p:cNvPr id="110596"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defTabSz="911070">
              <a:spcBef>
                <a:spcPct val="50000"/>
              </a:spcBef>
            </a:pPr>
            <a:fld id="{8642EBF4-50F8-4C3A-87F9-23CA86AEDBB4}" type="slidenum">
              <a:rPr lang="fr-FR" sz="1200"/>
              <a:pPr algn="r" defTabSz="911070">
                <a:spcBef>
                  <a:spcPct val="50000"/>
                </a:spcBef>
              </a:pPr>
              <a:t>68</a:t>
            </a:fld>
            <a:endParaRPr lang="fr-FR" sz="120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16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dirty="0" smtClean="0"/>
              <a:t>La comparaison est réellement significative : l</a:t>
            </a:r>
            <a:r>
              <a:rPr lang="fr-FR" dirty="0" smtClean="0"/>
              <a:t>es agents non titulaires sur emploi permanent sont très majoritairement moins âgés que les fonctionnaires, donnée qui peut s’avérer importante dans le cadre du futur projet sur la « déprécarisation » lequel pourrait en partie coïncider avec un autre problème auquel auront à faire face les collectivités à savoir le vieillissement du personnel        </a:t>
            </a:r>
          </a:p>
        </p:txBody>
      </p:sp>
      <p:sp>
        <p:nvSpPr>
          <p:cNvPr id="419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D64630-D292-4D96-A82C-18B66EA872C8}" type="slidenum">
              <a:rPr lang="fr-FR" smtClean="0"/>
              <a:pPr>
                <a:defRPr/>
              </a:pPr>
              <a:t>69</a:t>
            </a:fld>
            <a:endParaRPr lang="fr-FR"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dirty="0" smtClean="0"/>
              <a:t>1/3 des non titulaires sont dans la collectivité depuis moins d’un an. A contrario, plus d’1 agent sur 6 l’est depuis plus de 6 ans !</a:t>
            </a:r>
          </a:p>
          <a:p>
            <a:pPr eaLnBrk="1" hangingPunct="1"/>
            <a:endParaRPr lang="fr-FR" dirty="0" smtClean="0"/>
          </a:p>
          <a:p>
            <a:pPr eaLnBrk="1" hangingPunct="1"/>
            <a:r>
              <a:rPr lang="fr-FR" dirty="0" smtClean="0"/>
              <a:t>Concrètement,</a:t>
            </a:r>
            <a:r>
              <a:rPr lang="fr-FR" baseline="0" dirty="0" smtClean="0"/>
              <a:t> cette population sera largement impactée par la loi relative à la lutte contre de </a:t>
            </a:r>
            <a:r>
              <a:rPr lang="fr-FR" baseline="0" dirty="0" err="1" smtClean="0"/>
              <a:t>déprécarisation</a:t>
            </a:r>
            <a:r>
              <a:rPr lang="fr-FR" baseline="0" dirty="0" smtClean="0"/>
              <a:t> dans le fonction publique, notamment les « 3 ans et + » à savoir près de 2500 agents.</a:t>
            </a:r>
            <a:endParaRPr lang="fr-FR" dirty="0" smtClean="0"/>
          </a:p>
        </p:txBody>
      </p:sp>
      <p:sp>
        <p:nvSpPr>
          <p:cNvPr id="112644"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defTabSz="911070">
              <a:spcBef>
                <a:spcPct val="50000"/>
              </a:spcBef>
            </a:pPr>
            <a:fld id="{88C3BE62-C8B6-4A7F-8377-0D37A4DA8E34}" type="slidenum">
              <a:rPr lang="fr-FR" sz="1200"/>
              <a:pPr algn="r" defTabSz="911070">
                <a:spcBef>
                  <a:spcPct val="50000"/>
                </a:spcBef>
              </a:pPr>
              <a:t>70</a:t>
            </a:fld>
            <a:endParaRPr lang="fr-FR" sz="12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type de collectivité ne fait pas apparaitre d’énormes</a:t>
            </a:r>
            <a:r>
              <a:rPr lang="fr-FR" baseline="0" dirty="0" smtClean="0"/>
              <a:t> variations dans la structuration des agents selon leur ancienneté.</a:t>
            </a:r>
            <a:endParaRPr lang="fr-FR" dirty="0"/>
          </a:p>
        </p:txBody>
      </p:sp>
      <p:sp>
        <p:nvSpPr>
          <p:cNvPr id="4" name="Espace réservé du numéro de diapositive 3"/>
          <p:cNvSpPr>
            <a:spLocks noGrp="1"/>
          </p:cNvSpPr>
          <p:nvPr>
            <p:ph type="sldNum" sz="quarter" idx="10"/>
          </p:nvPr>
        </p:nvSpPr>
        <p:spPr/>
        <p:txBody>
          <a:bodyPr/>
          <a:lstStyle/>
          <a:p>
            <a:pPr>
              <a:defRPr/>
            </a:pPr>
            <a:fld id="{E0445ED7-C445-4B1A-AB10-57E1ECA7BAA1}" type="slidenum">
              <a:rPr lang="fr-FR" smtClean="0"/>
              <a:pPr>
                <a:defRPr/>
              </a:pPr>
              <a:t>71</a:t>
            </a:fld>
            <a:endParaRPr lang="fr-F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36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dirty="0" smtClean="0"/>
              <a:t>Les types de contrats « affectations sur postes vacants » et « contractuels » ont été regroupés. La distinction a sont importance mais la fiabilité des données semble limitée ! </a:t>
            </a:r>
          </a:p>
          <a:p>
            <a:pPr eaLnBrk="1" hangingPunct="1"/>
            <a:r>
              <a:rPr lang="fr-FR" b="1" dirty="0" smtClean="0"/>
              <a:t>Ces 2 types de non-titulaires sont très majoritaires et correspondent à une population d’agents en situation de précarité directement positionnés sur des postes permanents vacants. La moyenne régionale est de 54,2 %.</a:t>
            </a:r>
          </a:p>
          <a:p>
            <a:pPr eaLnBrk="1" hangingPunct="1"/>
            <a:endParaRPr lang="fr-FR" b="1" dirty="0" smtClean="0"/>
          </a:p>
          <a:p>
            <a:pPr eaLnBrk="1" hangingPunct="1"/>
            <a:r>
              <a:rPr lang="fr-FR" b="1" dirty="0" smtClean="0"/>
              <a:t>La Loire-Atlantique </a:t>
            </a:r>
            <a:r>
              <a:rPr lang="fr-FR" dirty="0" smtClean="0"/>
              <a:t>se distingue par une part nettement plus importante d’agents non titulaires </a:t>
            </a:r>
            <a:r>
              <a:rPr lang="fr-FR" b="1" u="sng" dirty="0" smtClean="0"/>
              <a:t>sur des postes de remplacement d’agents </a:t>
            </a:r>
            <a:r>
              <a:rPr lang="fr-FR" dirty="0" smtClean="0"/>
              <a:t>momentanément autorisés à exercer leurs fonctions à TP, indisponibles en raison de congés de maladie, congés maternité, parentaux… moyenne régionale 30,6 %. Les données nationales pour ces remplacements est de 24, 7 %</a:t>
            </a:r>
          </a:p>
          <a:p>
            <a:pPr eaLnBrk="1" hangingPunct="1"/>
            <a:endParaRPr lang="fr-FR" dirty="0" smtClean="0"/>
          </a:p>
          <a:p>
            <a:pPr eaLnBrk="1" hangingPunct="1"/>
            <a:r>
              <a:rPr lang="fr-FR" sz="1000" dirty="0" smtClean="0">
                <a:solidFill>
                  <a:schemeClr val="bg1">
                    <a:lumMod val="75000"/>
                  </a:schemeClr>
                </a:solidFill>
              </a:rPr>
              <a:t>National : sur poste vacant = 31% ; remplaçant = 24,7% ; communes de moins de 1.000hab = 6,7% ; cat. A = 7,3% ;  </a:t>
            </a:r>
          </a:p>
        </p:txBody>
      </p:sp>
      <p:sp>
        <p:nvSpPr>
          <p:cNvPr id="113668"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defTabSz="911070">
              <a:spcBef>
                <a:spcPct val="50000"/>
              </a:spcBef>
            </a:pPr>
            <a:fld id="{3B90C352-F79A-4143-8C51-92B74EFEF515}" type="slidenum">
              <a:rPr lang="fr-FR" sz="1200"/>
              <a:pPr algn="r" defTabSz="911070">
                <a:spcBef>
                  <a:spcPct val="50000"/>
                </a:spcBef>
              </a:pPr>
              <a:t>72</a:t>
            </a:fld>
            <a:endParaRPr lang="fr-FR"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80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0" dirty="0" smtClean="0"/>
              <a:t>Cette diapo a pour objet d’illustrer </a:t>
            </a:r>
            <a:r>
              <a:rPr lang="fr-FR" dirty="0" smtClean="0"/>
              <a:t>graphiquement les données de la page précédente ce qui permet de constater visuellement les différences sur un territoire comme celui de la région des Pays de la </a:t>
            </a:r>
            <a:r>
              <a:rPr lang="fr-FR" dirty="0" smtClean="0"/>
              <a:t>Loire.</a:t>
            </a:r>
          </a:p>
          <a:p>
            <a:pPr eaLnBrk="1" hangingPunct="1">
              <a:spcBef>
                <a:spcPct val="0"/>
              </a:spcBef>
            </a:pPr>
            <a:r>
              <a:rPr lang="fr-FR" dirty="0" smtClean="0"/>
              <a:t>Ces indicateurs peuvent </a:t>
            </a:r>
            <a:r>
              <a:rPr lang="fr-FR" dirty="0" smtClean="0"/>
              <a:t>paraître </a:t>
            </a:r>
            <a:r>
              <a:rPr lang="fr-FR" dirty="0" smtClean="0"/>
              <a:t>éloignés </a:t>
            </a:r>
            <a:r>
              <a:rPr lang="fr-FR" dirty="0" smtClean="0"/>
              <a:t>de la problématique précarité mais </a:t>
            </a:r>
            <a:r>
              <a:rPr lang="fr-FR" dirty="0" smtClean="0"/>
              <a:t>cela n’est pas le cas </a:t>
            </a:r>
            <a:r>
              <a:rPr lang="fr-FR" dirty="0" smtClean="0"/>
              <a:t>; les types de collectivités vont générer plus ou moins de précarité sans pour autant que les caractéristiques soient affirmées.</a:t>
            </a:r>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6C3F87-D636-47E9-B790-B1B3F11FB30D}" type="slidenum">
              <a:rPr lang="fr-FR" smtClean="0"/>
              <a:pPr>
                <a:defRPr/>
              </a:pPr>
              <a:t>8</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46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b="1" dirty="0" smtClean="0"/>
              <a:t>Diapo sur les FONCTIONNAIRES à</a:t>
            </a:r>
            <a:r>
              <a:rPr lang="fr-FR" b="1" baseline="0" dirty="0" smtClean="0"/>
              <a:t> TNC</a:t>
            </a:r>
            <a:endParaRPr lang="fr-FR" b="1" dirty="0" smtClean="0"/>
          </a:p>
          <a:p>
            <a:pPr eaLnBrk="1" hangingPunct="1"/>
            <a:endParaRPr lang="fr-FR" b="1" dirty="0" smtClean="0"/>
          </a:p>
          <a:p>
            <a:pPr eaLnBrk="1" hangingPunct="1"/>
            <a:r>
              <a:rPr lang="fr-FR" dirty="0" smtClean="0"/>
              <a:t>Il n’y a pas que des non titulaires à TNC, </a:t>
            </a:r>
            <a:r>
              <a:rPr lang="fr-FR" b="1" dirty="0" smtClean="0"/>
              <a:t>un nombre non négligeable d’agents fonctionnaires travaillent également à TNC </a:t>
            </a:r>
            <a:r>
              <a:rPr lang="fr-FR" dirty="0" smtClean="0"/>
              <a:t>. C’est un peu </a:t>
            </a:r>
            <a:r>
              <a:rPr lang="fr-FR" b="1" dirty="0" smtClean="0"/>
              <a:t>plus de 10.000 agents dont 6 / 10 à moins de 28H (seuil d’affiliation à la </a:t>
            </a:r>
            <a:r>
              <a:rPr lang="fr-FR" b="1" dirty="0" err="1" smtClean="0"/>
              <a:t>Cnracl</a:t>
            </a:r>
            <a:r>
              <a:rPr lang="fr-FR" b="1" dirty="0" smtClean="0"/>
              <a:t>)     </a:t>
            </a:r>
          </a:p>
          <a:p>
            <a:pPr eaLnBrk="1" hangingPunct="1"/>
            <a:endParaRPr lang="fr-FR" dirty="0" smtClean="0"/>
          </a:p>
        </p:txBody>
      </p:sp>
      <p:sp>
        <p:nvSpPr>
          <p:cNvPr id="114692" name="Espace réservé du numéro de diapositive 3"/>
          <p:cNvSpPr txBox="1">
            <a:spLocks noGrp="1"/>
          </p:cNvSpPr>
          <p:nvPr/>
        </p:nvSpPr>
        <p:spPr bwMode="auto">
          <a:xfrm>
            <a:off x="3906840" y="9529763"/>
            <a:ext cx="2987675" cy="501650"/>
          </a:xfrm>
          <a:prstGeom prst="rect">
            <a:avLst/>
          </a:prstGeom>
          <a:noFill/>
          <a:ln w="9525">
            <a:noFill/>
            <a:miter lim="800000"/>
            <a:headEnd/>
            <a:tailEnd/>
          </a:ln>
        </p:spPr>
        <p:txBody>
          <a:bodyPr lIns="91404" tIns="45702" rIns="91404" bIns="45702" anchor="b"/>
          <a:lstStyle/>
          <a:p>
            <a:pPr algn="r" defTabSz="911070">
              <a:spcBef>
                <a:spcPct val="50000"/>
              </a:spcBef>
            </a:pPr>
            <a:fld id="{05ACE7A0-2C1B-478E-B66E-02BEF8EFAC02}" type="slidenum">
              <a:rPr lang="fr-FR" sz="1200"/>
              <a:pPr algn="r" defTabSz="911070">
                <a:spcBef>
                  <a:spcPct val="50000"/>
                </a:spcBef>
              </a:pPr>
              <a:t>74</a:t>
            </a:fld>
            <a:endParaRPr lang="fr-FR" sz="120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Non titulaires</a:t>
            </a:r>
            <a:r>
              <a:rPr lang="fr-FR" baseline="0" dirty="0" smtClean="0"/>
              <a:t> sur emplois non permanents :</a:t>
            </a:r>
          </a:p>
          <a:p>
            <a:endParaRPr lang="fr-FR" baseline="0" dirty="0" smtClean="0"/>
          </a:p>
          <a:p>
            <a:r>
              <a:rPr lang="fr-FR" b="1" baseline="0" dirty="0" smtClean="0"/>
              <a:t>Emploi saisonniers : </a:t>
            </a:r>
            <a:r>
              <a:rPr lang="fr-FR" baseline="0" dirty="0" smtClean="0"/>
              <a:t>sur le </a:t>
            </a:r>
            <a:r>
              <a:rPr lang="fr-FR" b="1" baseline="0" dirty="0" smtClean="0"/>
              <a:t>plan régional, ils représentent 20,2 % des emplois permanents</a:t>
            </a:r>
            <a:r>
              <a:rPr lang="fr-FR" baseline="0" dirty="0" smtClean="0"/>
              <a:t>. Cette moyenne cache de nouveau de réelles disparités d’un département à l’autre : 38,79 % en LA et 8,31 % en Mayenne.</a:t>
            </a:r>
          </a:p>
          <a:p>
            <a:endParaRPr lang="fr-FR" baseline="0" dirty="0" smtClean="0"/>
          </a:p>
          <a:p>
            <a:r>
              <a:rPr lang="fr-FR" b="1" baseline="0" dirty="0" smtClean="0"/>
              <a:t>Emplois aidés : </a:t>
            </a:r>
            <a:r>
              <a:rPr lang="fr-FR" baseline="0" dirty="0" smtClean="0"/>
              <a:t>au nombre de 792 sur la population étudiée au plan régional, </a:t>
            </a:r>
            <a:r>
              <a:rPr lang="fr-FR" b="1" baseline="0" dirty="0" smtClean="0"/>
              <a:t>ils représentent 1,1 % des emplois permanents</a:t>
            </a:r>
            <a:r>
              <a:rPr lang="fr-FR" baseline="0" dirty="0" smtClean="0"/>
              <a:t>. Le CAE étant largement majoritaire (petite nuance sur le département 53 !).</a:t>
            </a:r>
            <a:endParaRPr lang="fr-FR" dirty="0"/>
          </a:p>
        </p:txBody>
      </p:sp>
      <p:sp>
        <p:nvSpPr>
          <p:cNvPr id="4" name="Espace réservé du numéro de diapositive 3"/>
          <p:cNvSpPr>
            <a:spLocks noGrp="1"/>
          </p:cNvSpPr>
          <p:nvPr>
            <p:ph type="sldNum" sz="quarter" idx="10"/>
          </p:nvPr>
        </p:nvSpPr>
        <p:spPr/>
        <p:txBody>
          <a:bodyPr/>
          <a:lstStyle/>
          <a:p>
            <a:pPr>
              <a:defRPr/>
            </a:pPr>
            <a:fld id="{E0445ED7-C445-4B1A-AB10-57E1ECA7BAA1}" type="slidenum">
              <a:rPr lang="fr-FR" smtClean="0"/>
              <a:pPr>
                <a:defRPr/>
              </a:pPr>
              <a:t>78</a:t>
            </a:fld>
            <a:endParaRPr lang="fr-F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a:p>
            <a:r>
              <a:rPr lang="fr-FR" b="1" baseline="0" dirty="0" smtClean="0"/>
              <a:t>Emploi saisonniers : </a:t>
            </a:r>
            <a:r>
              <a:rPr lang="fr-FR" baseline="0" dirty="0" smtClean="0"/>
              <a:t>sur le </a:t>
            </a:r>
            <a:r>
              <a:rPr lang="fr-FR" b="1" baseline="0" dirty="0" smtClean="0"/>
              <a:t>plan régional, ils représentent 20,2 % des emplois permanents</a:t>
            </a:r>
            <a:r>
              <a:rPr lang="fr-FR" baseline="0" dirty="0" smtClean="0"/>
              <a:t>. Cette moyenne cache de nouveau de réelles disparités d’un département à l’autre : 38,79 % en LA et 8,31 % en Mayenne.</a:t>
            </a:r>
          </a:p>
          <a:p>
            <a:endParaRPr lang="fr-FR" baseline="0" dirty="0" smtClean="0"/>
          </a:p>
          <a:p>
            <a:r>
              <a:rPr lang="fr-FR" b="1" baseline="0" dirty="0" smtClean="0"/>
              <a:t>Emplois aidés : </a:t>
            </a:r>
            <a:r>
              <a:rPr lang="fr-FR" baseline="0" dirty="0" smtClean="0"/>
              <a:t>au nombre de 792 sur la population étudiée au plan régional, </a:t>
            </a:r>
            <a:r>
              <a:rPr lang="fr-FR" b="1" baseline="0" dirty="0" smtClean="0"/>
              <a:t>ils représentent 1,1 % des emplois permanents</a:t>
            </a:r>
            <a:r>
              <a:rPr lang="fr-FR" baseline="0" dirty="0" smtClean="0"/>
              <a:t>. Le CAE étant largement majoritaire (petite nuance sur le département 53 !).</a:t>
            </a:r>
            <a:endParaRPr lang="fr-FR" dirty="0"/>
          </a:p>
        </p:txBody>
      </p:sp>
      <p:sp>
        <p:nvSpPr>
          <p:cNvPr id="4" name="Espace réservé du numéro de diapositive 3"/>
          <p:cNvSpPr>
            <a:spLocks noGrp="1"/>
          </p:cNvSpPr>
          <p:nvPr>
            <p:ph type="sldNum" sz="quarter" idx="10"/>
          </p:nvPr>
        </p:nvSpPr>
        <p:spPr/>
        <p:txBody>
          <a:bodyPr/>
          <a:lstStyle/>
          <a:p>
            <a:pPr>
              <a:defRPr/>
            </a:pPr>
            <a:fld id="{E0445ED7-C445-4B1A-AB10-57E1ECA7BAA1}" type="slidenum">
              <a:rPr lang="fr-FR" smtClean="0"/>
              <a:pPr>
                <a:defRPr/>
              </a:pPr>
              <a:t>79</a:t>
            </a:fld>
            <a:endParaRPr lang="fr-F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67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dirty="0" smtClean="0"/>
              <a:t>Pour terminer cette présentation, on pourrait dire que l’agent en situation de précarité  statutaire est plutôt une femme jeune qui occupe en emploi permanent à temps non complet dans une commune ou un établissement intercommunal, est non titulaire, relève des filières culturelle, animation et sociale et exerce notamment des métiers dans le secteur de l’animation, du scolaire et du social ; mais cela serait réducteur de s’en tenir uniquement à cela</a:t>
            </a:r>
          </a:p>
          <a:p>
            <a:r>
              <a:rPr lang="fr-FR" b="1" dirty="0" smtClean="0"/>
              <a:t>     </a:t>
            </a:r>
          </a:p>
          <a:p>
            <a:r>
              <a:rPr lang="fr-FR" b="1" dirty="0" smtClean="0"/>
              <a:t>NAM - </a:t>
            </a:r>
            <a:r>
              <a:rPr lang="fr-FR" dirty="0" smtClean="0"/>
              <a:t>La précarité statutaire engendre un sentiment d’insécurité dans l’avenir  </a:t>
            </a:r>
          </a:p>
          <a:p>
            <a:r>
              <a:rPr lang="fr-FR" dirty="0" smtClean="0"/>
              <a:t>Bien préciser que les données et analyses relèvent des éléments du bilan de l’emploi et des bilans sociaux et que ceux-ci ne permettent pas d’approcher les autres indicateurs qui permettraient de compléter nos informations mais relèvent d’éléments plus ou moins connus de tous   </a:t>
            </a:r>
          </a:p>
        </p:txBody>
      </p:sp>
      <p:sp>
        <p:nvSpPr>
          <p:cNvPr id="4" name="Espace réservé du numéro de diapositive 3"/>
          <p:cNvSpPr>
            <a:spLocks noGrp="1"/>
          </p:cNvSpPr>
          <p:nvPr>
            <p:ph type="sldNum" sz="quarter" idx="5"/>
          </p:nvPr>
        </p:nvSpPr>
        <p:spPr/>
        <p:txBody>
          <a:bodyPr/>
          <a:lstStyle/>
          <a:p>
            <a:pPr>
              <a:defRPr/>
            </a:pPr>
            <a:fld id="{7C39593C-48DA-4AF2-901F-0C8279C431C5}" type="slidenum">
              <a:rPr lang="fr-FR" smtClean="0"/>
              <a:pPr>
                <a:defRPr/>
              </a:pPr>
              <a:t>80</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Les départements de la Mayenne et la Vendée se distinguent par une très forte prégnance des communes parmi l’ensemble de leurs collectivités (respectivement + 6,1 pts et + 3,1 pts par rapport à la moyenne régionale</a:t>
            </a:r>
            <a:r>
              <a:rPr lang="fr-FR" dirty="0" smtClean="0"/>
              <a:t>).</a:t>
            </a:r>
            <a:endParaRPr lang="fr-FR"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F39898D-5B25-4478-AA4F-F657F33ECD1C}" type="slidenum">
              <a:rPr lang="fr-FR" smtClean="0"/>
              <a:pPr>
                <a:defRPr/>
              </a:pPr>
              <a:t>9</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9091"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fr-FR" dirty="0" smtClean="0"/>
              <a:t>La présente </a:t>
            </a:r>
            <a:r>
              <a:rPr lang="fr-FR" dirty="0" smtClean="0"/>
              <a:t>diapositive </a:t>
            </a:r>
            <a:r>
              <a:rPr lang="fr-FR" dirty="0" smtClean="0"/>
              <a:t>fait état de la représentation des collectivités par </a:t>
            </a:r>
            <a:r>
              <a:rPr lang="fr-FR" b="1" dirty="0" smtClean="0"/>
              <a:t>type </a:t>
            </a:r>
            <a:r>
              <a:rPr lang="fr-FR" b="1" dirty="0" smtClean="0"/>
              <a:t>de collectivités en nombre et en % </a:t>
            </a:r>
            <a:r>
              <a:rPr lang="fr-FR" dirty="0" smtClean="0"/>
              <a:t>en ne présentant toutefois, que les collectivités les plus représentatives en nombre, pour des raisons de lisibilité.</a:t>
            </a:r>
          </a:p>
          <a:p>
            <a:pPr eaLnBrk="1" hangingPunct="1">
              <a:spcBef>
                <a:spcPct val="0"/>
              </a:spcBef>
            </a:pPr>
            <a:endParaRPr lang="fr-FR" dirty="0" smtClean="0"/>
          </a:p>
          <a:p>
            <a:pPr eaLnBrk="1" hangingPunct="1">
              <a:spcBef>
                <a:spcPct val="0"/>
              </a:spcBef>
            </a:pPr>
            <a:r>
              <a:rPr lang="fr-FR" dirty="0" smtClean="0"/>
              <a:t>- Les départements de la </a:t>
            </a:r>
            <a:r>
              <a:rPr lang="fr-FR" b="1" dirty="0" smtClean="0"/>
              <a:t>Mayenne</a:t>
            </a:r>
            <a:r>
              <a:rPr lang="fr-FR" dirty="0" smtClean="0"/>
              <a:t> et la </a:t>
            </a:r>
            <a:r>
              <a:rPr lang="fr-FR" b="1" dirty="0" smtClean="0"/>
              <a:t>Vendée</a:t>
            </a:r>
            <a:r>
              <a:rPr lang="fr-FR" dirty="0" smtClean="0"/>
              <a:t> se distinguent par </a:t>
            </a:r>
            <a:r>
              <a:rPr lang="fr-FR" b="1" dirty="0" smtClean="0"/>
              <a:t>une très forte prégnance des communes</a:t>
            </a:r>
            <a:r>
              <a:rPr lang="fr-FR" dirty="0" smtClean="0"/>
              <a:t> parmi l’ensemble de leurs collectivités (respectivement + 6,1 pts et + 3,1 pts par rapport à la moyenne régionale).</a:t>
            </a:r>
          </a:p>
          <a:p>
            <a:pPr eaLnBrk="1" hangingPunct="1">
              <a:spcBef>
                <a:spcPct val="0"/>
              </a:spcBef>
            </a:pPr>
            <a:r>
              <a:rPr lang="fr-FR" dirty="0" smtClean="0"/>
              <a:t>- </a:t>
            </a:r>
            <a:r>
              <a:rPr lang="fr-FR" b="1" dirty="0" smtClean="0"/>
              <a:t>Les </a:t>
            </a:r>
            <a:r>
              <a:rPr lang="fr-FR" b="1" dirty="0" smtClean="0"/>
              <a:t>communautés</a:t>
            </a:r>
            <a:r>
              <a:rPr lang="fr-FR" b="1" baseline="0" dirty="0" smtClean="0"/>
              <a:t> de </a:t>
            </a:r>
            <a:r>
              <a:rPr lang="fr-FR" b="1" dirty="0" smtClean="0"/>
              <a:t>communes </a:t>
            </a:r>
            <a:r>
              <a:rPr lang="fr-FR" b="1" dirty="0" smtClean="0"/>
              <a:t>ont globalement le même poids dans chaque département </a:t>
            </a:r>
            <a:r>
              <a:rPr lang="fr-FR" dirty="0" smtClean="0"/>
              <a:t>(env. 6</a:t>
            </a:r>
            <a:r>
              <a:rPr lang="fr-FR" dirty="0" smtClean="0"/>
              <a:t>%).</a:t>
            </a:r>
            <a:endParaRPr lang="fr-FR" dirty="0" smtClean="0"/>
          </a:p>
          <a:p>
            <a:pPr eaLnBrk="1" hangingPunct="1">
              <a:spcBef>
                <a:spcPct val="0"/>
              </a:spcBef>
            </a:pPr>
            <a:r>
              <a:rPr lang="fr-FR" dirty="0" smtClean="0"/>
              <a:t>- Par contre</a:t>
            </a:r>
            <a:r>
              <a:rPr lang="fr-FR" b="1" dirty="0" smtClean="0"/>
              <a:t>,</a:t>
            </a:r>
            <a:r>
              <a:rPr lang="fr-FR" b="1" baseline="0" dirty="0" smtClean="0"/>
              <a:t> le Maine et Loire et la Sarthe ont proportionnellement plus de syndicats et autres </a:t>
            </a:r>
            <a:r>
              <a:rPr lang="fr-FR" b="1" baseline="0" dirty="0" smtClean="0"/>
              <a:t>établissements </a:t>
            </a:r>
            <a:r>
              <a:rPr lang="fr-FR" b="1" baseline="0" dirty="0" smtClean="0"/>
              <a:t>publics intercommunaux et seront, vraisemblablement plus impactés par la loi sur l’intercommunalité.</a:t>
            </a:r>
            <a:endParaRPr lang="fr-FR" b="1" dirty="0" smtClean="0"/>
          </a:p>
          <a:p>
            <a:pPr eaLnBrk="1" hangingPunct="1">
              <a:spcBef>
                <a:spcPct val="0"/>
              </a:spcBef>
            </a:pPr>
            <a:endParaRPr lang="fr-FR" dirty="0" smtClean="0"/>
          </a:p>
          <a:p>
            <a:pPr eaLnBrk="1" fontAlgn="b" hangingPunct="1"/>
            <a:r>
              <a:rPr lang="fr-FR" dirty="0" smtClean="0"/>
              <a:t> </a:t>
            </a:r>
          </a:p>
          <a:p>
            <a:pPr eaLnBrk="1" fontAlgn="ctr" hangingPunct="1"/>
            <a:r>
              <a:rPr lang="fr-FR" sz="800" b="1" dirty="0" smtClean="0"/>
              <a:t>			44 	49 	85 	53 	72 	Nombre de collectivités (PdL)</a:t>
            </a:r>
            <a:endParaRPr lang="fr-FR" sz="800" dirty="0" smtClean="0"/>
          </a:p>
          <a:p>
            <a:pPr eaLnBrk="1" fontAlgn="b" hangingPunct="1"/>
            <a:r>
              <a:rPr lang="fr-FR" sz="800" b="1" dirty="0" smtClean="0"/>
              <a:t>Collectivités		</a:t>
            </a:r>
            <a:r>
              <a:rPr lang="fr-FR" sz="800" dirty="0" smtClean="0"/>
              <a:t>Nombre 	</a:t>
            </a:r>
            <a:r>
              <a:rPr lang="fr-FR" sz="800" dirty="0" err="1" smtClean="0"/>
              <a:t>Nombre</a:t>
            </a:r>
            <a:r>
              <a:rPr lang="fr-FR" sz="800" dirty="0" smtClean="0"/>
              <a:t> 	</a:t>
            </a:r>
            <a:r>
              <a:rPr lang="fr-FR" sz="800" dirty="0" err="1" smtClean="0"/>
              <a:t>Nombre</a:t>
            </a:r>
            <a:r>
              <a:rPr lang="fr-FR" sz="800" dirty="0" smtClean="0"/>
              <a:t> 	</a:t>
            </a:r>
            <a:r>
              <a:rPr lang="fr-FR" sz="800" dirty="0" err="1" smtClean="0"/>
              <a:t>Nombre</a:t>
            </a:r>
            <a:r>
              <a:rPr lang="fr-FR" sz="800" dirty="0" smtClean="0"/>
              <a:t> 	</a:t>
            </a:r>
            <a:r>
              <a:rPr lang="fr-FR" sz="800" dirty="0" err="1" smtClean="0"/>
              <a:t>Nombre</a:t>
            </a:r>
            <a:r>
              <a:rPr lang="fr-FR" sz="800" dirty="0" smtClean="0"/>
              <a:t> 	</a:t>
            </a:r>
            <a:r>
              <a:rPr lang="fr-FR" sz="800" dirty="0" err="1" smtClean="0"/>
              <a:t>Nombre</a:t>
            </a:r>
            <a:r>
              <a:rPr lang="fr-FR" sz="800" dirty="0" smtClean="0"/>
              <a:t> 	%</a:t>
            </a:r>
          </a:p>
          <a:p>
            <a:pPr eaLnBrk="1" fontAlgn="ctr" hangingPunct="1"/>
            <a:r>
              <a:rPr lang="fr-FR" sz="800" dirty="0" smtClean="0"/>
              <a:t>Région et départements		2	1	1 	1 	1 	6 	</a:t>
            </a:r>
            <a:r>
              <a:rPr lang="fr-FR" sz="800" b="1" dirty="0" smtClean="0"/>
              <a:t>0,3%</a:t>
            </a:r>
            <a:endParaRPr lang="fr-FR" sz="800" dirty="0" smtClean="0"/>
          </a:p>
          <a:p>
            <a:pPr eaLnBrk="1" fontAlgn="ctr" hangingPunct="1"/>
            <a:r>
              <a:rPr lang="fr-FR" sz="800" dirty="0" smtClean="0"/>
              <a:t>Communes et établissements communaux255 	399 	</a:t>
            </a:r>
            <a:r>
              <a:rPr lang="fr-FR" sz="800" b="1" dirty="0" smtClean="0"/>
              <a:t>375 	279 	</a:t>
            </a:r>
            <a:r>
              <a:rPr lang="fr-FR" sz="800" dirty="0" smtClean="0"/>
              <a:t>407 	1 715 	</a:t>
            </a:r>
            <a:r>
              <a:rPr lang="fr-FR" sz="800" b="1" dirty="0" smtClean="0"/>
              <a:t>77,7%</a:t>
            </a:r>
            <a:endParaRPr lang="fr-FR" sz="800" dirty="0" smtClean="0"/>
          </a:p>
          <a:p>
            <a:pPr eaLnBrk="1" fontAlgn="ctr" hangingPunct="1"/>
            <a:r>
              <a:rPr lang="fr-FR" sz="800" dirty="0" smtClean="0"/>
              <a:t>SDIS 			1	1	1	1	1	5	0,2%</a:t>
            </a:r>
          </a:p>
          <a:p>
            <a:pPr eaLnBrk="1" fontAlgn="ctr" hangingPunct="1"/>
            <a:r>
              <a:rPr lang="fr-FR" sz="800" dirty="0" smtClean="0"/>
              <a:t>Communautés urbaines		1	0	0	0	1	2	</a:t>
            </a:r>
            <a:r>
              <a:rPr lang="fr-FR" sz="800" b="1" dirty="0" smtClean="0"/>
              <a:t>0,1%</a:t>
            </a:r>
            <a:endParaRPr lang="fr-FR" sz="800" dirty="0" smtClean="0"/>
          </a:p>
          <a:p>
            <a:pPr eaLnBrk="1" fontAlgn="ctr" hangingPunct="1"/>
            <a:r>
              <a:rPr lang="fr-FR" sz="800" dirty="0" smtClean="0"/>
              <a:t>Communautés d'agglomération	2	3	0	1	0	6	0,3%</a:t>
            </a:r>
          </a:p>
          <a:p>
            <a:pPr eaLnBrk="1" fontAlgn="ctr" hangingPunct="1"/>
            <a:r>
              <a:rPr lang="fr-FR" sz="800" dirty="0" smtClean="0"/>
              <a:t>Communautés de communes	19	27	</a:t>
            </a:r>
            <a:r>
              <a:rPr lang="fr-FR" sz="800" b="1" dirty="0" smtClean="0"/>
              <a:t>29	</a:t>
            </a:r>
            <a:r>
              <a:rPr lang="fr-FR" sz="800" dirty="0" smtClean="0"/>
              <a:t>16	32	123	5,6%</a:t>
            </a:r>
          </a:p>
          <a:p>
            <a:pPr eaLnBrk="1" fontAlgn="ctr" hangingPunct="1"/>
            <a:r>
              <a:rPr lang="fr-FR" sz="800" dirty="0" smtClean="0"/>
              <a:t>Syndicats et autres  EPI		56	</a:t>
            </a:r>
            <a:r>
              <a:rPr lang="fr-FR" sz="800" b="1" dirty="0" smtClean="0"/>
              <a:t>97	</a:t>
            </a:r>
            <a:r>
              <a:rPr lang="fr-FR" sz="800" dirty="0" smtClean="0"/>
              <a:t>57	</a:t>
            </a:r>
            <a:r>
              <a:rPr lang="fr-FR" sz="800" b="1" dirty="0" smtClean="0"/>
              <a:t>33	90	</a:t>
            </a:r>
            <a:r>
              <a:rPr lang="fr-FR" sz="800" dirty="0" smtClean="0"/>
              <a:t>333	</a:t>
            </a:r>
            <a:r>
              <a:rPr lang="fr-FR" sz="800" b="1" dirty="0" smtClean="0"/>
              <a:t>15,1%</a:t>
            </a:r>
            <a:endParaRPr lang="fr-FR" sz="800" dirty="0" smtClean="0"/>
          </a:p>
          <a:p>
            <a:pPr eaLnBrk="1" fontAlgn="ctr" hangingPunct="1"/>
            <a:r>
              <a:rPr lang="fr-FR" sz="800" dirty="0" smtClean="0"/>
              <a:t>OPH			3	4	0	1	3	11	0,5%</a:t>
            </a:r>
          </a:p>
          <a:p>
            <a:pPr eaLnBrk="1" fontAlgn="ctr" hangingPunct="1"/>
            <a:r>
              <a:rPr lang="fr-FR" sz="800" dirty="0" smtClean="0"/>
              <a:t>CDG et CNFPT		1	2	1	1	1	6	0,3%</a:t>
            </a:r>
          </a:p>
          <a:p>
            <a:pPr eaLnBrk="1" fontAlgn="ctr" hangingPunct="1"/>
            <a:r>
              <a:rPr lang="fr-FR" sz="800" dirty="0" smtClean="0"/>
              <a:t>TOTAL			</a:t>
            </a:r>
            <a:r>
              <a:rPr lang="fr-FR" sz="800" b="1" dirty="0" smtClean="0"/>
              <a:t>340	534	464	333	536	2 207	100%</a:t>
            </a:r>
            <a:endParaRPr lang="fr-FR" sz="800" dirty="0" smtClean="0"/>
          </a:p>
          <a:p>
            <a:pPr eaLnBrk="1" hangingPunct="1">
              <a:spcBef>
                <a:spcPct val="0"/>
              </a:spcBef>
            </a:pPr>
            <a:endParaRPr lang="fr-FR" sz="800"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578F87F-CD50-45FE-A67D-AA0D089AB9A2}" type="slidenum">
              <a:rPr lang="fr-FR" smtClean="0"/>
              <a:pPr>
                <a:defRPr/>
              </a:pPr>
              <a:t>10</a:t>
            </a:fld>
            <a:endParaRPr lang="fr-FR" dirty="0" smtClean="0"/>
          </a:p>
        </p:txBody>
      </p:sp>
      <p:sp>
        <p:nvSpPr>
          <p:cNvPr id="5" name="Espace réservé du pied de page 4"/>
          <p:cNvSpPr>
            <a:spLocks noGrp="1"/>
          </p:cNvSpPr>
          <p:nvPr>
            <p:ph type="ftr" sz="quarter" idx="10"/>
          </p:nvPr>
        </p:nvSpPr>
        <p:spPr/>
        <p:txBody>
          <a:bodyPr/>
          <a:lstStyle/>
          <a:p>
            <a:pPr>
              <a:defRPr/>
            </a:pPr>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3" descr="fond 1 CRET 2011.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32" name="Text Box 8"/>
          <p:cNvSpPr txBox="1">
            <a:spLocks noChangeArrowheads="1"/>
          </p:cNvSpPr>
          <p:nvPr/>
        </p:nvSpPr>
        <p:spPr bwMode="auto">
          <a:xfrm>
            <a:off x="5795963" y="6524625"/>
            <a:ext cx="3001962" cy="276225"/>
          </a:xfrm>
          <a:prstGeom prst="rect">
            <a:avLst/>
          </a:prstGeom>
          <a:noFill/>
          <a:ln w="9525">
            <a:noFill/>
            <a:miter lim="800000"/>
            <a:headEnd/>
            <a:tailEnd/>
          </a:ln>
          <a:effectLst/>
        </p:spPr>
        <p:txBody>
          <a:bodyPr>
            <a:spAutoFit/>
          </a:bodyPr>
          <a:lstStyle/>
          <a:p>
            <a:pPr algn="r">
              <a:spcBef>
                <a:spcPct val="50000"/>
              </a:spcBef>
              <a:defRPr/>
            </a:pPr>
            <a:r>
              <a:rPr lang="fr-FR" sz="1200" b="1" i="1" dirty="0">
                <a:solidFill>
                  <a:schemeClr val="accent2">
                    <a:lumMod val="75000"/>
                  </a:schemeClr>
                </a:solidFill>
                <a:latin typeface="Arial" charset="0"/>
                <a:cs typeface="+mn-cs"/>
              </a:rPr>
              <a:t>CRET 2011 NANTES</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3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hart" Target="../charts/chart42.xml"/><Relationship Id="rId4" Type="http://schemas.openxmlformats.org/officeDocument/2006/relationships/chart" Target="../charts/chart41.xml"/></Relationships>
</file>

<file path=ppt/slides/_rels/slide3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4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4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4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53.xml"/></Relationships>
</file>

<file path=ppt/slides/_rels/slide45.xml.rels><?xml version="1.0" encoding="UTF-8" standalone="yes"?>
<Relationships xmlns="http://schemas.openxmlformats.org/package/2006/relationships"><Relationship Id="rId3" Type="http://schemas.openxmlformats.org/officeDocument/2006/relationships/chart" Target="../charts/chart54.xml"/><Relationship Id="rId7" Type="http://schemas.openxmlformats.org/officeDocument/2006/relationships/chart" Target="../charts/chart5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4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chart" Target="../charts/chart61.xml"/><Relationship Id="rId4" Type="http://schemas.openxmlformats.org/officeDocument/2006/relationships/chart" Target="../charts/chart60.xml"/></Relationships>
</file>

<file path=ppt/slides/_rels/slide4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64.xml"/></Relationships>
</file>

<file path=ppt/slides/_rels/slide4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chart" Target="../charts/chart74.xml"/><Relationship Id="rId4" Type="http://schemas.openxmlformats.org/officeDocument/2006/relationships/chart" Target="../charts/chart73.xml"/></Relationships>
</file>

<file path=ppt/slides/_rels/slide5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chart" Target="../charts/chart77.xml"/><Relationship Id="rId4" Type="http://schemas.openxmlformats.org/officeDocument/2006/relationships/chart" Target="../charts/chart76.xml"/></Relationships>
</file>

<file path=ppt/slides/_rels/slide5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86.xml"/><Relationship Id="rId7" Type="http://schemas.openxmlformats.org/officeDocument/2006/relationships/chart" Target="../charts/chart90.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chart" Target="../charts/chart89.xml"/><Relationship Id="rId5" Type="http://schemas.openxmlformats.org/officeDocument/2006/relationships/chart" Target="../charts/chart88.xml"/><Relationship Id="rId4" Type="http://schemas.openxmlformats.org/officeDocument/2006/relationships/chart" Target="../charts/chart87.xml"/></Relationships>
</file>

<file path=ppt/slides/_rels/slide62.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chart" Target="../charts/chart95.xml"/></Relationships>
</file>

<file path=ppt/slides/_rels/slide67.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chart" Target="../charts/chart97.xml"/></Relationships>
</file>

<file path=ppt/slides/_rels/slide68.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chart" Target="../charts/chart99.xml"/></Relationships>
</file>

<file path=ppt/slides/_rels/slide69.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10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03.xml"/></Relationships>
</file>

<file path=ppt/slides/_rels/slide71.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08.xml"/></Relationships>
</file>

<file path=ppt/slides/_rels/slide75.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chart" Target="../charts/chart114.xml"/></Relationships>
</file>

<file path=ppt/slides/_rels/slide79.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11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2" descr="fond 21 CRET 2011.jpg"/>
          <p:cNvPicPr>
            <a:picLocks noChangeAspect="1"/>
          </p:cNvPicPr>
          <p:nvPr/>
        </p:nvPicPr>
        <p:blipFill>
          <a:blip r:embed="rId3" cstate="print"/>
          <a:srcRect/>
          <a:stretch>
            <a:fillRect/>
          </a:stretch>
        </p:blipFill>
        <p:spPr bwMode="auto">
          <a:xfrm>
            <a:off x="-107950" y="0"/>
            <a:ext cx="9251950" cy="6864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928813" y="500063"/>
            <a:ext cx="6702425" cy="857250"/>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a:p>
            <a:pPr>
              <a:spcBef>
                <a:spcPct val="50000"/>
              </a:spcBef>
              <a:defRPr/>
            </a:pPr>
            <a:endParaRPr lang="fr-FR" sz="2800" dirty="0">
              <a:cs typeface="+mn-cs"/>
            </a:endParaRPr>
          </a:p>
        </p:txBody>
      </p:sp>
      <p:sp>
        <p:nvSpPr>
          <p:cNvPr id="12291" name="ZoneTexte 35"/>
          <p:cNvSpPr txBox="1">
            <a:spLocks noChangeArrowheads="1"/>
          </p:cNvSpPr>
          <p:nvPr/>
        </p:nvSpPr>
        <p:spPr bwMode="auto">
          <a:xfrm>
            <a:off x="2000250" y="6143625"/>
            <a:ext cx="6500813" cy="307975"/>
          </a:xfrm>
          <a:prstGeom prst="rect">
            <a:avLst/>
          </a:prstGeom>
          <a:noFill/>
          <a:ln w="9525">
            <a:noFill/>
            <a:miter lim="800000"/>
            <a:headEnd/>
            <a:tailEnd/>
          </a:ln>
        </p:spPr>
        <p:txBody>
          <a:bodyPr>
            <a:spAutoFit/>
          </a:bodyPr>
          <a:lstStyle/>
          <a:p>
            <a:pPr algn="ctr">
              <a:spcBef>
                <a:spcPct val="50000"/>
              </a:spcBef>
            </a:pPr>
            <a:r>
              <a:rPr lang="fr-FR" sz="1400" b="1" dirty="0">
                <a:solidFill>
                  <a:schemeClr val="tx1"/>
                </a:solidFill>
              </a:rPr>
              <a:t>Caractéristiques départementales </a:t>
            </a:r>
            <a:r>
              <a:rPr lang="fr-FR" sz="1400" b="1" dirty="0" smtClean="0">
                <a:solidFill>
                  <a:schemeClr val="tx1"/>
                </a:solidFill>
              </a:rPr>
              <a:t>par type </a:t>
            </a:r>
            <a:r>
              <a:rPr lang="fr-FR" sz="1400" b="1" dirty="0">
                <a:solidFill>
                  <a:schemeClr val="tx1"/>
                </a:solidFill>
              </a:rPr>
              <a:t>de collectivités</a:t>
            </a:r>
          </a:p>
        </p:txBody>
      </p:sp>
      <p:grpSp>
        <p:nvGrpSpPr>
          <p:cNvPr id="7" name="Groupe 6"/>
          <p:cNvGrpSpPr/>
          <p:nvPr/>
        </p:nvGrpSpPr>
        <p:grpSpPr>
          <a:xfrm>
            <a:off x="1571604" y="1428736"/>
            <a:ext cx="4000528" cy="3481402"/>
            <a:chOff x="1571604" y="1428736"/>
            <a:chExt cx="4000528" cy="3481402"/>
          </a:xfrm>
        </p:grpSpPr>
        <p:graphicFrame>
          <p:nvGraphicFramePr>
            <p:cNvPr id="4" name="Graphique 3"/>
            <p:cNvGraphicFramePr/>
            <p:nvPr/>
          </p:nvGraphicFramePr>
          <p:xfrm>
            <a:off x="1571604" y="1428736"/>
            <a:ext cx="4000528" cy="2438939"/>
          </p:xfrm>
          <a:graphic>
            <a:graphicData uri="http://schemas.openxmlformats.org/drawingml/2006/chart">
              <c:chart xmlns:c="http://schemas.openxmlformats.org/drawingml/2006/chart" xmlns:r="http://schemas.openxmlformats.org/officeDocument/2006/relationships" r:id="rId3"/>
            </a:graphicData>
          </a:graphic>
        </p:graphicFrame>
        <p:pic>
          <p:nvPicPr>
            <p:cNvPr id="12293" name="Picture 4"/>
            <p:cNvPicPr>
              <a:picLocks noChangeAspect="1" noChangeArrowheads="1"/>
            </p:cNvPicPr>
            <p:nvPr/>
          </p:nvPicPr>
          <p:blipFill>
            <a:blip r:embed="rId4" cstate="print"/>
            <a:srcRect/>
            <a:stretch>
              <a:fillRect/>
            </a:stretch>
          </p:blipFill>
          <p:spPr bwMode="auto">
            <a:xfrm>
              <a:off x="2000250" y="4357688"/>
              <a:ext cx="2200275" cy="552450"/>
            </a:xfrm>
            <a:prstGeom prst="rect">
              <a:avLst/>
            </a:prstGeom>
            <a:noFill/>
            <a:ln w="9525">
              <a:noFill/>
              <a:miter lim="800000"/>
              <a:headEnd/>
              <a:tailEnd/>
            </a:ln>
          </p:spPr>
        </p:pic>
      </p:grpSp>
      <p:graphicFrame>
        <p:nvGraphicFramePr>
          <p:cNvPr id="11" name="Graphique 10"/>
          <p:cNvGraphicFramePr/>
          <p:nvPr/>
        </p:nvGraphicFramePr>
        <p:xfrm>
          <a:off x="4429124" y="3500438"/>
          <a:ext cx="4429157" cy="2655671"/>
        </p:xfrm>
        <a:graphic>
          <a:graphicData uri="http://schemas.openxmlformats.org/drawingml/2006/chart">
            <c:chart xmlns:c="http://schemas.openxmlformats.org/drawingml/2006/chart" xmlns:r="http://schemas.openxmlformats.org/officeDocument/2006/relationships" r:id="rId5"/>
          </a:graphicData>
        </a:graphic>
      </p:graphicFrame>
      <p:sp>
        <p:nvSpPr>
          <p:cNvPr id="10" name="ZoneTexte 9"/>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10</a:t>
            </a:r>
            <a:r>
              <a:rPr lang="fr-FR" sz="1400" b="1" dirty="0" smtClean="0"/>
              <a:t>/80]</a:t>
            </a:r>
            <a:endParaRPr lang="fr-FR"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8" presetClass="entr" presetSubtype="3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diamond(out)">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928813" y="500063"/>
            <a:ext cx="6702425" cy="857250"/>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a:p>
            <a:pPr>
              <a:spcBef>
                <a:spcPct val="50000"/>
              </a:spcBef>
              <a:defRPr/>
            </a:pPr>
            <a:endParaRPr lang="fr-FR" sz="2800" dirty="0">
              <a:cs typeface="+mn-cs"/>
            </a:endParaRPr>
          </a:p>
        </p:txBody>
      </p:sp>
      <p:sp>
        <p:nvSpPr>
          <p:cNvPr id="12291" name="ZoneTexte 35"/>
          <p:cNvSpPr txBox="1">
            <a:spLocks noChangeArrowheads="1"/>
          </p:cNvSpPr>
          <p:nvPr/>
        </p:nvSpPr>
        <p:spPr bwMode="auto">
          <a:xfrm>
            <a:off x="2000250" y="6143625"/>
            <a:ext cx="6500813" cy="307777"/>
          </a:xfrm>
          <a:prstGeom prst="rect">
            <a:avLst/>
          </a:prstGeom>
          <a:noFill/>
          <a:ln w="9525">
            <a:noFill/>
            <a:miter lim="800000"/>
            <a:headEnd/>
            <a:tailEnd/>
          </a:ln>
        </p:spPr>
        <p:txBody>
          <a:bodyPr>
            <a:spAutoFit/>
          </a:bodyPr>
          <a:lstStyle/>
          <a:p>
            <a:pPr algn="ctr">
              <a:spcBef>
                <a:spcPct val="50000"/>
              </a:spcBef>
            </a:pPr>
            <a:r>
              <a:rPr lang="fr-FR" sz="1400" b="1" dirty="0" smtClean="0">
                <a:solidFill>
                  <a:schemeClr val="tx1"/>
                </a:solidFill>
              </a:rPr>
              <a:t>Une part très majoritaire des collectivités affiliées aux </a:t>
            </a:r>
            <a:r>
              <a:rPr lang="fr-FR" sz="1400" b="1" dirty="0" smtClean="0">
                <a:solidFill>
                  <a:schemeClr val="tx1"/>
                </a:solidFill>
              </a:rPr>
              <a:t>centres de gestion</a:t>
            </a:r>
            <a:endParaRPr lang="fr-FR" sz="1400" b="1" dirty="0">
              <a:solidFill>
                <a:schemeClr val="tx1"/>
              </a:solidFill>
            </a:endParaRPr>
          </a:p>
        </p:txBody>
      </p:sp>
      <p:graphicFrame>
        <p:nvGraphicFramePr>
          <p:cNvPr id="10" name="Graphique 9"/>
          <p:cNvGraphicFramePr>
            <a:graphicFrameLocks/>
          </p:cNvGraphicFramePr>
          <p:nvPr/>
        </p:nvGraphicFramePr>
        <p:xfrm>
          <a:off x="1835696" y="1484784"/>
          <a:ext cx="6336704" cy="3469467"/>
        </p:xfrm>
        <a:graphic>
          <a:graphicData uri="http://schemas.openxmlformats.org/drawingml/2006/chart">
            <c:chart xmlns:c="http://schemas.openxmlformats.org/drawingml/2006/chart" xmlns:r="http://schemas.openxmlformats.org/officeDocument/2006/relationships" r:id="rId3"/>
          </a:graphicData>
        </a:graphic>
      </p:graphicFrame>
      <p:sp>
        <p:nvSpPr>
          <p:cNvPr id="12" name="Légende à une bordure 2 11"/>
          <p:cNvSpPr/>
          <p:nvPr/>
        </p:nvSpPr>
        <p:spPr bwMode="auto">
          <a:xfrm>
            <a:off x="6804248" y="2636912"/>
            <a:ext cx="1152128" cy="307777"/>
          </a:xfrm>
          <a:prstGeom prst="accentCallout2">
            <a:avLst>
              <a:gd name="adj1" fmla="val 18750"/>
              <a:gd name="adj2" fmla="val -8333"/>
              <a:gd name="adj3" fmla="val 18750"/>
              <a:gd name="adj4" fmla="val -16667"/>
              <a:gd name="adj5" fmla="val 144231"/>
              <a:gd name="adj6" fmla="val -154123"/>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r-FR" sz="1400" b="0" i="0" u="none" strike="noStrike" cap="none" normalizeH="0" baseline="0" dirty="0" smtClean="0">
                <a:ln>
                  <a:noFill/>
                </a:ln>
                <a:solidFill>
                  <a:schemeClr val="accent2"/>
                </a:solidFill>
                <a:effectLst/>
                <a:latin typeface="Arial Narrow" pitchFamily="34" charset="0"/>
              </a:rPr>
              <a:t>33 collectivités</a:t>
            </a:r>
          </a:p>
        </p:txBody>
      </p:sp>
      <p:graphicFrame>
        <p:nvGraphicFramePr>
          <p:cNvPr id="7" name="Tableau 6"/>
          <p:cNvGraphicFramePr>
            <a:graphicFrameLocks noGrp="1"/>
          </p:cNvGraphicFramePr>
          <p:nvPr/>
        </p:nvGraphicFramePr>
        <p:xfrm>
          <a:off x="3275856" y="4797152"/>
          <a:ext cx="5308599" cy="1280160"/>
        </p:xfrm>
        <a:graphic>
          <a:graphicData uri="http://schemas.openxmlformats.org/drawingml/2006/table">
            <a:tbl>
              <a:tblPr/>
              <a:tblGrid>
                <a:gridCol w="1193086"/>
                <a:gridCol w="790102"/>
                <a:gridCol w="901161"/>
                <a:gridCol w="812314"/>
                <a:gridCol w="812314"/>
                <a:gridCol w="799622"/>
              </a:tblGrid>
              <a:tr h="211223">
                <a:tc>
                  <a:txBody>
                    <a:bodyPr/>
                    <a:lstStyle/>
                    <a:p>
                      <a:pPr algn="l" fontAlgn="b"/>
                      <a:endParaRPr lang="fr-FR" sz="1400" b="0" i="0" u="none" strike="noStrike" dirty="0">
                        <a:solidFill>
                          <a:srgbClr val="000000"/>
                        </a:solidFill>
                        <a:latin typeface="Arial Narrow"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latin typeface="Arial Narrow" pitchFamily="34" charset="0"/>
                        </a:rPr>
                        <a:t>44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latin typeface="Arial Narrow"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latin typeface="Arial Narrow"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latin typeface="Arial Narrow"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latin typeface="Arial Narrow" pitchFamily="34" charset="0"/>
                        </a:rPr>
                        <a:t>85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239">
                <a:tc>
                  <a:txBody>
                    <a:bodyPr/>
                    <a:lstStyle/>
                    <a:p>
                      <a:pPr algn="l" fontAlgn="b"/>
                      <a:r>
                        <a:rPr lang="fr-FR" sz="1400" b="0" i="0" u="none" strike="noStrike" dirty="0">
                          <a:solidFill>
                            <a:srgbClr val="000000"/>
                          </a:solidFill>
                          <a:latin typeface="Arial Narrow" pitchFamily="34" charset="0"/>
                        </a:rPr>
                        <a:t>Collectivités </a:t>
                      </a:r>
                      <a:r>
                        <a:rPr lang="fr-FR" sz="1400" b="0" i="0" u="none" strike="noStrike" dirty="0" smtClean="0">
                          <a:solidFill>
                            <a:srgbClr val="000000"/>
                          </a:solidFill>
                          <a:latin typeface="Arial Narrow" pitchFamily="34" charset="0"/>
                        </a:rPr>
                        <a:t>affiliées</a:t>
                      </a:r>
                      <a:endParaRPr lang="fr-FR" sz="1400" b="0" i="0" u="none" strike="noStrike" dirty="0">
                        <a:solidFill>
                          <a:srgbClr val="000000"/>
                        </a:solidFill>
                        <a:latin typeface="Arial Narrow"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460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442">
                <a:tc>
                  <a:txBody>
                    <a:bodyPr/>
                    <a:lstStyle/>
                    <a:p>
                      <a:pPr algn="l" fontAlgn="b"/>
                      <a:r>
                        <a:rPr lang="fr-FR" sz="1400" b="0" i="0" u="none" strike="noStrike" dirty="0">
                          <a:solidFill>
                            <a:srgbClr val="000000"/>
                          </a:solidFill>
                          <a:latin typeface="Arial Narrow" pitchFamily="34" charset="0"/>
                        </a:rPr>
                        <a:t>Collectivités non </a:t>
                      </a:r>
                      <a:r>
                        <a:rPr lang="fr-FR" sz="1400" b="0" i="0" u="none" strike="noStrike" dirty="0" smtClean="0">
                          <a:solidFill>
                            <a:srgbClr val="000000"/>
                          </a:solidFill>
                          <a:latin typeface="Arial Narrow" pitchFamily="34" charset="0"/>
                        </a:rPr>
                        <a:t>affiliées</a:t>
                      </a:r>
                      <a:endParaRPr lang="fr-FR" sz="1400" b="0" i="0" u="none" strike="noStrike" dirty="0">
                        <a:solidFill>
                          <a:srgbClr val="000000"/>
                        </a:solidFill>
                        <a:latin typeface="Arial Narrow"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223">
                <a:tc>
                  <a:txBody>
                    <a:bodyPr/>
                    <a:lstStyle/>
                    <a:p>
                      <a:pPr algn="l" fontAlgn="b"/>
                      <a:r>
                        <a:rPr lang="fr-FR" sz="1400" b="1" i="0" u="none" strike="noStrike" dirty="0">
                          <a:solidFill>
                            <a:srgbClr val="000000"/>
                          </a:solidFill>
                          <a:latin typeface="Arial Narrow"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534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Narrow" pitchFamily="34" charset="0"/>
                        </a:rPr>
                        <a:t>464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11/80]</a:t>
            </a:r>
            <a:endParaRPr lang="fr-FR" sz="14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928813" y="500063"/>
            <a:ext cx="6702425" cy="736600"/>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a:p>
            <a:pPr>
              <a:spcBef>
                <a:spcPct val="50000"/>
              </a:spcBef>
              <a:defRPr/>
            </a:pPr>
            <a:endParaRPr lang="fr-FR" sz="2800" dirty="0">
              <a:cs typeface="+mn-cs"/>
            </a:endParaRPr>
          </a:p>
        </p:txBody>
      </p:sp>
      <p:sp>
        <p:nvSpPr>
          <p:cNvPr id="13315" name="ZoneTexte 35"/>
          <p:cNvSpPr txBox="1">
            <a:spLocks noChangeArrowheads="1"/>
          </p:cNvSpPr>
          <p:nvPr/>
        </p:nvSpPr>
        <p:spPr bwMode="auto">
          <a:xfrm>
            <a:off x="2000250" y="5805264"/>
            <a:ext cx="6500813" cy="338138"/>
          </a:xfrm>
          <a:prstGeom prst="rect">
            <a:avLst/>
          </a:prstGeom>
          <a:noFill/>
          <a:ln w="9525">
            <a:noFill/>
            <a:miter lim="800000"/>
            <a:headEnd/>
            <a:tailEnd/>
          </a:ln>
        </p:spPr>
        <p:txBody>
          <a:bodyPr>
            <a:spAutoFit/>
          </a:bodyPr>
          <a:lstStyle/>
          <a:p>
            <a:pPr algn="ctr">
              <a:spcBef>
                <a:spcPct val="50000"/>
              </a:spcBef>
            </a:pPr>
            <a:r>
              <a:rPr lang="fr-FR" sz="1400" b="1" dirty="0">
                <a:solidFill>
                  <a:schemeClr val="tx1"/>
                </a:solidFill>
              </a:rPr>
              <a:t>Caractéristiques départementales en nombre d’agents par types de collectivi</a:t>
            </a:r>
            <a:r>
              <a:rPr lang="fr-FR" sz="1600" b="1" dirty="0">
                <a:solidFill>
                  <a:schemeClr val="tx1"/>
                </a:solidFill>
              </a:rPr>
              <a:t>tés</a:t>
            </a:r>
          </a:p>
        </p:txBody>
      </p:sp>
      <p:graphicFrame>
        <p:nvGraphicFramePr>
          <p:cNvPr id="6" name="Tableau 5"/>
          <p:cNvGraphicFramePr>
            <a:graphicFrameLocks noGrp="1"/>
          </p:cNvGraphicFramePr>
          <p:nvPr/>
        </p:nvGraphicFramePr>
        <p:xfrm>
          <a:off x="1856804" y="1643063"/>
          <a:ext cx="6819652" cy="3876498"/>
        </p:xfrm>
        <a:graphic>
          <a:graphicData uri="http://schemas.openxmlformats.org/drawingml/2006/table">
            <a:tbl>
              <a:tblPr/>
              <a:tblGrid>
                <a:gridCol w="2139131"/>
                <a:gridCol w="720080"/>
                <a:gridCol w="648072"/>
                <a:gridCol w="648072"/>
                <a:gridCol w="576064"/>
                <a:gridCol w="576064"/>
                <a:gridCol w="720080"/>
                <a:gridCol w="792089"/>
              </a:tblGrid>
              <a:tr h="489793">
                <a:tc>
                  <a:txBody>
                    <a:bodyPr/>
                    <a:lstStyle/>
                    <a:p>
                      <a:pPr algn="l" fontAlgn="b"/>
                      <a:r>
                        <a:rPr lang="fr-FR" sz="800" b="0" i="0" u="none" strike="noStrike" dirty="0">
                          <a:solidFill>
                            <a:srgbClr val="000000"/>
                          </a:solidFill>
                          <a:latin typeface="Arial Narrow"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FR" sz="1400" b="1" i="0" u="none" strike="noStrike" dirty="0">
                          <a:solidFill>
                            <a:srgbClr val="7F7F7F"/>
                          </a:solidFill>
                          <a:latin typeface="Arial Narrow" pitchFamily="34" charset="0"/>
                        </a:rPr>
                        <a:t>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00000"/>
                          </a:solidFill>
                          <a:latin typeface="Arial Narrow"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FF0000"/>
                          </a:solidFill>
                          <a:latin typeface="Arial Narrow"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0B050"/>
                          </a:solidFill>
                          <a:latin typeface="Arial Narrow"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070C0"/>
                          </a:solidFill>
                          <a:latin typeface="Arial Narrow"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fr-FR" sz="1200" b="1" i="0" u="none" strike="noStrike" dirty="0" smtClean="0">
                          <a:solidFill>
                            <a:srgbClr val="000000"/>
                          </a:solidFill>
                          <a:latin typeface="Arial Narrow" pitchFamily="34" charset="0"/>
                        </a:rPr>
                        <a:t>Espace régional</a:t>
                      </a:r>
                      <a:endParaRPr lang="fr-FR" sz="1200" b="1" i="0" u="none" strike="noStrike" dirty="0">
                        <a:solidFill>
                          <a:srgbClr val="000000"/>
                        </a:solidFill>
                        <a:latin typeface="Arial Narrow"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tr>
              <a:tr h="299505">
                <a:tc>
                  <a:txBody>
                    <a:bodyPr/>
                    <a:lstStyle/>
                    <a:p>
                      <a:pPr algn="r" fontAlgn="b"/>
                      <a:r>
                        <a:rPr lang="fr-FR" sz="1200" b="1" i="0" u="none" strike="noStrike" dirty="0">
                          <a:solidFill>
                            <a:srgbClr val="000000"/>
                          </a:solidFill>
                          <a:latin typeface="Arial Narrow" pitchFamily="34" charset="0"/>
                        </a:rPr>
                        <a:t>Nombre d'agents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7F7F7F"/>
                          </a:solidFill>
                          <a:latin typeface="Arial Narrow"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00000"/>
                          </a:solidFill>
                          <a:latin typeface="Arial Narrow"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FF0000"/>
                          </a:solidFill>
                          <a:latin typeface="Arial Narrow"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0B050"/>
                          </a:solidFill>
                          <a:latin typeface="Arial Narrow"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070C0"/>
                          </a:solidFill>
                          <a:latin typeface="Arial Narrow"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00000"/>
                          </a:solidFill>
                          <a:latin typeface="Arial Narrow" pitchFamily="34" charset="0"/>
                        </a:rPr>
                        <a:t>Nombre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dirty="0">
                          <a:solidFill>
                            <a:srgbClr val="000000"/>
                          </a:solidFill>
                          <a:latin typeface="Arial Narrow"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7985">
                <a:tc>
                  <a:txBody>
                    <a:bodyPr/>
                    <a:lstStyle/>
                    <a:p>
                      <a:pPr marL="85725" indent="0" algn="l" fontAlgn="ctr"/>
                      <a:r>
                        <a:rPr lang="fr-FR" sz="1200" b="1" i="0" u="none" strike="noStrike" dirty="0">
                          <a:solidFill>
                            <a:srgbClr val="000000"/>
                          </a:solidFill>
                          <a:latin typeface="Arial Narrow" pitchFamily="34" charset="0"/>
                        </a:rPr>
                        <a:t>Région et départements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7F7F7F"/>
                          </a:solidFill>
                          <a:latin typeface="Arial Narrow" pitchFamily="34" charset="0"/>
                        </a:rPr>
                        <a:t>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FF0000"/>
                          </a:solidFill>
                          <a:latin typeface="Arial Narrow" pitchFamily="34" charset="0"/>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00B050"/>
                          </a:solidFill>
                          <a:latin typeface="Arial Narrow" pitchFamily="34" charset="0"/>
                        </a:rPr>
                        <a:t>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70C0"/>
                          </a:solidFill>
                          <a:latin typeface="Arial Narrow" pitchFamily="34"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13 959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83815">
                <a:tc>
                  <a:txBody>
                    <a:bodyPr/>
                    <a:lstStyle/>
                    <a:p>
                      <a:pPr marL="85725" indent="0" algn="l" fontAlgn="ctr"/>
                      <a:r>
                        <a:rPr lang="fr-FR" sz="1200" b="1" i="0" u="none" strike="noStrike" dirty="0">
                          <a:solidFill>
                            <a:srgbClr val="000000"/>
                          </a:solidFill>
                          <a:latin typeface="Arial Narrow" pitchFamily="34" charset="0"/>
                        </a:rPr>
                        <a:t>Communes et établissements communaux</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7F7F7F"/>
                          </a:solidFill>
                          <a:latin typeface="Arial Narrow" pitchFamily="34" charset="0"/>
                        </a:rPr>
                        <a:t>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000000"/>
                          </a:solidFill>
                          <a:latin typeface="Arial Narrow" pitchFamily="34" charset="0"/>
                        </a:rPr>
                        <a:t>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FF0000"/>
                          </a:solidFill>
                          <a:latin typeface="Arial Narrow" pitchFamily="34" charset="0"/>
                        </a:rPr>
                        <a:t>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B050"/>
                          </a:solidFill>
                          <a:latin typeface="Arial Narrow" pitchFamily="34" charset="0"/>
                        </a:rPr>
                        <a:t>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70C0"/>
                          </a:solidFill>
                          <a:latin typeface="Arial Narrow" pitchFamily="34" charset="0"/>
                        </a:rPr>
                        <a:t>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51 285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7985">
                <a:tc>
                  <a:txBody>
                    <a:bodyPr/>
                    <a:lstStyle/>
                    <a:p>
                      <a:pPr marL="85725" indent="0" algn="l" fontAlgn="ctr"/>
                      <a:r>
                        <a:rPr lang="fr-FR" sz="1200" b="1" i="0" u="none" strike="noStrike" dirty="0">
                          <a:solidFill>
                            <a:srgbClr val="000000"/>
                          </a:solidFill>
                          <a:latin typeface="Arial Narrow" pitchFamily="34" charset="0"/>
                        </a:rPr>
                        <a:t>SDIS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7F7F7F"/>
                          </a:solidFill>
                          <a:latin typeface="Arial Narrow"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FF0000"/>
                          </a:solidFill>
                          <a:latin typeface="Arial Narrow"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B050"/>
                          </a:solidFill>
                          <a:latin typeface="Arial Narrow"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70C0"/>
                          </a:solidFill>
                          <a:latin typeface="Arial Narrow"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2 647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7985">
                <a:tc>
                  <a:txBody>
                    <a:bodyPr/>
                    <a:lstStyle/>
                    <a:p>
                      <a:pPr marL="85725" indent="0" algn="l" fontAlgn="ctr"/>
                      <a:r>
                        <a:rPr lang="fr-FR" sz="1200" b="1" i="0" u="none" strike="noStrike" dirty="0">
                          <a:solidFill>
                            <a:srgbClr val="000000"/>
                          </a:solidFill>
                          <a:latin typeface="Arial Narrow" pitchFamily="34" charset="0"/>
                        </a:rPr>
                        <a:t>Communautés urbaines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7F7F7F"/>
                          </a:solidFill>
                          <a:latin typeface="Arial Narrow"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FF0000"/>
                          </a:solidFill>
                          <a:latin typeface="Arial Narrow"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B050"/>
                          </a:solidFill>
                          <a:latin typeface="Arial Narrow"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70C0"/>
                          </a:solidFill>
                          <a:latin typeface="Arial Narrow"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4 119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7985">
                <a:tc>
                  <a:txBody>
                    <a:bodyPr/>
                    <a:lstStyle/>
                    <a:p>
                      <a:pPr marL="85725" indent="0" algn="l" fontAlgn="ctr"/>
                      <a:r>
                        <a:rPr lang="fr-FR" sz="1200" b="1" i="0" u="none" strike="noStrike" dirty="0">
                          <a:solidFill>
                            <a:srgbClr val="000000"/>
                          </a:solidFill>
                          <a:latin typeface="Arial Narrow" pitchFamily="34" charset="0"/>
                        </a:rPr>
                        <a:t>Communautés </a:t>
                      </a:r>
                      <a:r>
                        <a:rPr lang="fr-FR" sz="1200" b="1" i="0" u="none" strike="noStrike" dirty="0" smtClean="0">
                          <a:solidFill>
                            <a:srgbClr val="000000"/>
                          </a:solidFill>
                          <a:latin typeface="Arial Narrow" pitchFamily="34" charset="0"/>
                        </a:rPr>
                        <a:t>d'agglomérations</a:t>
                      </a:r>
                      <a:endParaRPr lang="fr-FR" sz="1200" b="1" i="0" u="none" strike="noStrike" dirty="0">
                        <a:solidFill>
                          <a:srgbClr val="000000"/>
                        </a:solidFill>
                        <a:latin typeface="Arial Narrow"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7F7F7F"/>
                          </a:solidFill>
                          <a:latin typeface="Arial Narrow"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000000"/>
                          </a:solidFill>
                          <a:latin typeface="Arial Narrow" pitchFamily="34" charset="0"/>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FF0000"/>
                          </a:solidFill>
                          <a:latin typeface="Arial Narrow"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B050"/>
                          </a:solidFill>
                          <a:latin typeface="Arial Narrow"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70C0"/>
                          </a:solidFill>
                          <a:latin typeface="Arial Narrow"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2 055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7985">
                <a:tc>
                  <a:txBody>
                    <a:bodyPr/>
                    <a:lstStyle/>
                    <a:p>
                      <a:pPr marL="85725" indent="0" algn="l" fontAlgn="ctr"/>
                      <a:r>
                        <a:rPr lang="fr-FR" sz="1200" b="1" i="0" u="none" strike="noStrike" dirty="0">
                          <a:solidFill>
                            <a:srgbClr val="000000"/>
                          </a:solidFill>
                          <a:latin typeface="Arial Narrow" pitchFamily="34" charset="0"/>
                        </a:rPr>
                        <a:t>Communautés de communes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7F7F7F"/>
                          </a:solidFill>
                          <a:latin typeface="Arial Narrow"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FF0000"/>
                          </a:solidFill>
                          <a:latin typeface="Arial Narrow"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00B050"/>
                          </a:solidFill>
                          <a:latin typeface="Arial Narrow" pitchFamily="34" charset="0"/>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70C0"/>
                          </a:solidFill>
                          <a:latin typeface="Arial Narrow"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3 837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7985">
                <a:tc>
                  <a:txBody>
                    <a:bodyPr/>
                    <a:lstStyle/>
                    <a:p>
                      <a:pPr marL="85725" indent="0" algn="l" fontAlgn="ctr"/>
                      <a:r>
                        <a:rPr lang="fr-FR" sz="1200" b="1" i="0" u="none" strike="noStrike" dirty="0">
                          <a:solidFill>
                            <a:srgbClr val="000000"/>
                          </a:solidFill>
                          <a:latin typeface="Arial Narrow" pitchFamily="34" charset="0"/>
                        </a:rPr>
                        <a:t>Syndicats et autres </a:t>
                      </a:r>
                      <a:r>
                        <a:rPr lang="fr-FR" sz="1200" b="1" i="0" u="none" strike="noStrike" dirty="0" smtClean="0">
                          <a:solidFill>
                            <a:srgbClr val="000000"/>
                          </a:solidFill>
                          <a:latin typeface="Arial Narrow" pitchFamily="34" charset="0"/>
                        </a:rPr>
                        <a:t>EPI</a:t>
                      </a:r>
                      <a:endParaRPr lang="fr-FR" sz="1200" b="1" i="0" u="none" strike="noStrike" dirty="0">
                        <a:solidFill>
                          <a:srgbClr val="000000"/>
                        </a:solidFill>
                        <a:latin typeface="Arial Narrow"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7F7F7F"/>
                          </a:solidFill>
                          <a:latin typeface="Arial Narrow"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000000"/>
                          </a:solidFill>
                          <a:latin typeface="Arial Narrow" pitchFamily="34" charset="0"/>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FF0000"/>
                          </a:solidFill>
                          <a:latin typeface="Arial Narrow"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B050"/>
                          </a:solidFill>
                          <a:latin typeface="Arial Narrow"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70C0"/>
                          </a:solidFill>
                          <a:latin typeface="Arial Narrow"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3 825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7985">
                <a:tc>
                  <a:txBody>
                    <a:bodyPr/>
                    <a:lstStyle/>
                    <a:p>
                      <a:pPr marL="85725" indent="0" algn="l" fontAlgn="ctr"/>
                      <a:r>
                        <a:rPr lang="fr-FR" sz="1200" b="1" i="0" u="none" strike="noStrike" dirty="0">
                          <a:solidFill>
                            <a:srgbClr val="000000"/>
                          </a:solidFill>
                          <a:latin typeface="Arial Narrow" pitchFamily="34" charset="0"/>
                        </a:rPr>
                        <a:t>OPH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7F7F7F"/>
                          </a:solidFill>
                          <a:latin typeface="Arial Narrow"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FF0000"/>
                          </a:solidFill>
                          <a:latin typeface="Arial Narrow"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B050"/>
                          </a:solidFill>
                          <a:latin typeface="Arial Narrow"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70C0"/>
                          </a:solidFill>
                          <a:latin typeface="Arial Narrow"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1 746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87985">
                <a:tc>
                  <a:txBody>
                    <a:bodyPr/>
                    <a:lstStyle/>
                    <a:p>
                      <a:pPr marL="85725" indent="0" algn="l" fontAlgn="ctr"/>
                      <a:r>
                        <a:rPr lang="fr-FR" sz="1200" b="1" i="0" u="none" strike="noStrike" dirty="0">
                          <a:solidFill>
                            <a:srgbClr val="000000"/>
                          </a:solidFill>
                          <a:latin typeface="Arial Narrow" pitchFamily="34" charset="0"/>
                        </a:rPr>
                        <a:t>CDG et CNFPT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7F7F7F"/>
                          </a:solidFill>
                          <a:latin typeface="Arial Narrow"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FF0000"/>
                          </a:solidFill>
                          <a:latin typeface="Arial Narrow"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B050"/>
                          </a:solidFill>
                          <a:latin typeface="Arial Narrow"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70C0"/>
                          </a:solidFill>
                          <a:latin typeface="Arial Narrow"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318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400" b="0" i="0" u="none" strike="noStrike" dirty="0">
                          <a:solidFill>
                            <a:srgbClr val="000000"/>
                          </a:solidFill>
                          <a:latin typeface="Arial Narrow"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99505">
                <a:tc>
                  <a:txBody>
                    <a:bodyPr/>
                    <a:lstStyle/>
                    <a:p>
                      <a:pPr algn="ctr" fontAlgn="ctr"/>
                      <a:r>
                        <a:rPr lang="fr-FR" sz="1200" b="1" i="0" u="none" strike="noStrike" dirty="0">
                          <a:solidFill>
                            <a:srgbClr val="000000"/>
                          </a:solidFill>
                          <a:latin typeface="Arial Narrow"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7F7F7F"/>
                          </a:solidFill>
                          <a:latin typeface="Arial Narrow"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000000"/>
                          </a:solidFill>
                          <a:latin typeface="Arial Narrow"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FF0000"/>
                          </a:solidFill>
                          <a:latin typeface="Arial Narrow"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00B050"/>
                          </a:solidFill>
                          <a:latin typeface="Arial Narrow"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0070C0"/>
                          </a:solidFill>
                          <a:latin typeface="Arial Narrow"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000000"/>
                          </a:solidFill>
                          <a:latin typeface="Arial Narrow" pitchFamily="34" charset="0"/>
                        </a:rPr>
                        <a:t>83 790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400" b="1" i="0" u="none" strike="noStrike" dirty="0">
                          <a:solidFill>
                            <a:srgbClr val="000000"/>
                          </a:solidFill>
                          <a:latin typeface="Arial Narrow"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7" name="ZoneTexte 6"/>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12/80]</a:t>
            </a:r>
            <a:endParaRPr lang="fr-FR" sz="14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928813" y="500063"/>
            <a:ext cx="6702425" cy="736600"/>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a:p>
            <a:pPr>
              <a:spcBef>
                <a:spcPct val="50000"/>
              </a:spcBef>
              <a:defRPr/>
            </a:pPr>
            <a:endParaRPr lang="fr-FR" sz="2800" dirty="0">
              <a:cs typeface="+mn-cs"/>
            </a:endParaRPr>
          </a:p>
        </p:txBody>
      </p:sp>
      <p:sp>
        <p:nvSpPr>
          <p:cNvPr id="13315" name="ZoneTexte 35"/>
          <p:cNvSpPr txBox="1">
            <a:spLocks noChangeArrowheads="1"/>
          </p:cNvSpPr>
          <p:nvPr/>
        </p:nvSpPr>
        <p:spPr bwMode="auto">
          <a:xfrm>
            <a:off x="2000250" y="6000750"/>
            <a:ext cx="6500813" cy="338138"/>
          </a:xfrm>
          <a:prstGeom prst="rect">
            <a:avLst/>
          </a:prstGeom>
          <a:noFill/>
          <a:ln w="9525">
            <a:noFill/>
            <a:miter lim="800000"/>
            <a:headEnd/>
            <a:tailEnd/>
          </a:ln>
        </p:spPr>
        <p:txBody>
          <a:bodyPr>
            <a:spAutoFit/>
          </a:bodyPr>
          <a:lstStyle/>
          <a:p>
            <a:pPr algn="ctr">
              <a:spcBef>
                <a:spcPct val="50000"/>
              </a:spcBef>
            </a:pPr>
            <a:r>
              <a:rPr lang="fr-FR" sz="1400" b="1" dirty="0">
                <a:solidFill>
                  <a:schemeClr val="tx1"/>
                </a:solidFill>
              </a:rPr>
              <a:t>Caractéristiques départementales en nombre d’agents par </a:t>
            </a:r>
            <a:r>
              <a:rPr lang="fr-FR" sz="1400" b="1" dirty="0" smtClean="0">
                <a:solidFill>
                  <a:schemeClr val="tx1"/>
                </a:solidFill>
              </a:rPr>
              <a:t>type </a:t>
            </a:r>
            <a:r>
              <a:rPr lang="fr-FR" sz="1400" b="1" dirty="0">
                <a:solidFill>
                  <a:schemeClr val="tx1"/>
                </a:solidFill>
              </a:rPr>
              <a:t>de collectivi</a:t>
            </a:r>
            <a:r>
              <a:rPr lang="fr-FR" sz="1600" b="1" dirty="0">
                <a:solidFill>
                  <a:schemeClr val="tx1"/>
                </a:solidFill>
              </a:rPr>
              <a:t>tés</a:t>
            </a:r>
          </a:p>
        </p:txBody>
      </p:sp>
      <p:graphicFrame>
        <p:nvGraphicFramePr>
          <p:cNvPr id="7" name="Graphique 6"/>
          <p:cNvGraphicFramePr>
            <a:graphicFrameLocks/>
          </p:cNvGraphicFramePr>
          <p:nvPr/>
        </p:nvGraphicFramePr>
        <p:xfrm>
          <a:off x="1043608" y="1484784"/>
          <a:ext cx="757204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13/80]</a:t>
            </a:r>
            <a:endParaRPr lang="fr-FR" sz="1400"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898650" y="549275"/>
            <a:ext cx="6702425" cy="5865813"/>
            <a:chOff x="1898650" y="549275"/>
            <a:chExt cx="6702425" cy="5865813"/>
          </a:xfrm>
        </p:grpSpPr>
        <p:sp>
          <p:nvSpPr>
            <p:cNvPr id="3081" name="Text Box 9"/>
            <p:cNvSpPr txBox="1">
              <a:spLocks noChangeArrowheads="1"/>
            </p:cNvSpPr>
            <p:nvPr/>
          </p:nvSpPr>
          <p:spPr bwMode="auto">
            <a:xfrm>
              <a:off x="1898650" y="549275"/>
              <a:ext cx="6702425" cy="5865813"/>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a:p>
              <a:pPr>
                <a:spcBef>
                  <a:spcPct val="50000"/>
                </a:spcBef>
                <a:defRPr/>
              </a:pPr>
              <a:endParaRPr lang="fr-FR" sz="2800" dirty="0">
                <a:cs typeface="+mn-cs"/>
              </a:endParaRPr>
            </a:p>
          </p:txBody>
        </p:sp>
        <p:graphicFrame>
          <p:nvGraphicFramePr>
            <p:cNvPr id="3" name="Graphique 2"/>
            <p:cNvGraphicFramePr>
              <a:graphicFrameLocks/>
            </p:cNvGraphicFramePr>
            <p:nvPr/>
          </p:nvGraphicFramePr>
          <p:xfrm>
            <a:off x="2233612" y="1628800"/>
            <a:ext cx="6226820" cy="4608512"/>
          </p:xfrm>
          <a:graphic>
            <a:graphicData uri="http://schemas.openxmlformats.org/drawingml/2006/chart">
              <c:chart xmlns:c="http://schemas.openxmlformats.org/drawingml/2006/chart" xmlns:r="http://schemas.openxmlformats.org/officeDocument/2006/relationships" r:id="rId3"/>
            </a:graphicData>
          </a:graphic>
        </p:graphicFrame>
      </p:grpSp>
      <p:sp>
        <p:nvSpPr>
          <p:cNvPr id="6" name="ZoneTexte 5"/>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14/80]</a:t>
            </a:r>
            <a:endParaRPr lang="fr-FR" sz="14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898650" y="549275"/>
            <a:ext cx="6702425" cy="5865813"/>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a:p>
            <a:pPr>
              <a:spcBef>
                <a:spcPct val="50000"/>
              </a:spcBef>
              <a:defRPr/>
            </a:pPr>
            <a:endParaRPr lang="fr-FR" sz="2800" dirty="0">
              <a:cs typeface="+mn-cs"/>
            </a:endParaRPr>
          </a:p>
        </p:txBody>
      </p:sp>
      <p:graphicFrame>
        <p:nvGraphicFramePr>
          <p:cNvPr id="4" name="Graphique 3"/>
          <p:cNvGraphicFramePr>
            <a:graphicFrameLocks/>
          </p:cNvGraphicFramePr>
          <p:nvPr/>
        </p:nvGraphicFramePr>
        <p:xfrm>
          <a:off x="1785918" y="1643050"/>
          <a:ext cx="6738168" cy="4618735"/>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Rectangle 4"/>
          <p:cNvSpPr>
            <a:spLocks noChangeArrowheads="1"/>
          </p:cNvSpPr>
          <p:nvPr/>
        </p:nvSpPr>
        <p:spPr bwMode="auto">
          <a:xfrm>
            <a:off x="2286000" y="5876925"/>
            <a:ext cx="6191250" cy="369888"/>
          </a:xfrm>
          <a:prstGeom prst="rect">
            <a:avLst/>
          </a:prstGeom>
          <a:noFill/>
          <a:ln w="9525">
            <a:noFill/>
            <a:miter lim="800000"/>
            <a:headEnd/>
            <a:tailEnd/>
          </a:ln>
        </p:spPr>
        <p:txBody>
          <a:bodyPr>
            <a:spAutoFit/>
          </a:bodyPr>
          <a:lstStyle/>
          <a:p>
            <a:pPr algn="ctr">
              <a:spcBef>
                <a:spcPct val="50000"/>
              </a:spcBef>
            </a:pPr>
            <a:r>
              <a:rPr lang="fr-FR" b="1" dirty="0"/>
              <a:t>Un taux de </a:t>
            </a:r>
            <a:r>
              <a:rPr lang="fr-FR" b="1" dirty="0" smtClean="0"/>
              <a:t>non-titulaires </a:t>
            </a:r>
            <a:r>
              <a:rPr lang="fr-FR" b="1" dirty="0"/>
              <a:t>inférieur à la moyenne nationale</a:t>
            </a:r>
          </a:p>
        </p:txBody>
      </p:sp>
      <p:sp>
        <p:nvSpPr>
          <p:cNvPr id="6" name="ZoneTexte 5"/>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15/80]</a:t>
            </a:r>
            <a:endParaRPr lang="fr-FR" sz="14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p:cNvGrpSpPr/>
          <p:nvPr/>
        </p:nvGrpSpPr>
        <p:grpSpPr>
          <a:xfrm>
            <a:off x="1857375" y="500063"/>
            <a:ext cx="6702425" cy="5460657"/>
            <a:chOff x="1857375" y="500063"/>
            <a:chExt cx="6702425" cy="5460657"/>
          </a:xfrm>
        </p:grpSpPr>
        <p:sp>
          <p:nvSpPr>
            <p:cNvPr id="3081" name="Text Box 9"/>
            <p:cNvSpPr txBox="1">
              <a:spLocks noChangeArrowheads="1"/>
            </p:cNvSpPr>
            <p:nvPr/>
          </p:nvSpPr>
          <p:spPr bwMode="auto">
            <a:xfrm>
              <a:off x="1857375" y="500063"/>
              <a:ext cx="6702425" cy="504825"/>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p:txBody>
        </p:sp>
        <p:pic>
          <p:nvPicPr>
            <p:cNvPr id="21" name="Image 20" descr="fond departements CRET 2011 (4).jpg"/>
            <p:cNvPicPr>
              <a:picLocks noChangeAspect="1"/>
            </p:cNvPicPr>
            <p:nvPr/>
          </p:nvPicPr>
          <p:blipFill>
            <a:blip r:embed="rId3" cstate="print"/>
            <a:stretch>
              <a:fillRect/>
            </a:stretch>
          </p:blipFill>
          <p:spPr>
            <a:xfrm>
              <a:off x="2643174" y="1285860"/>
              <a:ext cx="4514448" cy="4674860"/>
            </a:xfrm>
            <a:prstGeom prst="rect">
              <a:avLst/>
            </a:prstGeom>
            <a:ln>
              <a:noFill/>
            </a:ln>
            <a:scene3d>
              <a:camera prst="orthographicFront">
                <a:rot lat="2157073" lon="20059764" rev="20556586"/>
              </a:camera>
              <a:lightRig rig="glow" dir="t"/>
            </a:scene3d>
            <a:sp3d extrusionH="76200" contourW="12700" prstMaterial="translucentPowder">
              <a:extrusionClr>
                <a:schemeClr val="accent3"/>
              </a:extrusionClr>
              <a:contourClr>
                <a:schemeClr val="accent3"/>
              </a:contourClr>
            </a:sp3d>
          </p:spPr>
        </p:pic>
      </p:grpSp>
      <p:cxnSp>
        <p:nvCxnSpPr>
          <p:cNvPr id="24" name="Connecteur droit avec flèche 23"/>
          <p:cNvCxnSpPr/>
          <p:nvPr/>
        </p:nvCxnSpPr>
        <p:spPr bwMode="auto">
          <a:xfrm flipV="1">
            <a:off x="3214688" y="3643313"/>
            <a:ext cx="500062" cy="500062"/>
          </a:xfrm>
          <a:prstGeom prst="straightConnector1">
            <a:avLst/>
          </a:prstGeom>
          <a:ln>
            <a:solidFill>
              <a:schemeClr val="bg2">
                <a:lumMod val="60000"/>
                <a:lumOff val="40000"/>
              </a:schemeClr>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2" name="Connecteur droit avec flèche 11"/>
          <p:cNvCxnSpPr/>
          <p:nvPr/>
        </p:nvCxnSpPr>
        <p:spPr bwMode="auto">
          <a:xfrm>
            <a:off x="3857625" y="2143125"/>
            <a:ext cx="1000125" cy="285750"/>
          </a:xfrm>
          <a:prstGeom prst="straightConnector1">
            <a:avLst/>
          </a:prstGeom>
          <a:ln>
            <a:solidFill>
              <a:srgbClr val="92D050"/>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3" name="Connecteur droit avec flèche 12"/>
          <p:cNvCxnSpPr/>
          <p:nvPr/>
        </p:nvCxnSpPr>
        <p:spPr bwMode="auto">
          <a:xfrm rot="10800000" flipV="1">
            <a:off x="6643688" y="2286000"/>
            <a:ext cx="500062" cy="357188"/>
          </a:xfrm>
          <a:prstGeom prst="straightConnector1">
            <a:avLst/>
          </a:prstGeom>
          <a:ln>
            <a:solidFill>
              <a:srgbClr val="0070C0"/>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 name="Connecteur droit avec flèche 13"/>
          <p:cNvCxnSpPr/>
          <p:nvPr/>
        </p:nvCxnSpPr>
        <p:spPr bwMode="auto">
          <a:xfrm rot="10800000">
            <a:off x="6143625" y="4000500"/>
            <a:ext cx="928688" cy="571500"/>
          </a:xfrm>
          <a:prstGeom prst="straightConnector1">
            <a:avLst/>
          </a:prstGeom>
          <a:ln>
            <a:solidFill>
              <a:schemeClr val="tx1"/>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5" name="Connecteur droit avec flèche 14"/>
          <p:cNvCxnSpPr/>
          <p:nvPr/>
        </p:nvCxnSpPr>
        <p:spPr bwMode="auto">
          <a:xfrm rot="10800000">
            <a:off x="4572000" y="4857750"/>
            <a:ext cx="785813" cy="500063"/>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6393" name="ZoneTexte 35"/>
          <p:cNvSpPr txBox="1">
            <a:spLocks noChangeArrowheads="1"/>
          </p:cNvSpPr>
          <p:nvPr/>
        </p:nvSpPr>
        <p:spPr bwMode="auto">
          <a:xfrm>
            <a:off x="4000500" y="6000750"/>
            <a:ext cx="3230563" cy="369888"/>
          </a:xfrm>
          <a:prstGeom prst="rect">
            <a:avLst/>
          </a:prstGeom>
          <a:noFill/>
          <a:ln w="9525">
            <a:noFill/>
            <a:miter lim="800000"/>
            <a:headEnd/>
            <a:tailEnd/>
          </a:ln>
        </p:spPr>
        <p:txBody>
          <a:bodyPr wrap="none">
            <a:spAutoFit/>
          </a:bodyPr>
          <a:lstStyle/>
          <a:p>
            <a:pPr>
              <a:spcBef>
                <a:spcPct val="50000"/>
              </a:spcBef>
            </a:pPr>
            <a:r>
              <a:rPr lang="fr-FR" b="1" dirty="0">
                <a:solidFill>
                  <a:schemeClr val="tx1"/>
                </a:solidFill>
              </a:rPr>
              <a:t>Caractéristiques départementales</a:t>
            </a:r>
          </a:p>
        </p:txBody>
      </p:sp>
      <p:sp>
        <p:nvSpPr>
          <p:cNvPr id="18" name="ZoneTexte 24"/>
          <p:cNvSpPr txBox="1">
            <a:spLocks noChangeArrowheads="1"/>
          </p:cNvSpPr>
          <p:nvPr/>
        </p:nvSpPr>
        <p:spPr bwMode="auto">
          <a:xfrm>
            <a:off x="7143768" y="1571612"/>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11.178 fonctionnaires</a:t>
            </a:r>
          </a:p>
        </p:txBody>
      </p:sp>
      <p:sp>
        <p:nvSpPr>
          <p:cNvPr id="19" name="ZoneTexte 24"/>
          <p:cNvSpPr txBox="1">
            <a:spLocks noChangeArrowheads="1"/>
          </p:cNvSpPr>
          <p:nvPr/>
        </p:nvSpPr>
        <p:spPr bwMode="auto">
          <a:xfrm>
            <a:off x="7072330" y="4214818"/>
            <a:ext cx="1785950"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1.953 agents </a:t>
            </a:r>
            <a:r>
              <a:rPr lang="fr-FR" sz="1200" b="1" dirty="0" smtClean="0">
                <a:cs typeface="+mn-cs"/>
              </a:rPr>
              <a:t>non-titulaires</a:t>
            </a:r>
            <a:endParaRPr lang="fr-FR" sz="1200" b="1" dirty="0">
              <a:cs typeface="+mn-cs"/>
            </a:endParaRPr>
          </a:p>
        </p:txBody>
      </p:sp>
      <p:sp>
        <p:nvSpPr>
          <p:cNvPr id="20" name="ZoneTexte 24"/>
          <p:cNvSpPr txBox="1">
            <a:spLocks noChangeArrowheads="1"/>
          </p:cNvSpPr>
          <p:nvPr/>
        </p:nvSpPr>
        <p:spPr bwMode="auto">
          <a:xfrm>
            <a:off x="2357422" y="1571612"/>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smtClean="0">
                <a:cs typeface="+mn-cs"/>
              </a:rPr>
              <a:t>5.120 </a:t>
            </a:r>
            <a:r>
              <a:rPr lang="fr-FR" sz="1200" b="1" dirty="0">
                <a:cs typeface="+mn-cs"/>
              </a:rPr>
              <a:t>fonctionnaires</a:t>
            </a:r>
          </a:p>
        </p:txBody>
      </p:sp>
      <p:sp>
        <p:nvSpPr>
          <p:cNvPr id="22" name="ZoneTexte 24"/>
          <p:cNvSpPr txBox="1">
            <a:spLocks noChangeArrowheads="1"/>
          </p:cNvSpPr>
          <p:nvPr/>
        </p:nvSpPr>
        <p:spPr bwMode="auto">
          <a:xfrm>
            <a:off x="1643042" y="3571876"/>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29.326 fonctionnaires</a:t>
            </a:r>
          </a:p>
        </p:txBody>
      </p:sp>
      <p:sp>
        <p:nvSpPr>
          <p:cNvPr id="23" name="ZoneTexte 24"/>
          <p:cNvSpPr txBox="1">
            <a:spLocks noChangeArrowheads="1"/>
          </p:cNvSpPr>
          <p:nvPr/>
        </p:nvSpPr>
        <p:spPr bwMode="auto">
          <a:xfrm>
            <a:off x="5286380" y="4714884"/>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12.626 fonctionnaires</a:t>
            </a:r>
          </a:p>
        </p:txBody>
      </p:sp>
      <p:sp>
        <p:nvSpPr>
          <p:cNvPr id="17" name="ZoneTexte 16"/>
          <p:cNvSpPr txBox="1"/>
          <p:nvPr/>
        </p:nvSpPr>
        <p:spPr>
          <a:xfrm rot="16200000">
            <a:off x="-2302321" y="2583657"/>
            <a:ext cx="6359696" cy="1569660"/>
          </a:xfrm>
          <a:prstGeom prst="rect">
            <a:avLst/>
          </a:prstGeom>
          <a:solidFill>
            <a:srgbClr val="102B4C"/>
          </a:solidFill>
          <a:ln w="25400" cmpd="dbl">
            <a:noFill/>
          </a:ln>
          <a:scene3d>
            <a:camera prst="orthographicFront"/>
            <a:lightRig rig="threePt" dir="t"/>
          </a:scene3d>
          <a:sp3d prstMaterial="translucentPowder"/>
        </p:spPr>
        <p:txBody>
          <a:bodyPr>
            <a:spAutoFit/>
          </a:bodyPr>
          <a:lstStyle/>
          <a:p>
            <a:pPr algn="ctr">
              <a:spcBef>
                <a:spcPct val="50000"/>
              </a:spcBef>
              <a:defRPr/>
            </a:pPr>
            <a:endParaRPr lang="fr-FR" sz="2400" dirty="0">
              <a:effectLst>
                <a:outerShdw blurRad="38100" dist="38100" dir="2700000" algn="tl">
                  <a:srgbClr val="000000">
                    <a:alpha val="43137"/>
                  </a:srgbClr>
                </a:outerShdw>
              </a:effectLst>
              <a:cs typeface="+mn-cs"/>
            </a:endParaRPr>
          </a:p>
          <a:p>
            <a:pPr algn="ctr">
              <a:spcBef>
                <a:spcPct val="50000"/>
              </a:spcBef>
              <a:defRPr/>
            </a:pPr>
            <a:r>
              <a:rPr lang="fr-FR" sz="2400" dirty="0">
                <a:solidFill>
                  <a:srgbClr val="FF9900"/>
                </a:solidFill>
                <a:effectLst>
                  <a:outerShdw blurRad="38100" dist="38100" dir="2700000" algn="tl">
                    <a:srgbClr val="000000">
                      <a:alpha val="43137"/>
                    </a:srgbClr>
                  </a:outerShdw>
                </a:effectLst>
                <a:cs typeface="+mn-cs"/>
              </a:rPr>
              <a:t>UN TERRITOIRE AVEC DE FORTES DISPARITES</a:t>
            </a:r>
          </a:p>
          <a:p>
            <a:pPr algn="ctr">
              <a:spcBef>
                <a:spcPct val="50000"/>
              </a:spcBef>
              <a:defRPr/>
            </a:pPr>
            <a:endParaRPr lang="fr-FR" sz="2400" dirty="0">
              <a:effectLst>
                <a:outerShdw blurRad="38100" dist="38100" dir="2700000" algn="tl">
                  <a:srgbClr val="000000">
                    <a:alpha val="43137"/>
                  </a:srgbClr>
                </a:outerShdw>
              </a:effectLst>
              <a:cs typeface="+mn-cs"/>
            </a:endParaRPr>
          </a:p>
        </p:txBody>
      </p:sp>
      <p:sp>
        <p:nvSpPr>
          <p:cNvPr id="16" name="ZoneTexte 24"/>
          <p:cNvSpPr txBox="1">
            <a:spLocks noChangeArrowheads="1"/>
          </p:cNvSpPr>
          <p:nvPr/>
        </p:nvSpPr>
        <p:spPr bwMode="auto">
          <a:xfrm>
            <a:off x="2357422" y="1857365"/>
            <a:ext cx="1785950"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smtClean="0">
                <a:cs typeface="+mn-cs"/>
              </a:rPr>
              <a:t>802 </a:t>
            </a:r>
            <a:r>
              <a:rPr lang="fr-FR" sz="1200" b="1" dirty="0">
                <a:cs typeface="+mn-cs"/>
              </a:rPr>
              <a:t>agents </a:t>
            </a:r>
            <a:r>
              <a:rPr lang="fr-FR" sz="1200" b="1" dirty="0" smtClean="0">
                <a:cs typeface="+mn-cs"/>
              </a:rPr>
              <a:t>non-titulaires</a:t>
            </a:r>
            <a:endParaRPr lang="fr-FR" sz="1200" b="1" dirty="0">
              <a:cs typeface="+mn-cs"/>
            </a:endParaRPr>
          </a:p>
        </p:txBody>
      </p:sp>
      <p:sp>
        <p:nvSpPr>
          <p:cNvPr id="25" name="ZoneTexte 24"/>
          <p:cNvSpPr txBox="1">
            <a:spLocks noChangeArrowheads="1"/>
          </p:cNvSpPr>
          <p:nvPr/>
        </p:nvSpPr>
        <p:spPr bwMode="auto">
          <a:xfrm>
            <a:off x="2357422" y="2143116"/>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smtClean="0">
                <a:cs typeface="+mn-cs"/>
              </a:rPr>
              <a:t>86,5% </a:t>
            </a:r>
            <a:r>
              <a:rPr lang="fr-FR" sz="1200" b="1" dirty="0">
                <a:cs typeface="+mn-cs"/>
              </a:rPr>
              <a:t>/ </a:t>
            </a:r>
            <a:r>
              <a:rPr lang="fr-FR" sz="1200" b="1" dirty="0" smtClean="0">
                <a:cs typeface="+mn-cs"/>
              </a:rPr>
              <a:t>13,5%</a:t>
            </a:r>
            <a:endParaRPr lang="fr-FR" sz="1200" b="1" dirty="0">
              <a:cs typeface="+mn-cs"/>
            </a:endParaRPr>
          </a:p>
        </p:txBody>
      </p:sp>
      <p:sp>
        <p:nvSpPr>
          <p:cNvPr id="26" name="ZoneTexte 24"/>
          <p:cNvSpPr txBox="1">
            <a:spLocks noChangeArrowheads="1"/>
          </p:cNvSpPr>
          <p:nvPr/>
        </p:nvSpPr>
        <p:spPr bwMode="auto">
          <a:xfrm>
            <a:off x="2357422" y="2500306"/>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2,4 NT / collectivité</a:t>
            </a:r>
          </a:p>
        </p:txBody>
      </p:sp>
      <p:sp>
        <p:nvSpPr>
          <p:cNvPr id="28" name="ZoneTexte 24"/>
          <p:cNvSpPr txBox="1">
            <a:spLocks noChangeArrowheads="1"/>
          </p:cNvSpPr>
          <p:nvPr/>
        </p:nvSpPr>
        <p:spPr bwMode="auto">
          <a:xfrm>
            <a:off x="7143768" y="1857364"/>
            <a:ext cx="1785950"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1.328 agents </a:t>
            </a:r>
            <a:r>
              <a:rPr lang="fr-FR" sz="1200" b="1" dirty="0" smtClean="0">
                <a:cs typeface="+mn-cs"/>
              </a:rPr>
              <a:t>non-titulaires</a:t>
            </a:r>
            <a:endParaRPr lang="fr-FR" sz="1200" b="1" dirty="0">
              <a:cs typeface="+mn-cs"/>
            </a:endParaRPr>
          </a:p>
        </p:txBody>
      </p:sp>
      <p:sp>
        <p:nvSpPr>
          <p:cNvPr id="29" name="ZoneTexte 24"/>
          <p:cNvSpPr txBox="1">
            <a:spLocks noChangeArrowheads="1"/>
          </p:cNvSpPr>
          <p:nvPr/>
        </p:nvSpPr>
        <p:spPr bwMode="auto">
          <a:xfrm>
            <a:off x="7143768" y="2143116"/>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89,4% / 10,6%</a:t>
            </a:r>
          </a:p>
        </p:txBody>
      </p:sp>
      <p:sp>
        <p:nvSpPr>
          <p:cNvPr id="30" name="ZoneTexte 24"/>
          <p:cNvSpPr txBox="1">
            <a:spLocks noChangeArrowheads="1"/>
          </p:cNvSpPr>
          <p:nvPr/>
        </p:nvSpPr>
        <p:spPr bwMode="auto">
          <a:xfrm>
            <a:off x="7143768" y="2428868"/>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2,5 NT / collectivité</a:t>
            </a:r>
          </a:p>
        </p:txBody>
      </p:sp>
      <p:sp>
        <p:nvSpPr>
          <p:cNvPr id="31" name="ZoneTexte 24"/>
          <p:cNvSpPr txBox="1">
            <a:spLocks noChangeArrowheads="1"/>
          </p:cNvSpPr>
          <p:nvPr/>
        </p:nvSpPr>
        <p:spPr bwMode="auto">
          <a:xfrm>
            <a:off x="7072330" y="3929066"/>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16.812 fonctionnaires</a:t>
            </a:r>
          </a:p>
        </p:txBody>
      </p:sp>
      <p:sp>
        <p:nvSpPr>
          <p:cNvPr id="32" name="ZoneTexte 24"/>
          <p:cNvSpPr txBox="1">
            <a:spLocks noChangeArrowheads="1"/>
          </p:cNvSpPr>
          <p:nvPr/>
        </p:nvSpPr>
        <p:spPr bwMode="auto">
          <a:xfrm>
            <a:off x="7072330" y="4572008"/>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89,6% / 10,4%</a:t>
            </a:r>
          </a:p>
        </p:txBody>
      </p:sp>
      <p:sp>
        <p:nvSpPr>
          <p:cNvPr id="33" name="ZoneTexte 24"/>
          <p:cNvSpPr txBox="1">
            <a:spLocks noChangeArrowheads="1"/>
          </p:cNvSpPr>
          <p:nvPr/>
        </p:nvSpPr>
        <p:spPr bwMode="auto">
          <a:xfrm>
            <a:off x="7072330" y="4857760"/>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3,7 NT / collectivité</a:t>
            </a:r>
          </a:p>
        </p:txBody>
      </p:sp>
      <p:sp>
        <p:nvSpPr>
          <p:cNvPr id="34" name="ZoneTexte 24"/>
          <p:cNvSpPr txBox="1">
            <a:spLocks noChangeArrowheads="1"/>
          </p:cNvSpPr>
          <p:nvPr/>
        </p:nvSpPr>
        <p:spPr bwMode="auto">
          <a:xfrm>
            <a:off x="1643042" y="3857628"/>
            <a:ext cx="1785950"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3.081 agents </a:t>
            </a:r>
            <a:r>
              <a:rPr lang="fr-FR" sz="1200" b="1" dirty="0" smtClean="0">
                <a:cs typeface="+mn-cs"/>
              </a:rPr>
              <a:t>non-titulaires</a:t>
            </a:r>
            <a:endParaRPr lang="fr-FR" sz="1200" b="1" dirty="0">
              <a:cs typeface="+mn-cs"/>
            </a:endParaRPr>
          </a:p>
        </p:txBody>
      </p:sp>
      <p:sp>
        <p:nvSpPr>
          <p:cNvPr id="35" name="ZoneTexte 24"/>
          <p:cNvSpPr txBox="1">
            <a:spLocks noChangeArrowheads="1"/>
          </p:cNvSpPr>
          <p:nvPr/>
        </p:nvSpPr>
        <p:spPr bwMode="auto">
          <a:xfrm>
            <a:off x="1643042" y="4143380"/>
            <a:ext cx="1500198" cy="307777"/>
          </a:xfrm>
          <a:prstGeom prst="rect">
            <a:avLst/>
          </a:prstGeom>
          <a:noFill/>
          <a:ln w="3175">
            <a:noFill/>
            <a:miter lim="800000"/>
            <a:headEnd/>
            <a:tailEnd/>
          </a:ln>
          <a:effectLst>
            <a:glow rad="63500">
              <a:schemeClr val="accent3">
                <a:satMod val="175000"/>
                <a:alpha val="40000"/>
              </a:schemeClr>
            </a:glow>
          </a:effectLst>
        </p:spPr>
        <p:txBody>
          <a:bodyPr wrap="square">
            <a:spAutoFit/>
          </a:bodyPr>
          <a:lstStyle/>
          <a:p>
            <a:pPr>
              <a:spcBef>
                <a:spcPct val="50000"/>
              </a:spcBef>
              <a:defRPr/>
            </a:pPr>
            <a:r>
              <a:rPr lang="fr-FR" sz="1400" b="1" dirty="0">
                <a:cs typeface="+mn-cs"/>
              </a:rPr>
              <a:t>90,5% / 9,5%</a:t>
            </a:r>
          </a:p>
        </p:txBody>
      </p:sp>
      <p:sp>
        <p:nvSpPr>
          <p:cNvPr id="36" name="ZoneTexte 24"/>
          <p:cNvSpPr txBox="1">
            <a:spLocks noChangeArrowheads="1"/>
          </p:cNvSpPr>
          <p:nvPr/>
        </p:nvSpPr>
        <p:spPr bwMode="auto">
          <a:xfrm>
            <a:off x="1643042" y="4500570"/>
            <a:ext cx="1571636" cy="307777"/>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400" b="1" dirty="0">
                <a:cs typeface="+mn-cs"/>
              </a:rPr>
              <a:t>9 NT / collectivité</a:t>
            </a:r>
          </a:p>
        </p:txBody>
      </p:sp>
      <p:sp>
        <p:nvSpPr>
          <p:cNvPr id="38" name="ZoneTexte 24"/>
          <p:cNvSpPr txBox="1">
            <a:spLocks noChangeArrowheads="1"/>
          </p:cNvSpPr>
          <p:nvPr/>
        </p:nvSpPr>
        <p:spPr bwMode="auto">
          <a:xfrm>
            <a:off x="5286380" y="5000636"/>
            <a:ext cx="1785950"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1.565 agents </a:t>
            </a:r>
            <a:r>
              <a:rPr lang="fr-FR" sz="1200" b="1" dirty="0" smtClean="0">
                <a:cs typeface="+mn-cs"/>
              </a:rPr>
              <a:t>non-titulaires</a:t>
            </a:r>
            <a:endParaRPr lang="fr-FR" sz="1200" b="1" dirty="0">
              <a:cs typeface="+mn-cs"/>
            </a:endParaRPr>
          </a:p>
        </p:txBody>
      </p:sp>
      <p:sp>
        <p:nvSpPr>
          <p:cNvPr id="39" name="ZoneTexte 24"/>
          <p:cNvSpPr txBox="1">
            <a:spLocks noChangeArrowheads="1"/>
          </p:cNvSpPr>
          <p:nvPr/>
        </p:nvSpPr>
        <p:spPr bwMode="auto">
          <a:xfrm>
            <a:off x="5286380" y="5286388"/>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89% / 11%</a:t>
            </a:r>
          </a:p>
        </p:txBody>
      </p:sp>
      <p:sp>
        <p:nvSpPr>
          <p:cNvPr id="40" name="ZoneTexte 24"/>
          <p:cNvSpPr txBox="1">
            <a:spLocks noChangeArrowheads="1"/>
          </p:cNvSpPr>
          <p:nvPr/>
        </p:nvSpPr>
        <p:spPr bwMode="auto">
          <a:xfrm>
            <a:off x="5286380" y="5572140"/>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3,4 NT / collectivité</a:t>
            </a:r>
          </a:p>
        </p:txBody>
      </p:sp>
      <p:sp>
        <p:nvSpPr>
          <p:cNvPr id="42" name="ZoneTexte 41"/>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16/80]</a:t>
            </a:r>
            <a:endParaRPr lang="fr-FR" sz="1400" b="1" dirty="0"/>
          </a:p>
        </p:txBody>
      </p:sp>
      <p:sp>
        <p:nvSpPr>
          <p:cNvPr id="43" name="ZoneTexte 42"/>
          <p:cNvSpPr txBox="1"/>
          <p:nvPr/>
        </p:nvSpPr>
        <p:spPr>
          <a:xfrm>
            <a:off x="1907704" y="6237312"/>
            <a:ext cx="2376264" cy="246221"/>
          </a:xfrm>
          <a:prstGeom prst="rect">
            <a:avLst/>
          </a:prstGeom>
          <a:noFill/>
        </p:spPr>
        <p:txBody>
          <a:bodyPr wrap="square" rtlCol="0">
            <a:spAutoFit/>
          </a:bodyPr>
          <a:lstStyle/>
          <a:p>
            <a:r>
              <a:rPr lang="fr-FR" sz="1000" dirty="0" smtClean="0"/>
              <a:t>NT : non-titulaires</a:t>
            </a:r>
            <a:endParaRPr lang="fr-FR"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childTnLst>
                          </p:cTn>
                        </p:par>
                        <p:par>
                          <p:cTn id="35" fill="hold">
                            <p:stCondLst>
                              <p:cond delay="1000"/>
                            </p:stCondLst>
                            <p:childTnLst>
                              <p:par>
                                <p:cTn id="36" presetID="10" presetClass="entr" presetSubtype="0" fill="hold" grpId="0" nodeType="afterEffect">
                                  <p:stCondLst>
                                    <p:cond delay="1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childTnLst>
                                </p:cTn>
                              </p:par>
                              <p:par>
                                <p:cTn id="54" presetID="10" presetClass="entr" presetSubtype="0" fill="hold" grpId="0" nodeType="withEffect">
                                  <p:stCondLst>
                                    <p:cond delay="200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childTnLst>
                                </p:cTn>
                              </p:par>
                              <p:par>
                                <p:cTn id="57" presetID="10" presetClass="entr" presetSubtype="0" fill="hold" grpId="0" nodeType="withEffect">
                                  <p:stCondLst>
                                    <p:cond delay="200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childTnLst>
                                </p:cTn>
                              </p:par>
                              <p:par>
                                <p:cTn id="60" presetID="10" presetClass="entr" presetSubtype="0" fill="hold" grpId="0" nodeType="withEffect">
                                  <p:stCondLst>
                                    <p:cond delay="200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1000"/>
                                        <p:tgtEl>
                                          <p:spTgt spid="32"/>
                                        </p:tgtEl>
                                      </p:cBhvr>
                                    </p:animEffect>
                                  </p:childTnLst>
                                </p:cTn>
                              </p:par>
                              <p:par>
                                <p:cTn id="63" presetID="10" presetClass="entr" presetSubtype="0" fill="hold" grpId="0" nodeType="withEffect">
                                  <p:stCondLst>
                                    <p:cond delay="200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childTnLst>
                                </p:cTn>
                              </p:par>
                              <p:par>
                                <p:cTn id="66" presetID="10" presetClass="entr" presetSubtype="0" fill="hold" grpId="0" nodeType="withEffect">
                                  <p:stCondLst>
                                    <p:cond delay="300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childTnLst>
                                </p:cTn>
                              </p:par>
                              <p:par>
                                <p:cTn id="69" presetID="10" presetClass="entr" presetSubtype="0" fill="hold" grpId="0" nodeType="withEffect">
                                  <p:stCondLst>
                                    <p:cond delay="30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childTnLst>
                                </p:cTn>
                              </p:par>
                              <p:par>
                                <p:cTn id="72" presetID="10" presetClass="entr" presetSubtype="0" fill="hold" grpId="0" nodeType="withEffect">
                                  <p:stCondLst>
                                    <p:cond delay="300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childTnLst>
                                </p:cTn>
                              </p:par>
                              <p:par>
                                <p:cTn id="75" presetID="10" presetClass="entr" presetSubtype="0" fill="hold" grpId="0" nodeType="withEffect">
                                  <p:stCondLst>
                                    <p:cond delay="300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1000"/>
                                        <p:tgtEl>
                                          <p:spTgt spid="40"/>
                                        </p:tgtEl>
                                      </p:cBhvr>
                                    </p:animEffect>
                                  </p:childTnLst>
                                </p:cTn>
                              </p:par>
                              <p:par>
                                <p:cTn id="78" presetID="10" presetClass="entr" presetSubtype="0" fill="hold" grpId="0" nodeType="withEffect">
                                  <p:stCondLst>
                                    <p:cond delay="300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P spid="16" grpId="0"/>
      <p:bldP spid="25" grpId="0"/>
      <p:bldP spid="26" grpId="0"/>
      <p:bldP spid="28" grpId="0"/>
      <p:bldP spid="29" grpId="0"/>
      <p:bldP spid="30" grpId="0"/>
      <p:bldP spid="31" grpId="0"/>
      <p:bldP spid="32" grpId="0"/>
      <p:bldP spid="33" grpId="0"/>
      <p:bldP spid="34" grpId="0"/>
      <p:bldP spid="35" grpId="0"/>
      <p:bldP spid="36"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898650" y="549275"/>
            <a:ext cx="6702425" cy="5865813"/>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a:p>
            <a:pPr>
              <a:spcBef>
                <a:spcPct val="50000"/>
              </a:spcBef>
              <a:defRPr/>
            </a:pPr>
            <a:endParaRPr lang="fr-FR" sz="2800" dirty="0">
              <a:cs typeface="+mn-cs"/>
            </a:endParaRPr>
          </a:p>
        </p:txBody>
      </p:sp>
      <p:sp>
        <p:nvSpPr>
          <p:cNvPr id="15364" name="Rectangle 4"/>
          <p:cNvSpPr>
            <a:spLocks noChangeArrowheads="1"/>
          </p:cNvSpPr>
          <p:nvPr/>
        </p:nvSpPr>
        <p:spPr bwMode="auto">
          <a:xfrm>
            <a:off x="2286000" y="5876925"/>
            <a:ext cx="6191250" cy="369888"/>
          </a:xfrm>
          <a:prstGeom prst="rect">
            <a:avLst/>
          </a:prstGeom>
          <a:noFill/>
          <a:ln w="9525">
            <a:noFill/>
            <a:miter lim="800000"/>
            <a:headEnd/>
            <a:tailEnd/>
          </a:ln>
        </p:spPr>
        <p:txBody>
          <a:bodyPr>
            <a:spAutoFit/>
          </a:bodyPr>
          <a:lstStyle/>
          <a:p>
            <a:pPr algn="ctr">
              <a:spcBef>
                <a:spcPct val="50000"/>
              </a:spcBef>
            </a:pPr>
            <a:r>
              <a:rPr lang="fr-FR" b="1" dirty="0"/>
              <a:t>Un taux de </a:t>
            </a:r>
            <a:r>
              <a:rPr lang="fr-FR" b="1" dirty="0" smtClean="0"/>
              <a:t>non-titulaires </a:t>
            </a:r>
            <a:r>
              <a:rPr lang="fr-FR" b="1" dirty="0"/>
              <a:t>inférieur à la moyenne nationale</a:t>
            </a:r>
          </a:p>
        </p:txBody>
      </p:sp>
      <p:graphicFrame>
        <p:nvGraphicFramePr>
          <p:cNvPr id="6" name="Graphique 5"/>
          <p:cNvGraphicFramePr>
            <a:graphicFrameLocks/>
          </p:cNvGraphicFramePr>
          <p:nvPr/>
        </p:nvGraphicFramePr>
        <p:xfrm>
          <a:off x="1547664" y="1412776"/>
          <a:ext cx="5256584" cy="2536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nvGraphicFramePr>
        <p:xfrm>
          <a:off x="4067944" y="3498387"/>
          <a:ext cx="4654235" cy="2320576"/>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e 11"/>
          <p:cNvGrpSpPr/>
          <p:nvPr/>
        </p:nvGrpSpPr>
        <p:grpSpPr>
          <a:xfrm>
            <a:off x="6228184" y="1916832"/>
            <a:ext cx="2474801" cy="646331"/>
            <a:chOff x="6084168" y="1916832"/>
            <a:chExt cx="2612290" cy="646331"/>
          </a:xfrm>
        </p:grpSpPr>
        <p:sp>
          <p:nvSpPr>
            <p:cNvPr id="9" name="Rectangle 8"/>
            <p:cNvSpPr/>
            <p:nvPr/>
          </p:nvSpPr>
          <p:spPr bwMode="auto">
            <a:xfrm>
              <a:off x="6084168" y="2060848"/>
              <a:ext cx="144016" cy="144016"/>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smtClean="0">
                <a:ln>
                  <a:noFill/>
                </a:ln>
                <a:solidFill>
                  <a:schemeClr val="accent2"/>
                </a:solidFill>
                <a:effectLst/>
                <a:latin typeface="Arial Narrow" pitchFamily="34" charset="0"/>
              </a:endParaRPr>
            </a:p>
          </p:txBody>
        </p:sp>
        <p:sp>
          <p:nvSpPr>
            <p:cNvPr id="10" name="Rectangle 9"/>
            <p:cNvSpPr/>
            <p:nvPr/>
          </p:nvSpPr>
          <p:spPr bwMode="auto">
            <a:xfrm>
              <a:off x="6084168" y="2348880"/>
              <a:ext cx="144016" cy="144016"/>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smtClean="0">
                <a:ln>
                  <a:noFill/>
                </a:ln>
                <a:solidFill>
                  <a:schemeClr val="accent2"/>
                </a:solidFill>
                <a:effectLst/>
                <a:latin typeface="Arial Narrow" pitchFamily="34" charset="0"/>
              </a:endParaRPr>
            </a:p>
          </p:txBody>
        </p:sp>
        <p:sp>
          <p:nvSpPr>
            <p:cNvPr id="11" name="ZoneTexte 10"/>
            <p:cNvSpPr txBox="1"/>
            <p:nvPr/>
          </p:nvSpPr>
          <p:spPr>
            <a:xfrm>
              <a:off x="6464210" y="1916832"/>
              <a:ext cx="2232248" cy="646331"/>
            </a:xfrm>
            <a:prstGeom prst="rect">
              <a:avLst/>
            </a:prstGeom>
            <a:noFill/>
          </p:spPr>
          <p:txBody>
            <a:bodyPr wrap="square" rtlCol="0">
              <a:spAutoFit/>
            </a:bodyPr>
            <a:lstStyle/>
            <a:p>
              <a:pPr>
                <a:lnSpc>
                  <a:spcPct val="150000"/>
                </a:lnSpc>
              </a:pPr>
              <a:r>
                <a:rPr lang="fr-FR" sz="1200" dirty="0" smtClean="0">
                  <a:solidFill>
                    <a:schemeClr val="tx1"/>
                  </a:solidFill>
                </a:rPr>
                <a:t>Titulaires</a:t>
              </a:r>
            </a:p>
            <a:p>
              <a:pPr>
                <a:lnSpc>
                  <a:spcPct val="150000"/>
                </a:lnSpc>
              </a:pPr>
              <a:r>
                <a:rPr lang="fr-FR" sz="1200" dirty="0" smtClean="0">
                  <a:solidFill>
                    <a:schemeClr val="tx1"/>
                  </a:solidFill>
                </a:rPr>
                <a:t>Non-titulaires</a:t>
              </a:r>
              <a:endParaRPr lang="fr-FR" sz="1200" dirty="0">
                <a:solidFill>
                  <a:schemeClr val="tx1"/>
                </a:solidFill>
              </a:endParaRPr>
            </a:p>
          </p:txBody>
        </p:sp>
      </p:grpSp>
      <p:sp>
        <p:nvSpPr>
          <p:cNvPr id="13" name="ZoneTexte 12"/>
          <p:cNvSpPr txBox="1"/>
          <p:nvPr/>
        </p:nvSpPr>
        <p:spPr>
          <a:xfrm>
            <a:off x="0" y="6453336"/>
            <a:ext cx="1187624" cy="307777"/>
          </a:xfrm>
          <a:prstGeom prst="rect">
            <a:avLst/>
          </a:prstGeom>
          <a:noFill/>
        </p:spPr>
        <p:txBody>
          <a:bodyPr wrap="square" rtlCol="0">
            <a:spAutoFit/>
          </a:bodyPr>
          <a:lstStyle/>
          <a:p>
            <a:r>
              <a:rPr lang="fr-FR" sz="1400" b="1" dirty="0" smtClean="0"/>
              <a:t>[</a:t>
            </a:r>
            <a:r>
              <a:rPr lang="fr-FR" sz="1400" b="1" dirty="0" smtClean="0"/>
              <a:t>17/80]</a:t>
            </a:r>
            <a:endParaRPr lang="fr-FR" sz="1400"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898650" y="549275"/>
            <a:ext cx="6702425" cy="5865813"/>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a:p>
            <a:pPr>
              <a:spcBef>
                <a:spcPct val="50000"/>
              </a:spcBef>
              <a:defRPr/>
            </a:pPr>
            <a:endParaRPr lang="fr-FR" sz="2800" dirty="0">
              <a:cs typeface="+mn-cs"/>
            </a:endParaRPr>
          </a:p>
        </p:txBody>
      </p:sp>
      <p:sp>
        <p:nvSpPr>
          <p:cNvPr id="15364" name="Rectangle 4"/>
          <p:cNvSpPr>
            <a:spLocks noChangeArrowheads="1"/>
          </p:cNvSpPr>
          <p:nvPr/>
        </p:nvSpPr>
        <p:spPr bwMode="auto">
          <a:xfrm>
            <a:off x="2286000" y="5876925"/>
            <a:ext cx="6191250" cy="369888"/>
          </a:xfrm>
          <a:prstGeom prst="rect">
            <a:avLst/>
          </a:prstGeom>
          <a:noFill/>
          <a:ln w="9525">
            <a:noFill/>
            <a:miter lim="800000"/>
            <a:headEnd/>
            <a:tailEnd/>
          </a:ln>
        </p:spPr>
        <p:txBody>
          <a:bodyPr>
            <a:spAutoFit/>
          </a:bodyPr>
          <a:lstStyle/>
          <a:p>
            <a:pPr algn="ctr">
              <a:spcBef>
                <a:spcPct val="50000"/>
              </a:spcBef>
            </a:pPr>
            <a:r>
              <a:rPr lang="fr-FR" b="1" dirty="0"/>
              <a:t>Un taux de </a:t>
            </a:r>
            <a:r>
              <a:rPr lang="fr-FR" b="1" dirty="0" smtClean="0"/>
              <a:t>non-titulaires </a:t>
            </a:r>
            <a:r>
              <a:rPr lang="fr-FR" b="1" dirty="0"/>
              <a:t>inférieur à la moyenne nationale</a:t>
            </a:r>
          </a:p>
        </p:txBody>
      </p:sp>
      <p:graphicFrame>
        <p:nvGraphicFramePr>
          <p:cNvPr id="4" name="Graphique 3"/>
          <p:cNvGraphicFramePr>
            <a:graphicFrameLocks/>
          </p:cNvGraphicFramePr>
          <p:nvPr/>
        </p:nvGraphicFramePr>
        <p:xfrm>
          <a:off x="827584" y="1268760"/>
          <a:ext cx="783671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18/80]</a:t>
            </a:r>
            <a:endParaRPr lang="fr-FR" sz="1400"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898650" y="549275"/>
            <a:ext cx="6702425" cy="5865813"/>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a:p>
            <a:pPr>
              <a:spcBef>
                <a:spcPct val="50000"/>
              </a:spcBef>
              <a:defRPr/>
            </a:pPr>
            <a:endParaRPr lang="fr-FR" sz="2800" dirty="0">
              <a:cs typeface="+mn-cs"/>
            </a:endParaRPr>
          </a:p>
        </p:txBody>
      </p:sp>
      <p:sp>
        <p:nvSpPr>
          <p:cNvPr id="15364" name="Rectangle 4"/>
          <p:cNvSpPr>
            <a:spLocks noChangeArrowheads="1"/>
          </p:cNvSpPr>
          <p:nvPr/>
        </p:nvSpPr>
        <p:spPr bwMode="auto">
          <a:xfrm>
            <a:off x="1907704" y="5589240"/>
            <a:ext cx="3816424" cy="784830"/>
          </a:xfrm>
          <a:prstGeom prst="rect">
            <a:avLst/>
          </a:prstGeom>
          <a:noFill/>
          <a:ln w="9525">
            <a:noFill/>
            <a:miter lim="800000"/>
            <a:headEnd/>
            <a:tailEnd/>
          </a:ln>
        </p:spPr>
        <p:txBody>
          <a:bodyPr wrap="square">
            <a:spAutoFit/>
          </a:bodyPr>
          <a:lstStyle/>
          <a:p>
            <a:pPr algn="ctr">
              <a:spcBef>
                <a:spcPct val="50000"/>
              </a:spcBef>
            </a:pPr>
            <a:r>
              <a:rPr lang="fr-FR" b="1" dirty="0"/>
              <a:t>Un taux de </a:t>
            </a:r>
            <a:r>
              <a:rPr lang="fr-FR" b="1" dirty="0" smtClean="0"/>
              <a:t>non-titulaires inférieur</a:t>
            </a:r>
          </a:p>
          <a:p>
            <a:pPr algn="ctr">
              <a:spcBef>
                <a:spcPct val="50000"/>
              </a:spcBef>
            </a:pPr>
            <a:r>
              <a:rPr lang="fr-FR" b="1" dirty="0" smtClean="0"/>
              <a:t> </a:t>
            </a:r>
            <a:r>
              <a:rPr lang="fr-FR" b="1" dirty="0"/>
              <a:t>à la moyenne nationale</a:t>
            </a:r>
          </a:p>
        </p:txBody>
      </p:sp>
      <p:graphicFrame>
        <p:nvGraphicFramePr>
          <p:cNvPr id="4" name="Graphique 3"/>
          <p:cNvGraphicFramePr>
            <a:graphicFrameLocks/>
          </p:cNvGraphicFramePr>
          <p:nvPr/>
        </p:nvGraphicFramePr>
        <p:xfrm>
          <a:off x="755576" y="1484784"/>
          <a:ext cx="5868362" cy="3816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p:cNvGraphicFramePr>
            <a:graphicFrameLocks/>
          </p:cNvGraphicFramePr>
          <p:nvPr/>
        </p:nvGraphicFramePr>
        <p:xfrm>
          <a:off x="5436096" y="3356992"/>
          <a:ext cx="3240360" cy="2762055"/>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19/80]</a:t>
            </a:r>
            <a:endParaRPr lang="fr-FR" sz="14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712" y="1196752"/>
            <a:ext cx="6624736" cy="4893647"/>
          </a:xfrm>
          <a:prstGeom prst="rect">
            <a:avLst/>
          </a:prstGeom>
        </p:spPr>
        <p:txBody>
          <a:bodyPr wrap="square">
            <a:spAutoFit/>
          </a:bodyPr>
          <a:lstStyle/>
          <a:p>
            <a:pPr algn="just">
              <a:defRPr/>
            </a:pPr>
            <a:r>
              <a:rPr lang="fr-FR" sz="2400" i="1" dirty="0"/>
              <a:t>« </a:t>
            </a:r>
            <a:r>
              <a:rPr lang="fr-FR" sz="2400" b="1" i="1" dirty="0">
                <a:effectLst>
                  <a:outerShdw blurRad="38100" dist="38100" dir="2700000" algn="tl">
                    <a:srgbClr val="000000">
                      <a:alpha val="43137"/>
                    </a:srgbClr>
                  </a:outerShdw>
                </a:effectLst>
              </a:rPr>
              <a:t>La précarité </a:t>
            </a:r>
            <a:r>
              <a:rPr lang="fr-FR" sz="2400" i="1" dirty="0"/>
              <a:t>est l’absence d’une ou plusieurs des sécurités, notamment celle de </a:t>
            </a:r>
            <a:r>
              <a:rPr lang="fr-FR" sz="2400" b="1" i="1" dirty="0">
                <a:effectLst>
                  <a:outerShdw blurRad="38100" dist="38100" dir="2700000" algn="tl">
                    <a:srgbClr val="000000">
                      <a:alpha val="43137"/>
                    </a:srgbClr>
                  </a:outerShdw>
                </a:effectLst>
              </a:rPr>
              <a:t>l’emploi</a:t>
            </a:r>
            <a:r>
              <a:rPr lang="fr-FR" sz="2400" i="1" dirty="0"/>
              <a:t>, permettant aux personnes et aux familles d’assumer leurs obligations professionnelles, familiales et sociales et de jouir de leurs droits fondamentaux. L’insécurité qui en résulte peut être plus ou moins étendue et avoir des conséquences plus ou moins graves et définitives. Elle conduit à la grande pauvreté, quand elle affecte plusieurs domaines de l’existence, qu’elle devient persistante, qu’elle compromet les chances de réassumer ses responsabilités et de reconquérir ses droits par soi-même, dans un avenir prévisible </a:t>
            </a:r>
            <a:r>
              <a:rPr lang="fr-FR" sz="2400" i="1" dirty="0" smtClean="0"/>
              <a:t>».</a:t>
            </a:r>
          </a:p>
          <a:p>
            <a:pPr algn="r">
              <a:defRPr/>
            </a:pPr>
            <a:r>
              <a:rPr lang="fr-FR" sz="2400" i="1" dirty="0" smtClean="0"/>
              <a:t> </a:t>
            </a:r>
            <a:r>
              <a:rPr lang="fr-FR" sz="2400" dirty="0"/>
              <a:t>Joseph WRESINSKI </a:t>
            </a:r>
          </a:p>
        </p:txBody>
      </p:sp>
      <p:sp>
        <p:nvSpPr>
          <p:cNvPr id="3" name="ZoneTexte 2"/>
          <p:cNvSpPr txBox="1"/>
          <p:nvPr/>
        </p:nvSpPr>
        <p:spPr>
          <a:xfrm>
            <a:off x="0" y="6453336"/>
            <a:ext cx="1187624" cy="307777"/>
          </a:xfrm>
          <a:prstGeom prst="rect">
            <a:avLst/>
          </a:prstGeom>
          <a:noFill/>
        </p:spPr>
        <p:txBody>
          <a:bodyPr wrap="square" rtlCol="0">
            <a:spAutoFit/>
          </a:bodyPr>
          <a:lstStyle/>
          <a:p>
            <a:r>
              <a:rPr lang="fr-FR" sz="1400" b="1" dirty="0" smtClean="0"/>
              <a:t>[2/80]</a:t>
            </a:r>
            <a:endParaRPr lang="fr-FR" sz="14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898650" y="476250"/>
            <a:ext cx="6777038" cy="5938838"/>
          </a:xfrm>
          <a:prstGeom prst="rect">
            <a:avLst/>
          </a:prstGeom>
          <a:noFill/>
          <a:ln w="9525">
            <a:noFill/>
            <a:miter lim="800000"/>
            <a:headEnd/>
            <a:tailEnd/>
          </a:ln>
        </p:spPr>
        <p:txBody>
          <a:bodyPr/>
          <a:lstStyle/>
          <a:p>
            <a:pPr marL="447675" indent="-447675" algn="ctr">
              <a:spcBef>
                <a:spcPct val="50000"/>
              </a:spcBef>
              <a:defRPr/>
            </a:pPr>
            <a:endParaRPr lang="fr-FR" sz="2000" b="1" dirty="0">
              <a:solidFill>
                <a:srgbClr val="FF9900"/>
              </a:solidFill>
              <a:effectLst>
                <a:outerShdw blurRad="38100" dist="38100" dir="2700000" algn="tl">
                  <a:srgbClr val="000000">
                    <a:alpha val="43137"/>
                  </a:srgbClr>
                </a:outerShdw>
              </a:effectLst>
              <a:cs typeface="+mn-cs"/>
            </a:endParaRPr>
          </a:p>
          <a:p>
            <a:pPr marL="447675" indent="-447675" algn="ctr">
              <a:spcBef>
                <a:spcPct val="50000"/>
              </a:spcBef>
              <a:defRPr/>
            </a:pPr>
            <a:r>
              <a:rPr lang="fr-FR" sz="3200" b="1" dirty="0">
                <a:solidFill>
                  <a:srgbClr val="FF9900"/>
                </a:solidFill>
                <a:effectLst>
                  <a:outerShdw blurRad="38100" dist="38100" dir="2700000" algn="tl">
                    <a:srgbClr val="000000">
                      <a:alpha val="43137"/>
                    </a:srgbClr>
                  </a:outerShdw>
                </a:effectLst>
                <a:cs typeface="+mn-cs"/>
              </a:rPr>
              <a:t>Plan de l’intervention </a:t>
            </a:r>
            <a:r>
              <a:rPr lang="fr-FR" sz="2800" b="1" dirty="0">
                <a:solidFill>
                  <a:srgbClr val="FF9900"/>
                </a:solidFill>
                <a:effectLst>
                  <a:outerShdw blurRad="38100" dist="38100" dir="2700000" algn="tl">
                    <a:srgbClr val="000000">
                      <a:alpha val="43137"/>
                    </a:srgbClr>
                  </a:outerShdw>
                </a:effectLst>
                <a:cs typeface="+mn-cs"/>
              </a:rPr>
              <a:t>:</a:t>
            </a:r>
          </a:p>
          <a:p>
            <a:pPr marL="447675" indent="-447675" algn="ctr">
              <a:spcBef>
                <a:spcPct val="50000"/>
              </a:spcBef>
              <a:defRPr/>
            </a:pPr>
            <a:endParaRPr lang="fr-FR" sz="2800" b="1" dirty="0">
              <a:solidFill>
                <a:srgbClr val="FF9900"/>
              </a:solidFill>
              <a:effectLst>
                <a:outerShdw blurRad="38100" dist="38100" dir="2700000" algn="tl">
                  <a:srgbClr val="000000">
                    <a:alpha val="43137"/>
                  </a:srgbClr>
                </a:outerShdw>
              </a:effectLst>
              <a:cs typeface="+mn-cs"/>
            </a:endParaRPr>
          </a:p>
          <a:p>
            <a:pPr marL="804863" indent="-447675">
              <a:spcBef>
                <a:spcPct val="50000"/>
              </a:spcBef>
              <a:defRPr/>
            </a:pPr>
            <a:r>
              <a:rPr lang="fr-FR" sz="2800" dirty="0">
                <a:solidFill>
                  <a:schemeClr val="bg1">
                    <a:lumMod val="75000"/>
                  </a:schemeClr>
                </a:solidFill>
                <a:cs typeface="+mn-cs"/>
              </a:rPr>
              <a:t>1 – La photographie générale de l’emploi dans la région des Pays de la Loire</a:t>
            </a:r>
            <a:r>
              <a:rPr lang="fr-FR" sz="2800" b="1" dirty="0">
                <a:solidFill>
                  <a:schemeClr val="bg1">
                    <a:lumMod val="75000"/>
                  </a:schemeClr>
                </a:solidFill>
                <a:cs typeface="+mn-cs"/>
              </a:rPr>
              <a:t>. </a:t>
            </a:r>
            <a:r>
              <a:rPr lang="fr-FR" sz="1000" b="1" dirty="0" smtClean="0">
                <a:solidFill>
                  <a:schemeClr val="bg1">
                    <a:lumMod val="75000"/>
                  </a:schemeClr>
                </a:solidFill>
                <a:cs typeface="+mn-cs"/>
              </a:rPr>
              <a:t>(14 diapos</a:t>
            </a:r>
            <a:r>
              <a:rPr lang="fr-FR" sz="1000" b="1" dirty="0">
                <a:solidFill>
                  <a:schemeClr val="bg1">
                    <a:lumMod val="75000"/>
                  </a:schemeClr>
                </a:solidFill>
                <a:cs typeface="+mn-cs"/>
              </a:rPr>
              <a:t>)</a:t>
            </a:r>
          </a:p>
          <a:p>
            <a:pPr marL="893763" lvl="1" indent="-536575">
              <a:spcBef>
                <a:spcPct val="50000"/>
              </a:spcBef>
              <a:defRPr/>
            </a:pPr>
            <a:r>
              <a:rPr lang="fr-FR" sz="2800" b="1" dirty="0">
                <a:cs typeface="+mn-cs"/>
              </a:rPr>
              <a:t>2 – Regard détaillé sur les caractéristiques de l’emploi dans les collectivités territoriales de la région. </a:t>
            </a:r>
            <a:r>
              <a:rPr lang="fr-FR" sz="1000" b="1" dirty="0" smtClean="0">
                <a:cs typeface="+mn-cs"/>
              </a:rPr>
              <a:t>(29 </a:t>
            </a:r>
            <a:r>
              <a:rPr lang="fr-FR" sz="1000" b="1" dirty="0">
                <a:cs typeface="+mn-cs"/>
              </a:rPr>
              <a:t>diapos)</a:t>
            </a:r>
          </a:p>
          <a:p>
            <a:pPr marL="893763" lvl="1" indent="-536575">
              <a:spcBef>
                <a:spcPct val="50000"/>
              </a:spcBef>
              <a:defRPr/>
            </a:pPr>
            <a:r>
              <a:rPr lang="fr-FR" sz="2800" dirty="0">
                <a:solidFill>
                  <a:schemeClr val="bg1">
                    <a:lumMod val="75000"/>
                  </a:schemeClr>
                </a:solidFill>
                <a:cs typeface="+mn-cs"/>
              </a:rPr>
              <a:t>3 – Zoom sur les données relatives à la précarité. </a:t>
            </a:r>
            <a:r>
              <a:rPr lang="fr-FR" sz="1000" b="1" dirty="0" smtClean="0">
                <a:solidFill>
                  <a:schemeClr val="bg1">
                    <a:lumMod val="75000"/>
                  </a:schemeClr>
                </a:solidFill>
                <a:cs typeface="+mn-cs"/>
              </a:rPr>
              <a:t>(23 </a:t>
            </a:r>
            <a:r>
              <a:rPr lang="fr-FR" sz="1000" b="1" dirty="0">
                <a:solidFill>
                  <a:schemeClr val="bg1">
                    <a:lumMod val="75000"/>
                  </a:schemeClr>
                </a:solidFill>
                <a:cs typeface="+mn-cs"/>
              </a:rPr>
              <a:t>diapos)</a:t>
            </a:r>
          </a:p>
        </p:txBody>
      </p:sp>
      <p:sp>
        <p:nvSpPr>
          <p:cNvPr id="3" name="ZoneTexte 2"/>
          <p:cNvSpPr txBox="1"/>
          <p:nvPr/>
        </p:nvSpPr>
        <p:spPr>
          <a:xfrm>
            <a:off x="0" y="6488668"/>
            <a:ext cx="1187624" cy="307777"/>
          </a:xfrm>
          <a:prstGeom prst="rect">
            <a:avLst/>
          </a:prstGeom>
          <a:noFill/>
        </p:spPr>
        <p:txBody>
          <a:bodyPr wrap="square" rtlCol="0">
            <a:spAutoFit/>
          </a:bodyPr>
          <a:lstStyle/>
          <a:p>
            <a:r>
              <a:rPr lang="fr-FR" sz="1400" b="1" dirty="0" smtClean="0"/>
              <a:t>[20/80]</a:t>
            </a:r>
            <a:endParaRPr lang="fr-FR" sz="1400"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10" name="Graphique 9"/>
          <p:cNvGraphicFramePr>
            <a:graphicFrameLocks/>
          </p:cNvGraphicFramePr>
          <p:nvPr/>
        </p:nvGraphicFramePr>
        <p:xfrm>
          <a:off x="5000628" y="4000504"/>
          <a:ext cx="3638249" cy="2310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nvGraphicFramePr>
        <p:xfrm>
          <a:off x="4429124" y="1428736"/>
          <a:ext cx="3950490" cy="23797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p:cNvGraphicFramePr>
            <a:graphicFrameLocks/>
          </p:cNvGraphicFramePr>
          <p:nvPr/>
        </p:nvGraphicFramePr>
        <p:xfrm>
          <a:off x="1857356" y="3786190"/>
          <a:ext cx="3294046" cy="2290757"/>
        </p:xfrm>
        <a:graphic>
          <a:graphicData uri="http://schemas.openxmlformats.org/drawingml/2006/chart">
            <c:chart xmlns:c="http://schemas.openxmlformats.org/drawingml/2006/chart" xmlns:r="http://schemas.openxmlformats.org/officeDocument/2006/relationships" r:id="rId5"/>
          </a:graphicData>
        </a:graphic>
      </p:graphicFrame>
      <p:sp>
        <p:nvSpPr>
          <p:cNvPr id="9" name="ZoneTexte 8"/>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21</a:t>
            </a:r>
            <a:r>
              <a:rPr lang="fr-FR" sz="1400" b="1" dirty="0" smtClean="0"/>
              <a:t>/80]</a:t>
            </a:r>
            <a:endParaRPr lang="fr-FR"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29"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ppt_x</p:attrName>
                                        </p:attrNameLst>
                                      </p:cBhvr>
                                      <p:tavLst>
                                        <p:tav tm="0">
                                          <p:val>
                                            <p:strVal val="#ppt_x-.2"/>
                                          </p:val>
                                        </p:tav>
                                        <p:tav tm="100000">
                                          <p:val>
                                            <p:strVal val="#ppt_x"/>
                                          </p:val>
                                        </p:tav>
                                      </p:tavLst>
                                    </p:anim>
                                    <p:anim calcmode="lin" valueType="num">
                                      <p:cBhvr>
                                        <p:cTn id="14"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2000"/>
                                        <p:tgtEl>
                                          <p:spTgt spid="7"/>
                                        </p:tgtEl>
                                      </p:cBhvr>
                                    </p:animEffect>
                                  </p:childTnLst>
                                </p:cTn>
                              </p:par>
                            </p:childTnLst>
                          </p:cTn>
                        </p:par>
                        <p:par>
                          <p:cTn id="16" fill="hold">
                            <p:stCondLst>
                              <p:cond delay="4000"/>
                            </p:stCondLst>
                            <p:childTnLst>
                              <p:par>
                                <p:cTn id="17" presetID="2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ppt_x</p:attrName>
                                        </p:attrNameLst>
                                      </p:cBhvr>
                                      <p:tavLst>
                                        <p:tav tm="0">
                                          <p:val>
                                            <p:strVal val="#ppt_x-.2"/>
                                          </p:val>
                                        </p:tav>
                                        <p:tav tm="100000">
                                          <p:val>
                                            <p:strVal val="#ppt_x"/>
                                          </p:val>
                                        </p:tav>
                                      </p:tavLst>
                                    </p:anim>
                                    <p:anim calcmode="lin" valueType="num">
                                      <p:cBhvr>
                                        <p:cTn id="20"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6" grpId="0">
        <p:bldAsOne/>
      </p:bldGraphic>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813"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19459" name="ZoneTexte 35"/>
          <p:cNvSpPr txBox="1">
            <a:spLocks noChangeArrowheads="1"/>
          </p:cNvSpPr>
          <p:nvPr/>
        </p:nvSpPr>
        <p:spPr bwMode="auto">
          <a:xfrm>
            <a:off x="2071688" y="5857875"/>
            <a:ext cx="6286500" cy="338138"/>
          </a:xfrm>
          <a:prstGeom prst="rect">
            <a:avLst/>
          </a:prstGeom>
          <a:noFill/>
          <a:ln w="9525">
            <a:noFill/>
            <a:miter lim="800000"/>
            <a:headEnd/>
            <a:tailEnd/>
          </a:ln>
        </p:spPr>
        <p:txBody>
          <a:bodyPr>
            <a:spAutoFit/>
          </a:bodyPr>
          <a:lstStyle/>
          <a:p>
            <a:pPr algn="ctr">
              <a:spcBef>
                <a:spcPct val="50000"/>
              </a:spcBef>
            </a:pPr>
            <a:r>
              <a:rPr lang="fr-FR" sz="1600" b="1" dirty="0">
                <a:solidFill>
                  <a:schemeClr val="tx1"/>
                </a:solidFill>
              </a:rPr>
              <a:t>Des caractéristiques générales cohérentes avec le bilan de l’emploi</a:t>
            </a:r>
          </a:p>
        </p:txBody>
      </p:sp>
      <p:graphicFrame>
        <p:nvGraphicFramePr>
          <p:cNvPr id="6" name="Graphique 5"/>
          <p:cNvGraphicFramePr/>
          <p:nvPr/>
        </p:nvGraphicFramePr>
        <p:xfrm>
          <a:off x="1714480" y="2204864"/>
          <a:ext cx="4696367" cy="3530638"/>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e 7"/>
          <p:cNvGrpSpPr/>
          <p:nvPr/>
        </p:nvGrpSpPr>
        <p:grpSpPr>
          <a:xfrm>
            <a:off x="5643570" y="1428736"/>
            <a:ext cx="3029470" cy="2927969"/>
            <a:chOff x="5643570" y="1428736"/>
            <a:chExt cx="3029470" cy="2927969"/>
          </a:xfrm>
        </p:grpSpPr>
        <p:graphicFrame>
          <p:nvGraphicFramePr>
            <p:cNvPr id="7" name="Chart 1"/>
            <p:cNvGraphicFramePr>
              <a:graphicFrameLocks/>
            </p:cNvGraphicFramePr>
            <p:nvPr/>
          </p:nvGraphicFramePr>
          <p:xfrm>
            <a:off x="5643570" y="1428736"/>
            <a:ext cx="3029470" cy="2269807"/>
          </p:xfrm>
          <a:graphic>
            <a:graphicData uri="http://schemas.openxmlformats.org/drawingml/2006/chart">
              <c:chart xmlns:c="http://schemas.openxmlformats.org/drawingml/2006/chart" xmlns:r="http://schemas.openxmlformats.org/officeDocument/2006/relationships" r:id="rId4"/>
            </a:graphicData>
          </a:graphic>
        </p:graphicFrame>
        <p:sp>
          <p:nvSpPr>
            <p:cNvPr id="17414" name="ZoneTexte 7"/>
            <p:cNvSpPr txBox="1">
              <a:spLocks noChangeArrowheads="1"/>
            </p:cNvSpPr>
            <p:nvPr/>
          </p:nvSpPr>
          <p:spPr bwMode="auto">
            <a:xfrm>
              <a:off x="6215063" y="3571875"/>
              <a:ext cx="2395207" cy="784830"/>
            </a:xfrm>
            <a:prstGeom prst="rect">
              <a:avLst/>
            </a:prstGeom>
            <a:noFill/>
            <a:ln w="9525">
              <a:noFill/>
              <a:miter lim="800000"/>
              <a:headEnd/>
              <a:tailEnd/>
            </a:ln>
          </p:spPr>
          <p:txBody>
            <a:bodyPr wrap="none">
              <a:spAutoFit/>
            </a:bodyPr>
            <a:lstStyle/>
            <a:p>
              <a:pPr>
                <a:spcBef>
                  <a:spcPct val="50000"/>
                </a:spcBef>
                <a:defRPr/>
              </a:pPr>
              <a:r>
                <a:rPr lang="fr-FR" dirty="0"/>
                <a:t>Fonctionnaires = </a:t>
              </a:r>
              <a:r>
                <a:rPr lang="fr-FR" dirty="0" smtClean="0"/>
                <a:t>   89,7 %</a:t>
              </a:r>
              <a:endParaRPr lang="fr-FR" dirty="0"/>
            </a:p>
            <a:p>
              <a:pPr>
                <a:spcBef>
                  <a:spcPct val="50000"/>
                </a:spcBef>
                <a:defRPr/>
              </a:pPr>
              <a:r>
                <a:rPr lang="fr-FR" b="1" dirty="0" smtClean="0">
                  <a:effectLst>
                    <a:outerShdw blurRad="38100" dist="38100" dir="2700000" algn="tl">
                      <a:srgbClr val="000000">
                        <a:alpha val="43137"/>
                      </a:srgbClr>
                    </a:outerShdw>
                  </a:effectLst>
                </a:rPr>
                <a:t>Non-titulaires    </a:t>
              </a:r>
              <a:r>
                <a:rPr lang="fr-FR" b="1" dirty="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rPr>
                <a:t>10,3 %</a:t>
              </a:r>
              <a:endParaRPr lang="fr-FR" b="1" dirty="0">
                <a:effectLst>
                  <a:outerShdw blurRad="38100" dist="38100" dir="2700000" algn="tl">
                    <a:srgbClr val="000000">
                      <a:alpha val="43137"/>
                    </a:srgbClr>
                  </a:outerShdw>
                </a:effectLst>
              </a:endParaRPr>
            </a:p>
          </p:txBody>
        </p:sp>
      </p:grpSp>
      <p:sp>
        <p:nvSpPr>
          <p:cNvPr id="10" name="ZoneTexte 9"/>
          <p:cNvSpPr txBox="1"/>
          <p:nvPr/>
        </p:nvSpPr>
        <p:spPr>
          <a:xfrm>
            <a:off x="0" y="6488668"/>
            <a:ext cx="1187624" cy="307777"/>
          </a:xfrm>
          <a:prstGeom prst="rect">
            <a:avLst/>
          </a:prstGeom>
          <a:noFill/>
        </p:spPr>
        <p:txBody>
          <a:bodyPr wrap="square" rtlCol="0">
            <a:spAutoFit/>
          </a:bodyPr>
          <a:lstStyle/>
          <a:p>
            <a:r>
              <a:rPr lang="fr-FR" sz="1400" b="1" dirty="0" smtClean="0"/>
              <a:t>[22/80]</a:t>
            </a:r>
            <a:endParaRPr lang="fr-FR"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2"/>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813"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19459" name="ZoneTexte 35"/>
          <p:cNvSpPr txBox="1">
            <a:spLocks noChangeArrowheads="1"/>
          </p:cNvSpPr>
          <p:nvPr/>
        </p:nvSpPr>
        <p:spPr bwMode="auto">
          <a:xfrm>
            <a:off x="2071688" y="5857875"/>
            <a:ext cx="6286500" cy="338138"/>
          </a:xfrm>
          <a:prstGeom prst="rect">
            <a:avLst/>
          </a:prstGeom>
          <a:noFill/>
          <a:ln w="9525">
            <a:noFill/>
            <a:miter lim="800000"/>
            <a:headEnd/>
            <a:tailEnd/>
          </a:ln>
        </p:spPr>
        <p:txBody>
          <a:bodyPr>
            <a:spAutoFit/>
          </a:bodyPr>
          <a:lstStyle/>
          <a:p>
            <a:pPr algn="ctr">
              <a:spcBef>
                <a:spcPct val="50000"/>
              </a:spcBef>
            </a:pPr>
            <a:r>
              <a:rPr lang="fr-FR" sz="1600" b="1" dirty="0">
                <a:solidFill>
                  <a:schemeClr val="tx1"/>
                </a:solidFill>
              </a:rPr>
              <a:t>Des caractéristiques générales cohérentes avec le bilan de l’emploi</a:t>
            </a:r>
          </a:p>
        </p:txBody>
      </p:sp>
      <p:graphicFrame>
        <p:nvGraphicFramePr>
          <p:cNvPr id="5" name="Graphique 4"/>
          <p:cNvGraphicFramePr>
            <a:graphicFrameLocks/>
          </p:cNvGraphicFramePr>
          <p:nvPr/>
        </p:nvGraphicFramePr>
        <p:xfrm>
          <a:off x="1403648" y="1412776"/>
          <a:ext cx="6912768" cy="43278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p:nvPr/>
        </p:nvGraphicFramePr>
        <p:xfrm>
          <a:off x="4860032" y="2060848"/>
          <a:ext cx="3960440" cy="2520280"/>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0" y="6488668"/>
            <a:ext cx="1187624" cy="307777"/>
          </a:xfrm>
          <a:prstGeom prst="rect">
            <a:avLst/>
          </a:prstGeom>
          <a:noFill/>
        </p:spPr>
        <p:txBody>
          <a:bodyPr wrap="square" rtlCol="0">
            <a:spAutoFit/>
          </a:bodyPr>
          <a:lstStyle/>
          <a:p>
            <a:r>
              <a:rPr lang="fr-FR" sz="1400" b="1" dirty="0" smtClean="0"/>
              <a:t>[23/80]</a:t>
            </a:r>
            <a:endParaRPr lang="fr-FR" sz="14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813"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19459" name="ZoneTexte 35"/>
          <p:cNvSpPr txBox="1">
            <a:spLocks noChangeArrowheads="1"/>
          </p:cNvSpPr>
          <p:nvPr/>
        </p:nvSpPr>
        <p:spPr bwMode="auto">
          <a:xfrm>
            <a:off x="2071688" y="5857875"/>
            <a:ext cx="6286500" cy="338138"/>
          </a:xfrm>
          <a:prstGeom prst="rect">
            <a:avLst/>
          </a:prstGeom>
          <a:noFill/>
          <a:ln w="9525">
            <a:noFill/>
            <a:miter lim="800000"/>
            <a:headEnd/>
            <a:tailEnd/>
          </a:ln>
        </p:spPr>
        <p:txBody>
          <a:bodyPr>
            <a:spAutoFit/>
          </a:bodyPr>
          <a:lstStyle/>
          <a:p>
            <a:pPr algn="ctr">
              <a:spcBef>
                <a:spcPct val="50000"/>
              </a:spcBef>
            </a:pPr>
            <a:r>
              <a:rPr lang="fr-FR" sz="1600" b="1" dirty="0">
                <a:solidFill>
                  <a:schemeClr val="tx1"/>
                </a:solidFill>
              </a:rPr>
              <a:t>Des caractéristiques générales cohérentes avec le bilan de l’emploi</a:t>
            </a:r>
          </a:p>
        </p:txBody>
      </p:sp>
      <p:graphicFrame>
        <p:nvGraphicFramePr>
          <p:cNvPr id="5" name="Graphique 4"/>
          <p:cNvGraphicFramePr>
            <a:graphicFrameLocks/>
          </p:cNvGraphicFramePr>
          <p:nvPr/>
        </p:nvGraphicFramePr>
        <p:xfrm>
          <a:off x="1619672" y="1412776"/>
          <a:ext cx="6048672" cy="44039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p:nvPr/>
        </p:nvGraphicFramePr>
        <p:xfrm>
          <a:off x="4860032" y="2060848"/>
          <a:ext cx="4067944" cy="2440766"/>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0" y="6488668"/>
            <a:ext cx="1187624" cy="307777"/>
          </a:xfrm>
          <a:prstGeom prst="rect">
            <a:avLst/>
          </a:prstGeom>
          <a:noFill/>
        </p:spPr>
        <p:txBody>
          <a:bodyPr wrap="square" rtlCol="0">
            <a:spAutoFit/>
          </a:bodyPr>
          <a:lstStyle/>
          <a:p>
            <a:r>
              <a:rPr lang="fr-FR" sz="1400" b="1" dirty="0" smtClean="0"/>
              <a:t>[24/80]</a:t>
            </a:r>
            <a:endParaRPr lang="fr-FR" sz="14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813"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19459" name="ZoneTexte 35"/>
          <p:cNvSpPr txBox="1">
            <a:spLocks noChangeArrowheads="1"/>
          </p:cNvSpPr>
          <p:nvPr/>
        </p:nvSpPr>
        <p:spPr bwMode="auto">
          <a:xfrm>
            <a:off x="2071688" y="5857875"/>
            <a:ext cx="6286500" cy="338138"/>
          </a:xfrm>
          <a:prstGeom prst="rect">
            <a:avLst/>
          </a:prstGeom>
          <a:noFill/>
          <a:ln w="9525">
            <a:noFill/>
            <a:miter lim="800000"/>
            <a:headEnd/>
            <a:tailEnd/>
          </a:ln>
        </p:spPr>
        <p:txBody>
          <a:bodyPr>
            <a:spAutoFit/>
          </a:bodyPr>
          <a:lstStyle/>
          <a:p>
            <a:pPr algn="ctr">
              <a:spcBef>
                <a:spcPct val="50000"/>
              </a:spcBef>
            </a:pPr>
            <a:r>
              <a:rPr lang="fr-FR" sz="1600" b="1" dirty="0">
                <a:solidFill>
                  <a:schemeClr val="tx1"/>
                </a:solidFill>
              </a:rPr>
              <a:t>Des caractéristiques générales cohérentes avec le bilan de l’emploi</a:t>
            </a:r>
          </a:p>
        </p:txBody>
      </p:sp>
      <p:graphicFrame>
        <p:nvGraphicFramePr>
          <p:cNvPr id="5" name="Graphique 4"/>
          <p:cNvGraphicFramePr>
            <a:graphicFrameLocks/>
          </p:cNvGraphicFramePr>
          <p:nvPr/>
        </p:nvGraphicFramePr>
        <p:xfrm>
          <a:off x="1662112" y="1443037"/>
          <a:ext cx="6078240" cy="4362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p:nvPr/>
        </p:nvGraphicFramePr>
        <p:xfrm>
          <a:off x="5148064" y="2276872"/>
          <a:ext cx="3995936" cy="2397562"/>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0" y="6488668"/>
            <a:ext cx="1187624" cy="307777"/>
          </a:xfrm>
          <a:prstGeom prst="rect">
            <a:avLst/>
          </a:prstGeom>
          <a:noFill/>
        </p:spPr>
        <p:txBody>
          <a:bodyPr wrap="square" rtlCol="0">
            <a:spAutoFit/>
          </a:bodyPr>
          <a:lstStyle/>
          <a:p>
            <a:r>
              <a:rPr lang="fr-FR" sz="1400" b="1" dirty="0" smtClean="0"/>
              <a:t>[25/80]</a:t>
            </a:r>
            <a:endParaRPr lang="fr-FR" sz="1400"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813"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19459" name="ZoneTexte 35"/>
          <p:cNvSpPr txBox="1">
            <a:spLocks noChangeArrowheads="1"/>
          </p:cNvSpPr>
          <p:nvPr/>
        </p:nvSpPr>
        <p:spPr bwMode="auto">
          <a:xfrm>
            <a:off x="2071688" y="5857875"/>
            <a:ext cx="6286500" cy="338138"/>
          </a:xfrm>
          <a:prstGeom prst="rect">
            <a:avLst/>
          </a:prstGeom>
          <a:noFill/>
          <a:ln w="9525">
            <a:noFill/>
            <a:miter lim="800000"/>
            <a:headEnd/>
            <a:tailEnd/>
          </a:ln>
        </p:spPr>
        <p:txBody>
          <a:bodyPr>
            <a:spAutoFit/>
          </a:bodyPr>
          <a:lstStyle/>
          <a:p>
            <a:pPr algn="ctr">
              <a:spcBef>
                <a:spcPct val="50000"/>
              </a:spcBef>
            </a:pPr>
            <a:r>
              <a:rPr lang="fr-FR" sz="1600" b="1" dirty="0">
                <a:solidFill>
                  <a:schemeClr val="tx1"/>
                </a:solidFill>
              </a:rPr>
              <a:t>Des caractéristiques générales cohérentes avec le bilan de l’emploi</a:t>
            </a:r>
          </a:p>
        </p:txBody>
      </p:sp>
      <p:graphicFrame>
        <p:nvGraphicFramePr>
          <p:cNvPr id="5" name="Graphique 4"/>
          <p:cNvGraphicFramePr>
            <a:graphicFrameLocks/>
          </p:cNvGraphicFramePr>
          <p:nvPr/>
        </p:nvGraphicFramePr>
        <p:xfrm>
          <a:off x="1662112" y="1443037"/>
          <a:ext cx="6150248" cy="4506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p:nvPr/>
        </p:nvGraphicFramePr>
        <p:xfrm>
          <a:off x="4932040" y="2204864"/>
          <a:ext cx="4067944" cy="2440766"/>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0" y="6488668"/>
            <a:ext cx="1187624" cy="307777"/>
          </a:xfrm>
          <a:prstGeom prst="rect">
            <a:avLst/>
          </a:prstGeom>
          <a:noFill/>
        </p:spPr>
        <p:txBody>
          <a:bodyPr wrap="square" rtlCol="0">
            <a:spAutoFit/>
          </a:bodyPr>
          <a:lstStyle/>
          <a:p>
            <a:r>
              <a:rPr lang="fr-FR" sz="1400" b="1" dirty="0" smtClean="0"/>
              <a:t>[26/80]</a:t>
            </a:r>
            <a:endParaRPr lang="fr-FR" sz="1400"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813"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19459" name="ZoneTexte 35"/>
          <p:cNvSpPr txBox="1">
            <a:spLocks noChangeArrowheads="1"/>
          </p:cNvSpPr>
          <p:nvPr/>
        </p:nvSpPr>
        <p:spPr bwMode="auto">
          <a:xfrm>
            <a:off x="2071688" y="5857875"/>
            <a:ext cx="6286500" cy="338138"/>
          </a:xfrm>
          <a:prstGeom prst="rect">
            <a:avLst/>
          </a:prstGeom>
          <a:noFill/>
          <a:ln w="9525">
            <a:noFill/>
            <a:miter lim="800000"/>
            <a:headEnd/>
            <a:tailEnd/>
          </a:ln>
        </p:spPr>
        <p:txBody>
          <a:bodyPr>
            <a:spAutoFit/>
          </a:bodyPr>
          <a:lstStyle/>
          <a:p>
            <a:pPr algn="ctr">
              <a:spcBef>
                <a:spcPct val="50000"/>
              </a:spcBef>
            </a:pPr>
            <a:r>
              <a:rPr lang="fr-FR" sz="1600" b="1" dirty="0">
                <a:solidFill>
                  <a:schemeClr val="tx1"/>
                </a:solidFill>
              </a:rPr>
              <a:t>Des caractéristiques générales cohérentes avec le bilan de l’emploi</a:t>
            </a:r>
          </a:p>
        </p:txBody>
      </p:sp>
      <p:graphicFrame>
        <p:nvGraphicFramePr>
          <p:cNvPr id="5" name="Graphique 4"/>
          <p:cNvGraphicFramePr>
            <a:graphicFrameLocks/>
          </p:cNvGraphicFramePr>
          <p:nvPr/>
        </p:nvGraphicFramePr>
        <p:xfrm>
          <a:off x="1691680" y="1484784"/>
          <a:ext cx="6120680" cy="4362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p:nvPr/>
        </p:nvGraphicFramePr>
        <p:xfrm>
          <a:off x="4932040" y="2204864"/>
          <a:ext cx="3966187" cy="2379712"/>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0" y="6488668"/>
            <a:ext cx="1187624" cy="307777"/>
          </a:xfrm>
          <a:prstGeom prst="rect">
            <a:avLst/>
          </a:prstGeom>
          <a:noFill/>
        </p:spPr>
        <p:txBody>
          <a:bodyPr wrap="square" rtlCol="0">
            <a:spAutoFit/>
          </a:bodyPr>
          <a:lstStyle/>
          <a:p>
            <a:r>
              <a:rPr lang="fr-FR" sz="1400" b="1" dirty="0" smtClean="0"/>
              <a:t>[27/80]</a:t>
            </a:r>
            <a:endParaRPr lang="fr-FR" sz="14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pSp>
        <p:nvGrpSpPr>
          <p:cNvPr id="6" name="Groupe 5"/>
          <p:cNvGrpSpPr/>
          <p:nvPr/>
        </p:nvGrpSpPr>
        <p:grpSpPr>
          <a:xfrm>
            <a:off x="1907704" y="1428736"/>
            <a:ext cx="6768752" cy="5003814"/>
            <a:chOff x="1907704" y="1428736"/>
            <a:chExt cx="6768752" cy="5003814"/>
          </a:xfrm>
        </p:grpSpPr>
        <p:sp>
          <p:nvSpPr>
            <p:cNvPr id="20483" name="Rectangle 2"/>
            <p:cNvSpPr>
              <a:spLocks noChangeArrowheads="1"/>
            </p:cNvSpPr>
            <p:nvPr/>
          </p:nvSpPr>
          <p:spPr bwMode="auto">
            <a:xfrm>
              <a:off x="3000375" y="5786438"/>
              <a:ext cx="4857750" cy="646112"/>
            </a:xfrm>
            <a:prstGeom prst="rect">
              <a:avLst/>
            </a:prstGeom>
            <a:noFill/>
            <a:ln w="9525">
              <a:noFill/>
              <a:miter lim="800000"/>
              <a:headEnd/>
              <a:tailEnd/>
            </a:ln>
          </p:spPr>
          <p:txBody>
            <a:bodyPr>
              <a:spAutoFit/>
            </a:bodyPr>
            <a:lstStyle/>
            <a:p>
              <a:pPr algn="ctr">
                <a:spcBef>
                  <a:spcPct val="50000"/>
                </a:spcBef>
              </a:pPr>
              <a:r>
                <a:rPr lang="fr-FR" b="1" dirty="0">
                  <a:solidFill>
                    <a:schemeClr val="tx1"/>
                  </a:solidFill>
                </a:rPr>
                <a:t>Deux filières qui recueillent ¾ des agents sur </a:t>
              </a:r>
              <a:r>
                <a:rPr lang="fr-FR" b="1" dirty="0" smtClean="0">
                  <a:solidFill>
                    <a:schemeClr val="tx1"/>
                  </a:solidFill>
                </a:rPr>
                <a:t>emplois permanents</a:t>
              </a:r>
              <a:endParaRPr lang="fr-FR" b="1" dirty="0">
                <a:solidFill>
                  <a:schemeClr val="tx1"/>
                </a:solidFill>
              </a:endParaRPr>
            </a:p>
          </p:txBody>
        </p:sp>
        <p:graphicFrame>
          <p:nvGraphicFramePr>
            <p:cNvPr id="5" name="Graphique 4"/>
            <p:cNvGraphicFramePr>
              <a:graphicFrameLocks/>
            </p:cNvGraphicFramePr>
            <p:nvPr/>
          </p:nvGraphicFramePr>
          <p:xfrm>
            <a:off x="1907704" y="1428736"/>
            <a:ext cx="6768752" cy="4304520"/>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28</a:t>
            </a:r>
            <a:r>
              <a:rPr lang="fr-FR" sz="1400" b="1" dirty="0" smtClean="0"/>
              <a:t>/80]</a:t>
            </a:r>
            <a:endParaRPr lang="fr-FR" sz="1400"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8" name="Graphique 7"/>
          <p:cNvGraphicFramePr>
            <a:graphicFrameLocks/>
          </p:cNvGraphicFramePr>
          <p:nvPr/>
        </p:nvGraphicFramePr>
        <p:xfrm>
          <a:off x="1979712" y="1412776"/>
          <a:ext cx="6679219"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[29/80]</a:t>
            </a:r>
            <a:endParaRPr lang="fr-FR" sz="14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2124075" y="908050"/>
            <a:ext cx="6265863" cy="4865688"/>
          </a:xfrm>
          <a:prstGeom prst="rect">
            <a:avLst/>
          </a:prstGeom>
          <a:noFill/>
          <a:ln w="9525">
            <a:noFill/>
            <a:miter lim="800000"/>
            <a:headEnd/>
            <a:tailEnd/>
          </a:ln>
          <a:effectLst/>
        </p:spPr>
        <p:txBody>
          <a:bodyPr>
            <a:spAutoFit/>
          </a:bodyPr>
          <a:lstStyle/>
          <a:p>
            <a:pPr algn="ctr">
              <a:spcBef>
                <a:spcPts val="0"/>
              </a:spcBef>
              <a:spcAft>
                <a:spcPts val="0"/>
              </a:spcAft>
              <a:defRPr/>
            </a:pPr>
            <a:r>
              <a:rPr lang="fr-FR" sz="3200" b="1" dirty="0">
                <a:effectLst>
                  <a:outerShdw blurRad="38100" dist="38100" dir="2700000" algn="tl">
                    <a:srgbClr val="C0C0C0"/>
                  </a:outerShdw>
                </a:effectLst>
                <a:latin typeface="Century Gothic" pitchFamily="34" charset="0"/>
                <a:ea typeface="Arial Unicode MS" pitchFamily="34" charset="-128"/>
                <a:cs typeface="Arial Unicode MS" pitchFamily="34" charset="-128"/>
              </a:rPr>
              <a:t>Panorama des tendances générales de l’emploi </a:t>
            </a:r>
          </a:p>
          <a:p>
            <a:pPr algn="ctr">
              <a:spcBef>
                <a:spcPts val="0"/>
              </a:spcBef>
              <a:spcAft>
                <a:spcPts val="0"/>
              </a:spcAft>
              <a:defRPr/>
            </a:pPr>
            <a:r>
              <a:rPr lang="fr-FR" sz="3200" b="1" dirty="0">
                <a:effectLst>
                  <a:outerShdw blurRad="38100" dist="38100" dir="2700000" algn="tl">
                    <a:srgbClr val="C0C0C0"/>
                  </a:outerShdw>
                </a:effectLst>
                <a:latin typeface="Century Gothic" pitchFamily="34" charset="0"/>
                <a:ea typeface="Arial Unicode MS" pitchFamily="34" charset="-128"/>
                <a:cs typeface="Arial Unicode MS" pitchFamily="34" charset="-128"/>
              </a:rPr>
              <a:t>dans la </a:t>
            </a:r>
          </a:p>
          <a:p>
            <a:pPr algn="ctr">
              <a:spcBef>
                <a:spcPts val="0"/>
              </a:spcBef>
              <a:spcAft>
                <a:spcPts val="0"/>
              </a:spcAft>
              <a:defRPr/>
            </a:pPr>
            <a:r>
              <a:rPr lang="fr-FR" sz="3200" b="1" dirty="0">
                <a:effectLst>
                  <a:outerShdw blurRad="38100" dist="38100" dir="2700000" algn="tl">
                    <a:srgbClr val="C0C0C0"/>
                  </a:outerShdw>
                </a:effectLst>
                <a:latin typeface="Century Gothic" pitchFamily="34" charset="0"/>
                <a:ea typeface="Arial Unicode MS" pitchFamily="34" charset="-128"/>
                <a:cs typeface="Arial Unicode MS" pitchFamily="34" charset="-128"/>
              </a:rPr>
              <a:t>fonction publique </a:t>
            </a:r>
            <a:r>
              <a:rPr lang="fr-FR" sz="3200" b="1" dirty="0" smtClean="0">
                <a:effectLst>
                  <a:outerShdw blurRad="38100" dist="38100" dir="2700000" algn="tl">
                    <a:srgbClr val="C0C0C0"/>
                  </a:outerShdw>
                </a:effectLst>
                <a:latin typeface="Century Gothic" pitchFamily="34" charset="0"/>
                <a:ea typeface="Arial Unicode MS" pitchFamily="34" charset="-128"/>
                <a:cs typeface="Arial Unicode MS" pitchFamily="34" charset="-128"/>
              </a:rPr>
              <a:t>territoriale.  </a:t>
            </a:r>
            <a:endParaRPr lang="fr-FR" sz="3200" b="1" dirty="0">
              <a:effectLst>
                <a:outerShdw blurRad="38100" dist="38100" dir="2700000" algn="tl">
                  <a:srgbClr val="C0C0C0"/>
                </a:outerShdw>
              </a:effectLst>
              <a:latin typeface="Century Gothic" pitchFamily="34" charset="0"/>
              <a:ea typeface="Arial Unicode MS" pitchFamily="34" charset="-128"/>
              <a:cs typeface="Arial Unicode MS" pitchFamily="34" charset="-128"/>
            </a:endParaRPr>
          </a:p>
          <a:p>
            <a:pPr algn="ctr">
              <a:spcBef>
                <a:spcPts val="0"/>
              </a:spcBef>
              <a:spcAft>
                <a:spcPts val="0"/>
              </a:spcAft>
              <a:defRPr/>
            </a:pPr>
            <a:r>
              <a:rPr lang="fr-FR" sz="3200" b="1" dirty="0">
                <a:effectLst>
                  <a:outerShdw blurRad="38100" dist="38100" dir="2700000" algn="tl">
                    <a:srgbClr val="C0C0C0"/>
                  </a:outerShdw>
                </a:effectLst>
                <a:latin typeface="Century Gothic" pitchFamily="34" charset="0"/>
                <a:ea typeface="Arial Unicode MS" pitchFamily="34" charset="-128"/>
                <a:cs typeface="Arial Unicode MS" pitchFamily="34" charset="-128"/>
              </a:rPr>
              <a:t>Région Pays de la Loire </a:t>
            </a:r>
          </a:p>
          <a:p>
            <a:pPr algn="ctr">
              <a:spcBef>
                <a:spcPts val="138"/>
              </a:spcBef>
              <a:spcAft>
                <a:spcPts val="850"/>
              </a:spcAft>
              <a:defRPr/>
            </a:pPr>
            <a:endParaRPr lang="fr-FR" sz="3600" b="1" dirty="0">
              <a:effectLst>
                <a:outerShdw blurRad="38100" dist="38100" dir="2700000" algn="tl">
                  <a:srgbClr val="C0C0C0"/>
                </a:outerShdw>
              </a:effectLst>
              <a:latin typeface="Century Gothic" pitchFamily="34" charset="0"/>
              <a:ea typeface="Arial Unicode MS" pitchFamily="34" charset="-128"/>
              <a:cs typeface="Arial Unicode MS" pitchFamily="34" charset="-128"/>
            </a:endParaRPr>
          </a:p>
          <a:p>
            <a:pPr algn="ctr">
              <a:spcBef>
                <a:spcPts val="138"/>
              </a:spcBef>
              <a:spcAft>
                <a:spcPts val="850"/>
              </a:spcAft>
              <a:defRPr/>
            </a:pPr>
            <a:r>
              <a:rPr lang="fr-FR" sz="2000" b="1" dirty="0">
                <a:solidFill>
                  <a:schemeClr val="hlink"/>
                </a:solidFill>
                <a:latin typeface="Century Gothic" pitchFamily="34" charset="0"/>
                <a:cs typeface="+mn-cs"/>
              </a:rPr>
              <a:t>Nathalie Angomard-Morice</a:t>
            </a:r>
          </a:p>
          <a:p>
            <a:pPr algn="ctr">
              <a:spcBef>
                <a:spcPts val="138"/>
              </a:spcBef>
              <a:spcAft>
                <a:spcPts val="850"/>
              </a:spcAft>
              <a:defRPr/>
            </a:pPr>
            <a:r>
              <a:rPr lang="fr-FR" sz="2000" b="1" dirty="0">
                <a:solidFill>
                  <a:schemeClr val="hlink"/>
                </a:solidFill>
                <a:latin typeface="Century Gothic" pitchFamily="34" charset="0"/>
                <a:cs typeface="+mn-cs"/>
              </a:rPr>
              <a:t>Yannick Bonnet</a:t>
            </a:r>
          </a:p>
          <a:p>
            <a:pPr algn="ctr">
              <a:spcBef>
                <a:spcPts val="138"/>
              </a:spcBef>
              <a:spcAft>
                <a:spcPts val="850"/>
              </a:spcAft>
              <a:defRPr/>
            </a:pPr>
            <a:endParaRPr lang="fr-FR" sz="2000" b="1" dirty="0">
              <a:solidFill>
                <a:schemeClr val="hlink"/>
              </a:solidFill>
              <a:latin typeface="Century Gothic" pitchFamily="34" charset="0"/>
              <a:cs typeface="+mn-cs"/>
            </a:endParaRPr>
          </a:p>
          <a:p>
            <a:pPr algn="ctr">
              <a:spcBef>
                <a:spcPts val="138"/>
              </a:spcBef>
              <a:spcAft>
                <a:spcPts val="850"/>
              </a:spcAft>
              <a:defRPr/>
            </a:pPr>
            <a:r>
              <a:rPr lang="fr-FR" sz="2000" b="1" dirty="0">
                <a:solidFill>
                  <a:schemeClr val="hlink"/>
                </a:solidFill>
                <a:latin typeface="Century Gothic" pitchFamily="34" charset="0"/>
                <a:cs typeface="+mn-cs"/>
              </a:rPr>
              <a:t> Service emploi – CDG 44</a:t>
            </a:r>
            <a:endParaRPr lang="fr-FR" sz="2000" b="1" dirty="0">
              <a:effectLst>
                <a:outerShdw blurRad="38100" dist="38100" dir="2700000" algn="tl">
                  <a:srgbClr val="C0C0C0"/>
                </a:outerShdw>
              </a:effectLst>
              <a:latin typeface="Century Gothic" pitchFamily="34" charset="0"/>
              <a:cs typeface="+mn-cs"/>
            </a:endParaRPr>
          </a:p>
        </p:txBody>
      </p:sp>
      <p:sp>
        <p:nvSpPr>
          <p:cNvPr id="3" name="ZoneTexte 2"/>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3</a:t>
            </a:r>
            <a:r>
              <a:rPr lang="fr-FR" sz="1400" b="1" dirty="0" smtClean="0"/>
              <a:t>/80]</a:t>
            </a:r>
            <a:endParaRPr lang="fr-FR" sz="1400"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4" name="Graphique 3"/>
          <p:cNvGraphicFramePr>
            <a:graphicFrameLocks/>
          </p:cNvGraphicFramePr>
          <p:nvPr/>
        </p:nvGraphicFramePr>
        <p:xfrm>
          <a:off x="1943078" y="1700808"/>
          <a:ext cx="6736132"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[30/80]</a:t>
            </a:r>
            <a:endParaRPr lang="fr-FR" sz="14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4" name="Graphique 3"/>
          <p:cNvGraphicFramePr>
            <a:graphicFrameLocks/>
          </p:cNvGraphicFramePr>
          <p:nvPr/>
        </p:nvGraphicFramePr>
        <p:xfrm>
          <a:off x="2123728" y="1484784"/>
          <a:ext cx="624644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[31/80]</a:t>
            </a:r>
            <a:endParaRPr lang="fr-FR" sz="1400"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4" name="Graphique 3"/>
          <p:cNvGraphicFramePr>
            <a:graphicFrameLocks/>
          </p:cNvGraphicFramePr>
          <p:nvPr/>
        </p:nvGraphicFramePr>
        <p:xfrm>
          <a:off x="1925960" y="1412776"/>
          <a:ext cx="660648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[32/80]</a:t>
            </a:r>
            <a:endParaRPr lang="fr-FR" sz="14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4" name="Graphique 3"/>
          <p:cNvGraphicFramePr>
            <a:graphicFrameLocks/>
          </p:cNvGraphicFramePr>
          <p:nvPr/>
        </p:nvGraphicFramePr>
        <p:xfrm>
          <a:off x="1979712" y="1412776"/>
          <a:ext cx="660648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[33/80]</a:t>
            </a:r>
            <a:endParaRPr lang="fr-FR" sz="14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4" name="Graphique 3"/>
          <p:cNvGraphicFramePr>
            <a:graphicFrameLocks/>
          </p:cNvGraphicFramePr>
          <p:nvPr/>
        </p:nvGraphicFramePr>
        <p:xfrm>
          <a:off x="1925960" y="1412776"/>
          <a:ext cx="660648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[34/80]</a:t>
            </a:r>
            <a:endParaRPr lang="fr-FR" sz="1400"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4" name="Graphique 3"/>
          <p:cNvGraphicFramePr>
            <a:graphicFrameLocks/>
          </p:cNvGraphicFramePr>
          <p:nvPr/>
        </p:nvGraphicFramePr>
        <p:xfrm>
          <a:off x="1925959" y="1340768"/>
          <a:ext cx="6726493"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[35/80]</a:t>
            </a:r>
            <a:endParaRPr lang="fr-FR" sz="1400" b="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9" name="Graphique 8"/>
          <p:cNvGraphicFramePr/>
          <p:nvPr/>
        </p:nvGraphicFramePr>
        <p:xfrm>
          <a:off x="1835696" y="1844824"/>
          <a:ext cx="4104456" cy="2460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p:nvPr/>
        </p:nvGraphicFramePr>
        <p:xfrm>
          <a:off x="4427984" y="3861048"/>
          <a:ext cx="4360469" cy="260833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1907704" y="5373216"/>
            <a:ext cx="2880320" cy="830997"/>
          </a:xfrm>
          <a:prstGeom prst="rect">
            <a:avLst/>
          </a:prstGeom>
        </p:spPr>
        <p:txBody>
          <a:bodyPr wrap="square">
            <a:spAutoFit/>
          </a:bodyPr>
          <a:lstStyle/>
          <a:p>
            <a:pPr algn="ctr">
              <a:spcBef>
                <a:spcPct val="50000"/>
              </a:spcBef>
            </a:pPr>
            <a:r>
              <a:rPr lang="fr-FR" sz="1600" b="1" dirty="0" smtClean="0">
                <a:solidFill>
                  <a:schemeClr val="tx1"/>
                </a:solidFill>
              </a:rPr>
              <a:t>Deux graphiques assez proches de la répartition des emplois permanents sur la région </a:t>
            </a:r>
            <a:endParaRPr lang="fr-FR" sz="1600" b="1" dirty="0">
              <a:solidFill>
                <a:schemeClr val="tx1"/>
              </a:solidFill>
            </a:endParaRPr>
          </a:p>
        </p:txBody>
      </p:sp>
      <p:sp>
        <p:nvSpPr>
          <p:cNvPr id="8" name="ZoneTexte 7"/>
          <p:cNvSpPr txBox="1"/>
          <p:nvPr/>
        </p:nvSpPr>
        <p:spPr>
          <a:xfrm>
            <a:off x="2123728" y="1340768"/>
            <a:ext cx="6203942" cy="369332"/>
          </a:xfrm>
          <a:prstGeom prst="rect">
            <a:avLst/>
          </a:prstGeom>
          <a:noFill/>
        </p:spPr>
        <p:txBody>
          <a:bodyPr wrap="none" rtlCol="0">
            <a:spAutoFit/>
          </a:bodyPr>
          <a:lstStyle/>
          <a:p>
            <a:r>
              <a:rPr lang="fr-FR" dirty="0" smtClean="0"/>
              <a:t>Répartition des emplois permanents par </a:t>
            </a:r>
            <a:r>
              <a:rPr lang="fr-FR" dirty="0" smtClean="0"/>
              <a:t>filière </a:t>
            </a:r>
            <a:r>
              <a:rPr lang="fr-FR" dirty="0" smtClean="0"/>
              <a:t>et </a:t>
            </a:r>
            <a:r>
              <a:rPr lang="fr-FR" dirty="0" smtClean="0"/>
              <a:t>type </a:t>
            </a:r>
            <a:r>
              <a:rPr lang="fr-FR" dirty="0" smtClean="0"/>
              <a:t>de collectivités </a:t>
            </a:r>
            <a:endParaRPr lang="fr-FR" dirty="0"/>
          </a:p>
        </p:txBody>
      </p:sp>
      <p:sp>
        <p:nvSpPr>
          <p:cNvPr id="10" name="ZoneTexte 9"/>
          <p:cNvSpPr txBox="1"/>
          <p:nvPr/>
        </p:nvSpPr>
        <p:spPr>
          <a:xfrm>
            <a:off x="0" y="6488668"/>
            <a:ext cx="1187624" cy="307777"/>
          </a:xfrm>
          <a:prstGeom prst="rect">
            <a:avLst/>
          </a:prstGeom>
          <a:noFill/>
        </p:spPr>
        <p:txBody>
          <a:bodyPr wrap="square" rtlCol="0">
            <a:spAutoFit/>
          </a:bodyPr>
          <a:lstStyle/>
          <a:p>
            <a:r>
              <a:rPr lang="fr-FR" sz="1400" b="1" dirty="0" smtClean="0"/>
              <a:t>[36/80]</a:t>
            </a:r>
            <a:endParaRPr lang="fr-FR" sz="1400"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12" name="Rectangle 11"/>
          <p:cNvSpPr/>
          <p:nvPr/>
        </p:nvSpPr>
        <p:spPr>
          <a:xfrm>
            <a:off x="2195736" y="4869160"/>
            <a:ext cx="2448272" cy="1077218"/>
          </a:xfrm>
          <a:prstGeom prst="rect">
            <a:avLst/>
          </a:prstGeom>
        </p:spPr>
        <p:txBody>
          <a:bodyPr wrap="square">
            <a:spAutoFit/>
          </a:bodyPr>
          <a:lstStyle/>
          <a:p>
            <a:pPr algn="ctr">
              <a:spcBef>
                <a:spcPct val="50000"/>
              </a:spcBef>
            </a:pPr>
            <a:r>
              <a:rPr lang="fr-FR" sz="1600" b="1" dirty="0" smtClean="0">
                <a:solidFill>
                  <a:schemeClr val="tx1"/>
                </a:solidFill>
              </a:rPr>
              <a:t>Des répartitions très différentes de la répartition des emplois permanents sur la région </a:t>
            </a:r>
            <a:endParaRPr lang="fr-FR" sz="1600" b="1" dirty="0">
              <a:solidFill>
                <a:schemeClr val="tx1"/>
              </a:solidFill>
            </a:endParaRPr>
          </a:p>
        </p:txBody>
      </p:sp>
      <p:graphicFrame>
        <p:nvGraphicFramePr>
          <p:cNvPr id="10" name="Graphique 9"/>
          <p:cNvGraphicFramePr>
            <a:graphicFrameLocks/>
          </p:cNvGraphicFramePr>
          <p:nvPr/>
        </p:nvGraphicFramePr>
        <p:xfrm>
          <a:off x="971600" y="1772816"/>
          <a:ext cx="3959766"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p:cNvGraphicFramePr>
            <a:graphicFrameLocks/>
          </p:cNvGraphicFramePr>
          <p:nvPr/>
        </p:nvGraphicFramePr>
        <p:xfrm>
          <a:off x="4427984" y="1988840"/>
          <a:ext cx="3888432"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phique 15"/>
          <p:cNvGraphicFramePr>
            <a:graphicFrameLocks/>
          </p:cNvGraphicFramePr>
          <p:nvPr/>
        </p:nvGraphicFramePr>
        <p:xfrm>
          <a:off x="4716016" y="4149080"/>
          <a:ext cx="3960515" cy="2374912"/>
        </p:xfrm>
        <a:graphic>
          <a:graphicData uri="http://schemas.openxmlformats.org/drawingml/2006/chart">
            <c:chart xmlns:c="http://schemas.openxmlformats.org/drawingml/2006/chart" xmlns:r="http://schemas.openxmlformats.org/officeDocument/2006/relationships" r:id="rId5"/>
          </a:graphicData>
        </a:graphic>
      </p:graphicFrame>
      <p:sp>
        <p:nvSpPr>
          <p:cNvPr id="9" name="ZoneTexte 8"/>
          <p:cNvSpPr txBox="1"/>
          <p:nvPr/>
        </p:nvSpPr>
        <p:spPr>
          <a:xfrm>
            <a:off x="2123728" y="1412776"/>
            <a:ext cx="6203942" cy="369332"/>
          </a:xfrm>
          <a:prstGeom prst="rect">
            <a:avLst/>
          </a:prstGeom>
          <a:noFill/>
        </p:spPr>
        <p:txBody>
          <a:bodyPr wrap="none" rtlCol="0">
            <a:spAutoFit/>
          </a:bodyPr>
          <a:lstStyle/>
          <a:p>
            <a:r>
              <a:rPr lang="fr-FR" dirty="0" smtClean="0"/>
              <a:t>Répartition des emplois permanents par </a:t>
            </a:r>
            <a:r>
              <a:rPr lang="fr-FR" dirty="0" smtClean="0"/>
              <a:t>filière </a:t>
            </a:r>
            <a:r>
              <a:rPr lang="fr-FR" dirty="0" smtClean="0"/>
              <a:t>et </a:t>
            </a:r>
            <a:r>
              <a:rPr lang="fr-FR" dirty="0" smtClean="0"/>
              <a:t>type </a:t>
            </a:r>
            <a:r>
              <a:rPr lang="fr-FR" dirty="0" smtClean="0"/>
              <a:t>de collectivités </a:t>
            </a:r>
            <a:endParaRPr lang="fr-FR" dirty="0"/>
          </a:p>
        </p:txBody>
      </p:sp>
      <p:sp>
        <p:nvSpPr>
          <p:cNvPr id="11" name="ZoneTexte 10"/>
          <p:cNvSpPr txBox="1"/>
          <p:nvPr/>
        </p:nvSpPr>
        <p:spPr>
          <a:xfrm>
            <a:off x="0" y="6488668"/>
            <a:ext cx="1187624" cy="307777"/>
          </a:xfrm>
          <a:prstGeom prst="rect">
            <a:avLst/>
          </a:prstGeom>
          <a:noFill/>
        </p:spPr>
        <p:txBody>
          <a:bodyPr wrap="square" rtlCol="0">
            <a:spAutoFit/>
          </a:bodyPr>
          <a:lstStyle/>
          <a:p>
            <a:r>
              <a:rPr lang="fr-FR" sz="1400" b="1" dirty="0" smtClean="0"/>
              <a:t>[37/80]</a:t>
            </a:r>
            <a:endParaRPr lang="fr-FR" sz="14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4" name="ZoneTexte 3"/>
          <p:cNvSpPr txBox="1"/>
          <p:nvPr/>
        </p:nvSpPr>
        <p:spPr>
          <a:xfrm>
            <a:off x="2123728" y="1412776"/>
            <a:ext cx="6203942" cy="369332"/>
          </a:xfrm>
          <a:prstGeom prst="rect">
            <a:avLst/>
          </a:prstGeom>
          <a:noFill/>
        </p:spPr>
        <p:txBody>
          <a:bodyPr wrap="none" rtlCol="0">
            <a:spAutoFit/>
          </a:bodyPr>
          <a:lstStyle/>
          <a:p>
            <a:r>
              <a:rPr lang="fr-FR" dirty="0" smtClean="0"/>
              <a:t>Répartition des emplois permanents par </a:t>
            </a:r>
            <a:r>
              <a:rPr lang="fr-FR" dirty="0" smtClean="0"/>
              <a:t>filière </a:t>
            </a:r>
            <a:r>
              <a:rPr lang="fr-FR" dirty="0" smtClean="0"/>
              <a:t>et </a:t>
            </a:r>
            <a:r>
              <a:rPr lang="fr-FR" dirty="0" smtClean="0"/>
              <a:t>type </a:t>
            </a:r>
            <a:r>
              <a:rPr lang="fr-FR" dirty="0" smtClean="0"/>
              <a:t>de collectivités </a:t>
            </a:r>
            <a:endParaRPr lang="fr-FR" dirty="0"/>
          </a:p>
        </p:txBody>
      </p:sp>
      <p:graphicFrame>
        <p:nvGraphicFramePr>
          <p:cNvPr id="6" name="Graphique 5"/>
          <p:cNvGraphicFramePr>
            <a:graphicFrameLocks/>
          </p:cNvGraphicFramePr>
          <p:nvPr/>
        </p:nvGraphicFramePr>
        <p:xfrm>
          <a:off x="1871663" y="1824038"/>
          <a:ext cx="4356521" cy="2469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nvGraphicFramePr>
        <p:xfrm>
          <a:off x="3923928" y="4149080"/>
          <a:ext cx="4824611" cy="247612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1907704" y="4437112"/>
            <a:ext cx="1872208" cy="1815882"/>
          </a:xfrm>
          <a:prstGeom prst="rect">
            <a:avLst/>
          </a:prstGeom>
        </p:spPr>
        <p:txBody>
          <a:bodyPr wrap="square">
            <a:spAutoFit/>
          </a:bodyPr>
          <a:lstStyle/>
          <a:p>
            <a:pPr algn="ctr">
              <a:spcBef>
                <a:spcPct val="50000"/>
              </a:spcBef>
            </a:pPr>
            <a:r>
              <a:rPr lang="fr-FR" sz="1600" b="1" dirty="0" smtClean="0">
                <a:solidFill>
                  <a:schemeClr val="tx1"/>
                </a:solidFill>
              </a:rPr>
              <a:t>Deux graphiques proches de la répartition des emplois permanents sur la région mais avec des taux différents</a:t>
            </a:r>
            <a:endParaRPr lang="fr-FR" sz="1600" b="1" dirty="0">
              <a:solidFill>
                <a:schemeClr val="tx1"/>
              </a:solidFill>
            </a:endParaRPr>
          </a:p>
        </p:txBody>
      </p:sp>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[38/80]</a:t>
            </a:r>
            <a:endParaRPr lang="fr-FR" sz="1400" b="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rot="16200000">
            <a:off x="-2395018" y="2609308"/>
            <a:ext cx="6359696" cy="1569660"/>
          </a:xfrm>
          <a:prstGeom prst="rect">
            <a:avLst/>
          </a:prstGeom>
          <a:solidFill>
            <a:srgbClr val="102B4C"/>
          </a:solidFill>
          <a:ln w="25400" cmpd="dbl">
            <a:noFill/>
          </a:ln>
          <a:scene3d>
            <a:camera prst="orthographicFront"/>
            <a:lightRig rig="threePt" dir="t"/>
          </a:scene3d>
          <a:sp3d prstMaterial="translucentPowder"/>
        </p:spPr>
        <p:txBody>
          <a:bodyPr>
            <a:spAutoFit/>
          </a:bodyPr>
          <a:lstStyle/>
          <a:p>
            <a:pPr algn="ctr">
              <a:spcBef>
                <a:spcPct val="50000"/>
              </a:spcBef>
              <a:defRPr/>
            </a:pPr>
            <a:endParaRPr lang="fr-FR" sz="2400" dirty="0">
              <a:effectLst>
                <a:outerShdw blurRad="38100" dist="38100" dir="2700000" algn="tl">
                  <a:srgbClr val="000000">
                    <a:alpha val="43137"/>
                  </a:srgbClr>
                </a:outerShdw>
              </a:effectLst>
              <a:cs typeface="+mn-cs"/>
            </a:endParaRPr>
          </a:p>
          <a:p>
            <a:pPr algn="ctr">
              <a:spcBef>
                <a:spcPct val="50000"/>
              </a:spcBef>
              <a:defRPr/>
            </a:pPr>
            <a:endParaRPr lang="fr-FR" sz="2400" dirty="0">
              <a:solidFill>
                <a:srgbClr val="FF9900"/>
              </a:solidFill>
              <a:effectLst>
                <a:outerShdw blurRad="38100" dist="38100" dir="2700000" algn="tl">
                  <a:srgbClr val="000000">
                    <a:alpha val="43137"/>
                  </a:srgbClr>
                </a:outerShdw>
              </a:effectLst>
              <a:cs typeface="+mn-cs"/>
            </a:endParaRPr>
          </a:p>
          <a:p>
            <a:pPr algn="ctr">
              <a:spcBef>
                <a:spcPct val="50000"/>
              </a:spcBef>
              <a:defRPr/>
            </a:pPr>
            <a:endParaRPr lang="fr-FR" sz="2400" dirty="0">
              <a:effectLst>
                <a:outerShdw blurRad="38100" dist="38100" dir="2700000" algn="tl">
                  <a:srgbClr val="000000">
                    <a:alpha val="43137"/>
                  </a:srgbClr>
                </a:outerShdw>
              </a:effectLst>
              <a:cs typeface="+mn-cs"/>
            </a:endParaRPr>
          </a:p>
        </p:txBody>
      </p:sp>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pSp>
        <p:nvGrpSpPr>
          <p:cNvPr id="33" name="Groupe 32"/>
          <p:cNvGrpSpPr/>
          <p:nvPr/>
        </p:nvGrpSpPr>
        <p:grpSpPr>
          <a:xfrm>
            <a:off x="2786050" y="1571612"/>
            <a:ext cx="5072075" cy="4941901"/>
            <a:chOff x="2786050" y="1571612"/>
            <a:chExt cx="5072075" cy="4941901"/>
          </a:xfrm>
        </p:grpSpPr>
        <p:sp>
          <p:nvSpPr>
            <p:cNvPr id="21510" name="Rectangle 2"/>
            <p:cNvSpPr>
              <a:spLocks noChangeArrowheads="1"/>
            </p:cNvSpPr>
            <p:nvPr/>
          </p:nvSpPr>
          <p:spPr bwMode="auto">
            <a:xfrm>
              <a:off x="3000375" y="5929313"/>
              <a:ext cx="4857750" cy="584200"/>
            </a:xfrm>
            <a:prstGeom prst="rect">
              <a:avLst/>
            </a:prstGeom>
            <a:noFill/>
            <a:ln w="9525">
              <a:noFill/>
              <a:miter lim="800000"/>
              <a:headEnd/>
              <a:tailEnd/>
            </a:ln>
          </p:spPr>
          <p:txBody>
            <a:bodyPr>
              <a:spAutoFit/>
            </a:bodyPr>
            <a:lstStyle/>
            <a:p>
              <a:pPr algn="ctr">
                <a:spcBef>
                  <a:spcPct val="50000"/>
                </a:spcBef>
              </a:pPr>
              <a:r>
                <a:rPr lang="fr-FR" sz="1600" b="1" dirty="0">
                  <a:solidFill>
                    <a:schemeClr val="tx1"/>
                  </a:solidFill>
                </a:rPr>
                <a:t>Un taux d’agents de catégories C significativement plus important pour les départements 72 et 85 </a:t>
              </a:r>
            </a:p>
          </p:txBody>
        </p:sp>
        <p:pic>
          <p:nvPicPr>
            <p:cNvPr id="21" name="Image 20" descr="fond departements CRET 2011 (4).jpg"/>
            <p:cNvPicPr>
              <a:picLocks noChangeAspect="1"/>
            </p:cNvPicPr>
            <p:nvPr/>
          </p:nvPicPr>
          <p:blipFill>
            <a:blip r:embed="rId3" cstate="print"/>
            <a:stretch>
              <a:fillRect/>
            </a:stretch>
          </p:blipFill>
          <p:spPr>
            <a:xfrm>
              <a:off x="2786050" y="1571612"/>
              <a:ext cx="4514448" cy="4674860"/>
            </a:xfrm>
            <a:prstGeom prst="rect">
              <a:avLst/>
            </a:prstGeom>
            <a:ln>
              <a:noFill/>
            </a:ln>
            <a:scene3d>
              <a:camera prst="orthographicFront">
                <a:rot lat="2157073" lon="20059764" rev="20556586"/>
              </a:camera>
              <a:lightRig rig="glow" dir="t"/>
            </a:scene3d>
            <a:sp3d extrusionH="76200" contourW="12700" prstMaterial="translucentPowder">
              <a:extrusionClr>
                <a:schemeClr val="accent3"/>
              </a:extrusionClr>
              <a:contourClr>
                <a:schemeClr val="accent3"/>
              </a:contourClr>
            </a:sp3d>
          </p:spPr>
        </p:pic>
      </p:grpSp>
      <p:sp>
        <p:nvSpPr>
          <p:cNvPr id="20" name="ZoneTexte 24"/>
          <p:cNvSpPr txBox="1">
            <a:spLocks noChangeArrowheads="1"/>
          </p:cNvSpPr>
          <p:nvPr/>
        </p:nvSpPr>
        <p:spPr bwMode="auto">
          <a:xfrm>
            <a:off x="2714625" y="1500188"/>
            <a:ext cx="1427163"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Cat. A = 9,8%</a:t>
            </a:r>
          </a:p>
        </p:txBody>
      </p:sp>
      <p:cxnSp>
        <p:nvCxnSpPr>
          <p:cNvPr id="12" name="Connecteur droit avec flèche 11"/>
          <p:cNvCxnSpPr/>
          <p:nvPr/>
        </p:nvCxnSpPr>
        <p:spPr bwMode="auto">
          <a:xfrm>
            <a:off x="3929063" y="2214557"/>
            <a:ext cx="1071562" cy="428625"/>
          </a:xfrm>
          <a:prstGeom prst="straightConnector1">
            <a:avLst/>
          </a:prstGeom>
          <a:ln>
            <a:solidFill>
              <a:srgbClr val="92D050"/>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3" name="Connecteur droit avec flèche 12"/>
          <p:cNvCxnSpPr/>
          <p:nvPr/>
        </p:nvCxnSpPr>
        <p:spPr bwMode="auto">
          <a:xfrm rot="10800000" flipV="1">
            <a:off x="6643702" y="2643183"/>
            <a:ext cx="571500" cy="214313"/>
          </a:xfrm>
          <a:prstGeom prst="straightConnector1">
            <a:avLst/>
          </a:prstGeom>
          <a:ln>
            <a:solidFill>
              <a:srgbClr val="0070C0"/>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 name="Connecteur droit avec flèche 13"/>
          <p:cNvCxnSpPr>
            <a:cxnSpLocks noChangeShapeType="1"/>
          </p:cNvCxnSpPr>
          <p:nvPr/>
        </p:nvCxnSpPr>
        <p:spPr bwMode="auto">
          <a:xfrm rot="10800000">
            <a:off x="6357938" y="4214813"/>
            <a:ext cx="785812" cy="214312"/>
          </a:xfrm>
          <a:prstGeom prst="straightConnector1">
            <a:avLst/>
          </a:prstGeom>
          <a:noFill/>
          <a:ln w="38100" algn="ctr">
            <a:solidFill>
              <a:schemeClr val="tx1"/>
            </a:solidFill>
            <a:round/>
            <a:headEnd/>
            <a:tailEnd type="arrow" w="med" len="med"/>
          </a:ln>
          <a:effectLst>
            <a:outerShdw dist="23000" dir="5400000" rotWithShape="0">
              <a:srgbClr val="000000">
                <a:alpha val="34999"/>
              </a:srgbClr>
            </a:outerShdw>
          </a:effectLst>
        </p:spPr>
      </p:cxnSp>
      <p:cxnSp>
        <p:nvCxnSpPr>
          <p:cNvPr id="15" name="Connecteur droit avec flèche 14"/>
          <p:cNvCxnSpPr/>
          <p:nvPr/>
        </p:nvCxnSpPr>
        <p:spPr bwMode="auto">
          <a:xfrm rot="10800000">
            <a:off x="4786318" y="5143512"/>
            <a:ext cx="642938" cy="142875"/>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4" name="Connecteur droit avec flèche 23"/>
          <p:cNvCxnSpPr/>
          <p:nvPr/>
        </p:nvCxnSpPr>
        <p:spPr bwMode="auto">
          <a:xfrm flipV="1">
            <a:off x="3143240" y="3789363"/>
            <a:ext cx="635000" cy="425450"/>
          </a:xfrm>
          <a:prstGeom prst="straightConnector1">
            <a:avLst/>
          </a:prstGeom>
          <a:ln>
            <a:solidFill>
              <a:schemeClr val="bg2">
                <a:lumMod val="60000"/>
                <a:lumOff val="40000"/>
              </a:schemeClr>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21518" name="Text Box 16"/>
          <p:cNvSpPr txBox="1">
            <a:spLocks noChangeArrowheads="1"/>
          </p:cNvSpPr>
          <p:nvPr/>
        </p:nvSpPr>
        <p:spPr bwMode="auto">
          <a:xfrm>
            <a:off x="5435600" y="1412875"/>
            <a:ext cx="184150" cy="366713"/>
          </a:xfrm>
          <a:prstGeom prst="rect">
            <a:avLst/>
          </a:prstGeom>
          <a:noFill/>
          <a:ln w="9525">
            <a:noFill/>
            <a:miter lim="800000"/>
            <a:headEnd/>
            <a:tailEnd/>
          </a:ln>
        </p:spPr>
        <p:txBody>
          <a:bodyPr wrap="none">
            <a:spAutoFit/>
          </a:bodyPr>
          <a:lstStyle/>
          <a:p>
            <a:endParaRPr lang="fr-FR"/>
          </a:p>
        </p:txBody>
      </p:sp>
      <p:sp>
        <p:nvSpPr>
          <p:cNvPr id="7" name="Text Box 17"/>
          <p:cNvSpPr txBox="1">
            <a:spLocks noChangeArrowheads="1"/>
          </p:cNvSpPr>
          <p:nvPr/>
        </p:nvSpPr>
        <p:spPr bwMode="auto">
          <a:xfrm>
            <a:off x="0" y="1628775"/>
            <a:ext cx="1619250" cy="2246313"/>
          </a:xfrm>
          <a:prstGeom prst="rect">
            <a:avLst/>
          </a:prstGeom>
          <a:noFill/>
          <a:ln w="9525">
            <a:noFill/>
            <a:miter lim="800000"/>
            <a:headEnd/>
            <a:tailEnd/>
          </a:ln>
        </p:spPr>
        <p:txBody>
          <a:bodyPr>
            <a:spAutoFit/>
          </a:bodyPr>
          <a:lstStyle/>
          <a:p>
            <a:pPr marL="85725" algn="ctr">
              <a:defRPr/>
            </a:pPr>
            <a:r>
              <a:rPr lang="fr-FR" sz="1400" b="1" dirty="0">
                <a:solidFill>
                  <a:schemeClr val="accent3"/>
                </a:solidFill>
              </a:rPr>
              <a:t>Statistiques </a:t>
            </a:r>
          </a:p>
          <a:p>
            <a:pPr marL="85725" algn="ctr">
              <a:defRPr/>
            </a:pPr>
            <a:r>
              <a:rPr lang="fr-FR" sz="1400" b="1" dirty="0">
                <a:solidFill>
                  <a:schemeClr val="accent3"/>
                </a:solidFill>
              </a:rPr>
              <a:t>régionales : </a:t>
            </a:r>
          </a:p>
          <a:p>
            <a:pPr marL="85725">
              <a:defRPr/>
            </a:pPr>
            <a:endParaRPr lang="fr-FR" sz="1400" b="1" dirty="0">
              <a:solidFill>
                <a:schemeClr val="accent3"/>
              </a:solidFill>
            </a:endParaRPr>
          </a:p>
          <a:p>
            <a:pPr marL="266700" indent="-180975">
              <a:buFont typeface="Wingdings" pitchFamily="2" charset="2"/>
              <a:buChar char="ü"/>
              <a:defRPr/>
            </a:pPr>
            <a:r>
              <a:rPr lang="fr-FR" sz="1400" b="1" dirty="0">
                <a:solidFill>
                  <a:schemeClr val="accent3"/>
                </a:solidFill>
              </a:rPr>
              <a:t>Cat. A =   9,2 %</a:t>
            </a:r>
          </a:p>
          <a:p>
            <a:pPr marL="266700" indent="-180975">
              <a:buFont typeface="Wingdings" pitchFamily="2" charset="2"/>
              <a:buChar char="ü"/>
              <a:defRPr/>
            </a:pPr>
            <a:endParaRPr lang="fr-FR" sz="1400" b="1" dirty="0">
              <a:solidFill>
                <a:schemeClr val="accent3"/>
              </a:solidFill>
            </a:endParaRPr>
          </a:p>
          <a:p>
            <a:pPr marL="266700" indent="-180975">
              <a:buFont typeface="Wingdings" pitchFamily="2" charset="2"/>
              <a:buChar char="ü"/>
              <a:defRPr/>
            </a:pPr>
            <a:r>
              <a:rPr lang="fr-FR" sz="1400" b="1" dirty="0">
                <a:solidFill>
                  <a:schemeClr val="accent3"/>
                </a:solidFill>
              </a:rPr>
              <a:t>Cat. B = 15,2 %</a:t>
            </a:r>
          </a:p>
          <a:p>
            <a:pPr marL="266700" indent="-180975">
              <a:buFont typeface="Wingdings" pitchFamily="2" charset="2"/>
              <a:buChar char="ü"/>
              <a:defRPr/>
            </a:pPr>
            <a:endParaRPr lang="fr-FR" sz="1400" b="1" dirty="0">
              <a:solidFill>
                <a:schemeClr val="accent3"/>
              </a:solidFill>
            </a:endParaRPr>
          </a:p>
          <a:p>
            <a:pPr marL="266700" indent="-180975">
              <a:buFont typeface="Wingdings" pitchFamily="2" charset="2"/>
              <a:buChar char="ü"/>
              <a:defRPr/>
            </a:pPr>
            <a:r>
              <a:rPr lang="fr-FR" sz="1400" b="1" dirty="0">
                <a:solidFill>
                  <a:schemeClr val="accent3"/>
                </a:solidFill>
              </a:rPr>
              <a:t>Cat. C = 74,4 %</a:t>
            </a:r>
          </a:p>
          <a:p>
            <a:pPr marL="266700" indent="-180975">
              <a:buFont typeface="Wingdings" pitchFamily="2" charset="2"/>
              <a:buChar char="ü"/>
              <a:defRPr/>
            </a:pPr>
            <a:endParaRPr lang="fr-FR" sz="1400" b="1" dirty="0">
              <a:solidFill>
                <a:schemeClr val="accent3"/>
              </a:solidFill>
            </a:endParaRPr>
          </a:p>
          <a:p>
            <a:pPr marL="266700" indent="-180975">
              <a:buFont typeface="Wingdings" pitchFamily="2" charset="2"/>
              <a:buChar char="ü"/>
              <a:defRPr/>
            </a:pPr>
            <a:r>
              <a:rPr lang="fr-FR" sz="1400" b="1" dirty="0">
                <a:solidFill>
                  <a:schemeClr val="accent3"/>
                </a:solidFill>
              </a:rPr>
              <a:t>NC      =   1,2 %</a:t>
            </a:r>
          </a:p>
        </p:txBody>
      </p:sp>
      <p:sp>
        <p:nvSpPr>
          <p:cNvPr id="3" name="ZoneTexte 24"/>
          <p:cNvSpPr txBox="1">
            <a:spLocks noChangeArrowheads="1"/>
          </p:cNvSpPr>
          <p:nvPr/>
        </p:nvSpPr>
        <p:spPr bwMode="auto">
          <a:xfrm>
            <a:off x="2071688" y="3571875"/>
            <a:ext cx="1377950" cy="3079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400" b="1" dirty="0">
                <a:effectLst>
                  <a:outerShdw blurRad="38100" dist="38100" dir="2700000" algn="tl">
                    <a:srgbClr val="000000">
                      <a:alpha val="43137"/>
                    </a:srgbClr>
                  </a:outerShdw>
                </a:effectLst>
                <a:latin typeface="Arial Narrow" pitchFamily="34" charset="0"/>
              </a:rPr>
              <a:t>Cat. A = 10,2%</a:t>
            </a:r>
          </a:p>
        </p:txBody>
      </p:sp>
      <p:sp>
        <p:nvSpPr>
          <p:cNvPr id="4" name="ZoneTexte 24"/>
          <p:cNvSpPr txBox="1">
            <a:spLocks noChangeArrowheads="1"/>
          </p:cNvSpPr>
          <p:nvPr/>
        </p:nvSpPr>
        <p:spPr bwMode="auto">
          <a:xfrm>
            <a:off x="5357813" y="4572000"/>
            <a:ext cx="1427162" cy="3079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400" b="1" dirty="0">
                <a:effectLst>
                  <a:outerShdw blurRad="38100" dist="38100" dir="2700000" algn="tl">
                    <a:srgbClr val="000000">
                      <a:alpha val="43137"/>
                    </a:srgbClr>
                  </a:outerShdw>
                </a:effectLst>
                <a:latin typeface="Arial Narrow" pitchFamily="34" charset="0"/>
              </a:rPr>
              <a:t>Cat. A = 7,6%</a:t>
            </a:r>
          </a:p>
        </p:txBody>
      </p:sp>
      <p:sp>
        <p:nvSpPr>
          <p:cNvPr id="5" name="ZoneTexte 24"/>
          <p:cNvSpPr txBox="1">
            <a:spLocks noChangeArrowheads="1"/>
          </p:cNvSpPr>
          <p:nvPr/>
        </p:nvSpPr>
        <p:spPr bwMode="auto">
          <a:xfrm>
            <a:off x="7143750" y="3857625"/>
            <a:ext cx="1427163"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Cat. A = 9,7%</a:t>
            </a:r>
          </a:p>
        </p:txBody>
      </p:sp>
      <p:sp>
        <p:nvSpPr>
          <p:cNvPr id="6" name="ZoneTexte 24"/>
          <p:cNvSpPr txBox="1">
            <a:spLocks noChangeArrowheads="1"/>
          </p:cNvSpPr>
          <p:nvPr/>
        </p:nvSpPr>
        <p:spPr bwMode="auto">
          <a:xfrm>
            <a:off x="7215188" y="1928813"/>
            <a:ext cx="1357312" cy="3079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400" b="1" dirty="0">
                <a:effectLst>
                  <a:outerShdw blurRad="38100" dist="38100" dir="2700000" algn="tl">
                    <a:srgbClr val="000000">
                      <a:alpha val="43137"/>
                    </a:srgbClr>
                  </a:outerShdw>
                </a:effectLst>
                <a:latin typeface="Arial Narrow" pitchFamily="34" charset="0"/>
              </a:rPr>
              <a:t>Cat. A = 7,2%</a:t>
            </a:r>
          </a:p>
        </p:txBody>
      </p:sp>
      <p:sp>
        <p:nvSpPr>
          <p:cNvPr id="18" name="ZoneTexte 24"/>
          <p:cNvSpPr txBox="1">
            <a:spLocks noChangeArrowheads="1"/>
          </p:cNvSpPr>
          <p:nvPr/>
        </p:nvSpPr>
        <p:spPr bwMode="auto">
          <a:xfrm>
            <a:off x="7215188" y="2286000"/>
            <a:ext cx="1354137"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Cat. B = 14,1%</a:t>
            </a:r>
          </a:p>
        </p:txBody>
      </p:sp>
      <p:sp>
        <p:nvSpPr>
          <p:cNvPr id="19" name="ZoneTexte 24"/>
          <p:cNvSpPr txBox="1">
            <a:spLocks noChangeArrowheads="1"/>
          </p:cNvSpPr>
          <p:nvPr/>
        </p:nvSpPr>
        <p:spPr bwMode="auto">
          <a:xfrm>
            <a:off x="7215188" y="2571750"/>
            <a:ext cx="1357312" cy="3079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400" b="1" dirty="0">
                <a:effectLst>
                  <a:outerShdw blurRad="38100" dist="38100" dir="2700000" algn="tl">
                    <a:srgbClr val="000000">
                      <a:alpha val="43137"/>
                    </a:srgbClr>
                  </a:outerShdw>
                </a:effectLst>
                <a:latin typeface="Arial Narrow" pitchFamily="34" charset="0"/>
              </a:rPr>
              <a:t>Cat. C = 77,8%</a:t>
            </a:r>
          </a:p>
        </p:txBody>
      </p:sp>
      <p:sp>
        <p:nvSpPr>
          <p:cNvPr id="22" name="ZoneTexte 24"/>
          <p:cNvSpPr txBox="1">
            <a:spLocks noChangeArrowheads="1"/>
          </p:cNvSpPr>
          <p:nvPr/>
        </p:nvSpPr>
        <p:spPr bwMode="auto">
          <a:xfrm>
            <a:off x="7215188" y="2928938"/>
            <a:ext cx="1357312"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NC = 0,9%</a:t>
            </a:r>
          </a:p>
        </p:txBody>
      </p:sp>
      <p:sp>
        <p:nvSpPr>
          <p:cNvPr id="23" name="ZoneTexte 24"/>
          <p:cNvSpPr txBox="1">
            <a:spLocks noChangeArrowheads="1"/>
          </p:cNvSpPr>
          <p:nvPr/>
        </p:nvSpPr>
        <p:spPr bwMode="auto">
          <a:xfrm>
            <a:off x="7143750" y="4143375"/>
            <a:ext cx="1427163"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Cat. B = 15%</a:t>
            </a:r>
          </a:p>
        </p:txBody>
      </p:sp>
      <p:sp>
        <p:nvSpPr>
          <p:cNvPr id="25" name="ZoneTexte 24"/>
          <p:cNvSpPr txBox="1">
            <a:spLocks noChangeArrowheads="1"/>
          </p:cNvSpPr>
          <p:nvPr/>
        </p:nvSpPr>
        <p:spPr bwMode="auto">
          <a:xfrm>
            <a:off x="7143750" y="4429125"/>
            <a:ext cx="1427163"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Cat. C = 74,3%</a:t>
            </a:r>
          </a:p>
        </p:txBody>
      </p:sp>
      <p:sp>
        <p:nvSpPr>
          <p:cNvPr id="26" name="ZoneTexte 24"/>
          <p:cNvSpPr txBox="1">
            <a:spLocks noChangeArrowheads="1"/>
          </p:cNvSpPr>
          <p:nvPr/>
        </p:nvSpPr>
        <p:spPr bwMode="auto">
          <a:xfrm>
            <a:off x="7143750" y="4714875"/>
            <a:ext cx="1427163"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NC = 1%</a:t>
            </a:r>
          </a:p>
        </p:txBody>
      </p:sp>
      <p:sp>
        <p:nvSpPr>
          <p:cNvPr id="30" name="ZoneTexte 24"/>
          <p:cNvSpPr txBox="1">
            <a:spLocks noChangeArrowheads="1"/>
          </p:cNvSpPr>
          <p:nvPr/>
        </p:nvSpPr>
        <p:spPr bwMode="auto">
          <a:xfrm>
            <a:off x="2714625" y="1785938"/>
            <a:ext cx="1427163" cy="3079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400" b="1" dirty="0">
                <a:effectLst>
                  <a:outerShdw blurRad="38100" dist="38100" dir="2700000" algn="tl">
                    <a:srgbClr val="000000">
                      <a:alpha val="43137"/>
                    </a:srgbClr>
                  </a:outerShdw>
                </a:effectLst>
                <a:latin typeface="Arial Narrow" pitchFamily="34" charset="0"/>
              </a:rPr>
              <a:t>Cat. B = 18%</a:t>
            </a:r>
          </a:p>
        </p:txBody>
      </p:sp>
      <p:sp>
        <p:nvSpPr>
          <p:cNvPr id="31" name="ZoneTexte 24"/>
          <p:cNvSpPr txBox="1">
            <a:spLocks noChangeArrowheads="1"/>
          </p:cNvSpPr>
          <p:nvPr/>
        </p:nvSpPr>
        <p:spPr bwMode="auto">
          <a:xfrm>
            <a:off x="2714625" y="2071688"/>
            <a:ext cx="1427163" cy="3079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400" b="1" dirty="0">
                <a:effectLst>
                  <a:outerShdw blurRad="38100" dist="38100" dir="2700000" algn="tl">
                    <a:srgbClr val="000000">
                      <a:alpha val="43137"/>
                    </a:srgbClr>
                  </a:outerShdw>
                </a:effectLst>
                <a:latin typeface="Arial Narrow" pitchFamily="34" charset="0"/>
              </a:rPr>
              <a:t>Cat. C = 71,9%</a:t>
            </a:r>
          </a:p>
        </p:txBody>
      </p:sp>
      <p:sp>
        <p:nvSpPr>
          <p:cNvPr id="32" name="ZoneTexte 24"/>
          <p:cNvSpPr txBox="1">
            <a:spLocks noChangeArrowheads="1"/>
          </p:cNvSpPr>
          <p:nvPr/>
        </p:nvSpPr>
        <p:spPr bwMode="auto">
          <a:xfrm>
            <a:off x="2714625" y="2428875"/>
            <a:ext cx="1427163"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NC = 0,3%</a:t>
            </a:r>
          </a:p>
        </p:txBody>
      </p:sp>
      <p:sp>
        <p:nvSpPr>
          <p:cNvPr id="37" name="ZoneTexte 24"/>
          <p:cNvSpPr txBox="1">
            <a:spLocks noChangeArrowheads="1"/>
          </p:cNvSpPr>
          <p:nvPr/>
        </p:nvSpPr>
        <p:spPr bwMode="auto">
          <a:xfrm>
            <a:off x="2071688" y="3929063"/>
            <a:ext cx="1377950"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Cat. B = 15,8%</a:t>
            </a:r>
          </a:p>
        </p:txBody>
      </p:sp>
      <p:sp>
        <p:nvSpPr>
          <p:cNvPr id="38" name="ZoneTexte 24"/>
          <p:cNvSpPr txBox="1">
            <a:spLocks noChangeArrowheads="1"/>
          </p:cNvSpPr>
          <p:nvPr/>
        </p:nvSpPr>
        <p:spPr bwMode="auto">
          <a:xfrm>
            <a:off x="2071688" y="4214813"/>
            <a:ext cx="1377950" cy="3079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400" b="1" dirty="0">
                <a:effectLst>
                  <a:outerShdw blurRad="38100" dist="38100" dir="2700000" algn="tl">
                    <a:srgbClr val="000000">
                      <a:alpha val="43137"/>
                    </a:srgbClr>
                  </a:outerShdw>
                </a:effectLst>
                <a:latin typeface="Arial Narrow" pitchFamily="34" charset="0"/>
              </a:rPr>
              <a:t>Cat. C = 72,2%</a:t>
            </a:r>
          </a:p>
        </p:txBody>
      </p:sp>
      <p:sp>
        <p:nvSpPr>
          <p:cNvPr id="39" name="ZoneTexte 24"/>
          <p:cNvSpPr txBox="1">
            <a:spLocks noChangeArrowheads="1"/>
          </p:cNvSpPr>
          <p:nvPr/>
        </p:nvSpPr>
        <p:spPr bwMode="auto">
          <a:xfrm>
            <a:off x="2071688" y="4572000"/>
            <a:ext cx="1377950"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NC = 1,8%</a:t>
            </a:r>
          </a:p>
        </p:txBody>
      </p:sp>
      <p:sp>
        <p:nvSpPr>
          <p:cNvPr id="41" name="ZoneTexte 24"/>
          <p:cNvSpPr txBox="1">
            <a:spLocks noChangeArrowheads="1"/>
          </p:cNvSpPr>
          <p:nvPr/>
        </p:nvSpPr>
        <p:spPr bwMode="auto">
          <a:xfrm>
            <a:off x="5357813" y="4929188"/>
            <a:ext cx="1427162"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Cat. B = 14,2%</a:t>
            </a:r>
          </a:p>
        </p:txBody>
      </p:sp>
      <p:sp>
        <p:nvSpPr>
          <p:cNvPr id="42" name="ZoneTexte 24"/>
          <p:cNvSpPr txBox="1">
            <a:spLocks noChangeArrowheads="1"/>
          </p:cNvSpPr>
          <p:nvPr/>
        </p:nvSpPr>
        <p:spPr bwMode="auto">
          <a:xfrm>
            <a:off x="5357813" y="5214938"/>
            <a:ext cx="1427162" cy="30797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400" b="1" dirty="0">
                <a:effectLst>
                  <a:outerShdw blurRad="38100" dist="38100" dir="2700000" algn="tl">
                    <a:srgbClr val="000000">
                      <a:alpha val="43137"/>
                    </a:srgbClr>
                  </a:outerShdw>
                </a:effectLst>
                <a:latin typeface="Arial Narrow" pitchFamily="34" charset="0"/>
              </a:rPr>
              <a:t>Cat. C = 77,3%</a:t>
            </a:r>
          </a:p>
        </p:txBody>
      </p:sp>
      <p:sp>
        <p:nvSpPr>
          <p:cNvPr id="43" name="ZoneTexte 24"/>
          <p:cNvSpPr txBox="1">
            <a:spLocks noChangeArrowheads="1"/>
          </p:cNvSpPr>
          <p:nvPr/>
        </p:nvSpPr>
        <p:spPr bwMode="auto">
          <a:xfrm>
            <a:off x="5357813" y="5572125"/>
            <a:ext cx="1427162" cy="276225"/>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fr-FR" sz="1200" b="1" dirty="0">
                <a:latin typeface="Arial Narrow" pitchFamily="34" charset="0"/>
              </a:rPr>
              <a:t>NC = 0,9%</a:t>
            </a:r>
          </a:p>
        </p:txBody>
      </p:sp>
      <p:sp>
        <p:nvSpPr>
          <p:cNvPr id="35" name="ZoneTexte 34"/>
          <p:cNvSpPr txBox="1"/>
          <p:nvPr/>
        </p:nvSpPr>
        <p:spPr>
          <a:xfrm>
            <a:off x="0" y="6488668"/>
            <a:ext cx="1187624" cy="307777"/>
          </a:xfrm>
          <a:prstGeom prst="rect">
            <a:avLst/>
          </a:prstGeom>
          <a:noFill/>
        </p:spPr>
        <p:txBody>
          <a:bodyPr wrap="square" rtlCol="0">
            <a:spAutoFit/>
          </a:bodyPr>
          <a:lstStyle/>
          <a:p>
            <a:r>
              <a:rPr lang="fr-FR" sz="1400" b="1" dirty="0" smtClean="0"/>
              <a:t>[39/80]</a:t>
            </a:r>
            <a:endParaRPr lang="fr-FR"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1000"/>
                                        <p:tgtEl>
                                          <p:spTgt spid="3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000"/>
                                        <p:tgtEl>
                                          <p:spTgt spid="42"/>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3" grpId="0"/>
      <p:bldP spid="4" grpId="0"/>
      <p:bldP spid="5" grpId="0"/>
      <p:bldP spid="6" grpId="0"/>
      <p:bldP spid="18" grpId="0"/>
      <p:bldP spid="19" grpId="0"/>
      <p:bldP spid="22" grpId="0"/>
      <p:bldP spid="23" grpId="0"/>
      <p:bldP spid="25" grpId="0"/>
      <p:bldP spid="26" grpId="0"/>
      <p:bldP spid="30" grpId="0"/>
      <p:bldP spid="31" grpId="0"/>
      <p:bldP spid="32" grpId="0"/>
      <p:bldP spid="37" grpId="0"/>
      <p:bldP spid="38" grpId="0"/>
      <p:bldP spid="39" grpId="0"/>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898650" y="476250"/>
            <a:ext cx="6777038" cy="5938838"/>
          </a:xfrm>
          <a:prstGeom prst="rect">
            <a:avLst/>
          </a:prstGeom>
          <a:noFill/>
          <a:ln w="9525">
            <a:noFill/>
            <a:miter lim="800000"/>
            <a:headEnd/>
            <a:tailEnd/>
          </a:ln>
        </p:spPr>
        <p:txBody>
          <a:bodyPr/>
          <a:lstStyle/>
          <a:p>
            <a:pPr marL="447675" indent="-447675" algn="ctr">
              <a:spcBef>
                <a:spcPct val="50000"/>
              </a:spcBef>
              <a:defRPr/>
            </a:pPr>
            <a:endParaRPr lang="fr-FR" sz="2000" b="1" dirty="0">
              <a:solidFill>
                <a:srgbClr val="FF9900"/>
              </a:solidFill>
              <a:effectLst>
                <a:outerShdw blurRad="38100" dist="38100" dir="2700000" algn="tl">
                  <a:srgbClr val="000000">
                    <a:alpha val="43137"/>
                  </a:srgbClr>
                </a:outerShdw>
              </a:effectLst>
              <a:cs typeface="+mn-cs"/>
            </a:endParaRPr>
          </a:p>
          <a:p>
            <a:pPr marL="447675" indent="-447675" algn="ctr">
              <a:spcBef>
                <a:spcPct val="50000"/>
              </a:spcBef>
              <a:defRPr/>
            </a:pPr>
            <a:r>
              <a:rPr lang="fr-FR" sz="3200" b="1" dirty="0">
                <a:solidFill>
                  <a:srgbClr val="FF9900"/>
                </a:solidFill>
                <a:effectLst>
                  <a:outerShdw blurRad="38100" dist="38100" dir="2700000" algn="tl">
                    <a:srgbClr val="000000">
                      <a:alpha val="43137"/>
                    </a:srgbClr>
                  </a:outerShdw>
                </a:effectLst>
                <a:cs typeface="+mn-cs"/>
              </a:rPr>
              <a:t>Plan de l’intervention </a:t>
            </a:r>
            <a:r>
              <a:rPr lang="fr-FR" sz="2800" b="1" dirty="0">
                <a:solidFill>
                  <a:srgbClr val="FF9900"/>
                </a:solidFill>
                <a:effectLst>
                  <a:outerShdw blurRad="38100" dist="38100" dir="2700000" algn="tl">
                    <a:srgbClr val="000000">
                      <a:alpha val="43137"/>
                    </a:srgbClr>
                  </a:outerShdw>
                </a:effectLst>
                <a:cs typeface="+mn-cs"/>
              </a:rPr>
              <a:t>:</a:t>
            </a:r>
          </a:p>
          <a:p>
            <a:pPr marL="447675" indent="-447675" algn="ctr">
              <a:spcBef>
                <a:spcPct val="50000"/>
              </a:spcBef>
              <a:defRPr/>
            </a:pPr>
            <a:endParaRPr lang="fr-FR" sz="2800" b="1" dirty="0">
              <a:solidFill>
                <a:srgbClr val="FF9900"/>
              </a:solidFill>
              <a:effectLst>
                <a:outerShdw blurRad="38100" dist="38100" dir="2700000" algn="tl">
                  <a:srgbClr val="000000">
                    <a:alpha val="43137"/>
                  </a:srgbClr>
                </a:outerShdw>
              </a:effectLst>
              <a:cs typeface="+mn-cs"/>
            </a:endParaRPr>
          </a:p>
          <a:p>
            <a:pPr marL="804863" indent="-447675">
              <a:spcBef>
                <a:spcPct val="50000"/>
              </a:spcBef>
              <a:defRPr/>
            </a:pPr>
            <a:r>
              <a:rPr lang="fr-FR" sz="2800" b="1" dirty="0">
                <a:cs typeface="+mn-cs"/>
              </a:rPr>
              <a:t>1 – La photographie générale de l’emploi dans la région des Pays de la Loire. </a:t>
            </a:r>
            <a:r>
              <a:rPr lang="fr-FR" sz="1000" b="1" dirty="0" smtClean="0">
                <a:cs typeface="+mn-cs"/>
              </a:rPr>
              <a:t>(14 </a:t>
            </a:r>
            <a:r>
              <a:rPr lang="fr-FR" sz="1000" b="1" dirty="0">
                <a:cs typeface="+mn-cs"/>
              </a:rPr>
              <a:t>diapos)</a:t>
            </a:r>
          </a:p>
          <a:p>
            <a:pPr marL="893763" lvl="1" indent="-536575">
              <a:spcBef>
                <a:spcPct val="50000"/>
              </a:spcBef>
              <a:defRPr/>
            </a:pPr>
            <a:r>
              <a:rPr lang="fr-FR" sz="2800" b="1" dirty="0">
                <a:cs typeface="+mn-cs"/>
              </a:rPr>
              <a:t>2 – Regard détaillé sur les caractéristiques de l’emploi dans les collectivités territoriales de la région. </a:t>
            </a:r>
            <a:r>
              <a:rPr lang="fr-FR" sz="1000" b="1" dirty="0" smtClean="0">
                <a:cs typeface="+mn-cs"/>
              </a:rPr>
              <a:t>(29 </a:t>
            </a:r>
            <a:r>
              <a:rPr lang="fr-FR" sz="1000" b="1" dirty="0">
                <a:cs typeface="+mn-cs"/>
              </a:rPr>
              <a:t>diapos)</a:t>
            </a:r>
          </a:p>
          <a:p>
            <a:pPr marL="893763" lvl="1" indent="-536575">
              <a:spcBef>
                <a:spcPct val="50000"/>
              </a:spcBef>
              <a:defRPr/>
            </a:pPr>
            <a:r>
              <a:rPr lang="fr-FR" sz="2800" b="1" dirty="0">
                <a:cs typeface="+mn-cs"/>
              </a:rPr>
              <a:t>3 – Zoom sur les données relatives à la précarité. </a:t>
            </a:r>
            <a:r>
              <a:rPr lang="fr-FR" sz="1000" b="1" dirty="0" smtClean="0">
                <a:cs typeface="+mn-cs"/>
              </a:rPr>
              <a:t>(23 </a:t>
            </a:r>
            <a:r>
              <a:rPr lang="fr-FR" sz="1000" b="1" dirty="0">
                <a:cs typeface="+mn-cs"/>
              </a:rPr>
              <a:t>diapos)</a:t>
            </a:r>
          </a:p>
        </p:txBody>
      </p:sp>
      <p:sp>
        <p:nvSpPr>
          <p:cNvPr id="3" name="ZoneTexte 2"/>
          <p:cNvSpPr txBox="1"/>
          <p:nvPr/>
        </p:nvSpPr>
        <p:spPr>
          <a:xfrm>
            <a:off x="0" y="6488668"/>
            <a:ext cx="1187624" cy="307777"/>
          </a:xfrm>
          <a:prstGeom prst="rect">
            <a:avLst/>
          </a:prstGeom>
          <a:noFill/>
        </p:spPr>
        <p:txBody>
          <a:bodyPr wrap="square" rtlCol="0">
            <a:spAutoFit/>
          </a:bodyPr>
          <a:lstStyle/>
          <a:p>
            <a:r>
              <a:rPr lang="fr-FR" sz="1400" b="1" dirty="0" smtClean="0"/>
              <a:t>[4/80]</a:t>
            </a:r>
            <a:endParaRPr lang="fr-FR" sz="1400" b="1"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rot="16200000">
            <a:off x="-2395018" y="2609308"/>
            <a:ext cx="6359696" cy="1569660"/>
          </a:xfrm>
          <a:prstGeom prst="rect">
            <a:avLst/>
          </a:prstGeom>
          <a:solidFill>
            <a:srgbClr val="102B4C"/>
          </a:solidFill>
          <a:ln w="25400" cmpd="dbl">
            <a:noFill/>
          </a:ln>
          <a:scene3d>
            <a:camera prst="orthographicFront"/>
            <a:lightRig rig="threePt" dir="t"/>
          </a:scene3d>
          <a:sp3d prstMaterial="translucentPowder"/>
        </p:spPr>
        <p:txBody>
          <a:bodyPr>
            <a:spAutoFit/>
          </a:bodyPr>
          <a:lstStyle/>
          <a:p>
            <a:pPr algn="ctr">
              <a:spcBef>
                <a:spcPct val="50000"/>
              </a:spcBef>
              <a:defRPr/>
            </a:pPr>
            <a:endParaRPr lang="fr-FR" sz="2400" dirty="0">
              <a:effectLst>
                <a:outerShdw blurRad="38100" dist="38100" dir="2700000" algn="tl">
                  <a:srgbClr val="000000">
                    <a:alpha val="43137"/>
                  </a:srgbClr>
                </a:outerShdw>
              </a:effectLst>
              <a:cs typeface="+mn-cs"/>
            </a:endParaRPr>
          </a:p>
          <a:p>
            <a:pPr algn="ctr">
              <a:spcBef>
                <a:spcPct val="50000"/>
              </a:spcBef>
              <a:defRPr/>
            </a:pPr>
            <a:endParaRPr lang="fr-FR" sz="2400" dirty="0">
              <a:solidFill>
                <a:srgbClr val="FF9900"/>
              </a:solidFill>
              <a:effectLst>
                <a:outerShdw blurRad="38100" dist="38100" dir="2700000" algn="tl">
                  <a:srgbClr val="000000">
                    <a:alpha val="43137"/>
                  </a:srgbClr>
                </a:outerShdw>
              </a:effectLst>
              <a:cs typeface="+mn-cs"/>
            </a:endParaRPr>
          </a:p>
          <a:p>
            <a:pPr algn="ctr">
              <a:spcBef>
                <a:spcPct val="50000"/>
              </a:spcBef>
              <a:defRPr/>
            </a:pPr>
            <a:endParaRPr lang="fr-FR" sz="2400" dirty="0">
              <a:effectLst>
                <a:outerShdw blurRad="38100" dist="38100" dir="2700000" algn="tl">
                  <a:srgbClr val="000000">
                    <a:alpha val="43137"/>
                  </a:srgbClr>
                </a:outerShdw>
              </a:effectLst>
              <a:cs typeface="+mn-cs"/>
            </a:endParaRPr>
          </a:p>
        </p:txBody>
      </p:sp>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21518" name="Text Box 16"/>
          <p:cNvSpPr txBox="1">
            <a:spLocks noChangeArrowheads="1"/>
          </p:cNvSpPr>
          <p:nvPr/>
        </p:nvSpPr>
        <p:spPr bwMode="auto">
          <a:xfrm>
            <a:off x="5435600" y="1412875"/>
            <a:ext cx="184150" cy="366713"/>
          </a:xfrm>
          <a:prstGeom prst="rect">
            <a:avLst/>
          </a:prstGeom>
          <a:noFill/>
          <a:ln w="9525">
            <a:noFill/>
            <a:miter lim="800000"/>
            <a:headEnd/>
            <a:tailEnd/>
          </a:ln>
        </p:spPr>
        <p:txBody>
          <a:bodyPr wrap="none">
            <a:spAutoFit/>
          </a:bodyPr>
          <a:lstStyle/>
          <a:p>
            <a:endParaRPr lang="fr-FR"/>
          </a:p>
        </p:txBody>
      </p:sp>
      <p:sp>
        <p:nvSpPr>
          <p:cNvPr id="7" name="Text Box 17"/>
          <p:cNvSpPr txBox="1">
            <a:spLocks noChangeArrowheads="1"/>
          </p:cNvSpPr>
          <p:nvPr/>
        </p:nvSpPr>
        <p:spPr bwMode="auto">
          <a:xfrm>
            <a:off x="0" y="1628775"/>
            <a:ext cx="1619250" cy="2246313"/>
          </a:xfrm>
          <a:prstGeom prst="rect">
            <a:avLst/>
          </a:prstGeom>
          <a:noFill/>
          <a:ln w="9525">
            <a:noFill/>
            <a:miter lim="800000"/>
            <a:headEnd/>
            <a:tailEnd/>
          </a:ln>
        </p:spPr>
        <p:txBody>
          <a:bodyPr>
            <a:spAutoFit/>
          </a:bodyPr>
          <a:lstStyle/>
          <a:p>
            <a:pPr marL="85725" algn="ctr">
              <a:defRPr/>
            </a:pPr>
            <a:r>
              <a:rPr lang="fr-FR" sz="1400" b="1" dirty="0">
                <a:solidFill>
                  <a:schemeClr val="accent3"/>
                </a:solidFill>
              </a:rPr>
              <a:t>Statistiques </a:t>
            </a:r>
          </a:p>
          <a:p>
            <a:pPr marL="85725" algn="ctr">
              <a:defRPr/>
            </a:pPr>
            <a:r>
              <a:rPr lang="fr-FR" sz="1400" b="1" dirty="0">
                <a:solidFill>
                  <a:schemeClr val="accent3"/>
                </a:solidFill>
              </a:rPr>
              <a:t>régionales : </a:t>
            </a:r>
          </a:p>
          <a:p>
            <a:pPr marL="85725">
              <a:defRPr/>
            </a:pPr>
            <a:endParaRPr lang="fr-FR" sz="1400" b="1" dirty="0">
              <a:solidFill>
                <a:schemeClr val="accent3"/>
              </a:solidFill>
            </a:endParaRPr>
          </a:p>
          <a:p>
            <a:pPr marL="266700" indent="-180975">
              <a:buFont typeface="Wingdings" pitchFamily="2" charset="2"/>
              <a:buChar char="ü"/>
              <a:defRPr/>
            </a:pPr>
            <a:r>
              <a:rPr lang="fr-FR" sz="1400" b="1" dirty="0">
                <a:solidFill>
                  <a:schemeClr val="accent3"/>
                </a:solidFill>
              </a:rPr>
              <a:t>Cat. A =   9,2 %</a:t>
            </a:r>
          </a:p>
          <a:p>
            <a:pPr marL="266700" indent="-180975">
              <a:buFont typeface="Wingdings" pitchFamily="2" charset="2"/>
              <a:buChar char="ü"/>
              <a:defRPr/>
            </a:pPr>
            <a:endParaRPr lang="fr-FR" sz="1400" b="1" dirty="0">
              <a:solidFill>
                <a:schemeClr val="accent3"/>
              </a:solidFill>
            </a:endParaRPr>
          </a:p>
          <a:p>
            <a:pPr marL="266700" indent="-180975">
              <a:buFont typeface="Wingdings" pitchFamily="2" charset="2"/>
              <a:buChar char="ü"/>
              <a:defRPr/>
            </a:pPr>
            <a:r>
              <a:rPr lang="fr-FR" sz="1400" b="1" dirty="0">
                <a:solidFill>
                  <a:schemeClr val="accent3"/>
                </a:solidFill>
              </a:rPr>
              <a:t>Cat. B = 15,2 %</a:t>
            </a:r>
          </a:p>
          <a:p>
            <a:pPr marL="266700" indent="-180975">
              <a:buFont typeface="Wingdings" pitchFamily="2" charset="2"/>
              <a:buChar char="ü"/>
              <a:defRPr/>
            </a:pPr>
            <a:endParaRPr lang="fr-FR" sz="1400" b="1" dirty="0">
              <a:solidFill>
                <a:schemeClr val="accent3"/>
              </a:solidFill>
            </a:endParaRPr>
          </a:p>
          <a:p>
            <a:pPr marL="266700" indent="-180975">
              <a:buFont typeface="Wingdings" pitchFamily="2" charset="2"/>
              <a:buChar char="ü"/>
              <a:defRPr/>
            </a:pPr>
            <a:r>
              <a:rPr lang="fr-FR" sz="1400" b="1" dirty="0">
                <a:solidFill>
                  <a:schemeClr val="accent3"/>
                </a:solidFill>
              </a:rPr>
              <a:t>Cat. C = 74,4 %</a:t>
            </a:r>
          </a:p>
          <a:p>
            <a:pPr marL="266700" indent="-180975">
              <a:buFont typeface="Wingdings" pitchFamily="2" charset="2"/>
              <a:buChar char="ü"/>
              <a:defRPr/>
            </a:pPr>
            <a:endParaRPr lang="fr-FR" sz="1400" b="1" dirty="0">
              <a:solidFill>
                <a:schemeClr val="accent3"/>
              </a:solidFill>
            </a:endParaRPr>
          </a:p>
          <a:p>
            <a:pPr marL="266700" indent="-180975">
              <a:buFont typeface="Wingdings" pitchFamily="2" charset="2"/>
              <a:buChar char="ü"/>
              <a:defRPr/>
            </a:pPr>
            <a:r>
              <a:rPr lang="fr-FR" sz="1400" b="1" dirty="0">
                <a:solidFill>
                  <a:schemeClr val="accent3"/>
                </a:solidFill>
              </a:rPr>
              <a:t>NC      =   1,2 %</a:t>
            </a:r>
          </a:p>
        </p:txBody>
      </p:sp>
      <p:graphicFrame>
        <p:nvGraphicFramePr>
          <p:cNvPr id="36" name="Graphique 35"/>
          <p:cNvGraphicFramePr>
            <a:graphicFrameLocks/>
          </p:cNvGraphicFramePr>
          <p:nvPr/>
        </p:nvGraphicFramePr>
        <p:xfrm>
          <a:off x="1979712" y="1484784"/>
          <a:ext cx="6264696" cy="4434630"/>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[40/80]</a:t>
            </a:r>
            <a:endParaRPr lang="fr-FR"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5" name="ZoneTexte 4"/>
          <p:cNvSpPr txBox="1"/>
          <p:nvPr/>
        </p:nvSpPr>
        <p:spPr>
          <a:xfrm>
            <a:off x="2123728" y="1412776"/>
            <a:ext cx="6532558" cy="369332"/>
          </a:xfrm>
          <a:prstGeom prst="rect">
            <a:avLst/>
          </a:prstGeom>
          <a:noFill/>
        </p:spPr>
        <p:txBody>
          <a:bodyPr wrap="none" rtlCol="0">
            <a:spAutoFit/>
          </a:bodyPr>
          <a:lstStyle/>
          <a:p>
            <a:r>
              <a:rPr lang="fr-FR" dirty="0" smtClean="0"/>
              <a:t>Répartition des emplois permanents par </a:t>
            </a:r>
            <a:r>
              <a:rPr lang="fr-FR" dirty="0" smtClean="0"/>
              <a:t>catégorie </a:t>
            </a:r>
            <a:r>
              <a:rPr lang="fr-FR" dirty="0" smtClean="0"/>
              <a:t>et </a:t>
            </a:r>
            <a:r>
              <a:rPr lang="fr-FR" dirty="0" smtClean="0"/>
              <a:t>type </a:t>
            </a:r>
            <a:r>
              <a:rPr lang="fr-FR" dirty="0" smtClean="0"/>
              <a:t>de collectivités </a:t>
            </a:r>
            <a:endParaRPr lang="fr-FR" dirty="0"/>
          </a:p>
        </p:txBody>
      </p:sp>
      <p:graphicFrame>
        <p:nvGraphicFramePr>
          <p:cNvPr id="8" name="Graphique 7"/>
          <p:cNvGraphicFramePr>
            <a:graphicFrameLocks/>
          </p:cNvGraphicFramePr>
          <p:nvPr/>
        </p:nvGraphicFramePr>
        <p:xfrm>
          <a:off x="1691680" y="1556792"/>
          <a:ext cx="4431976"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nvGraphicFramePr>
        <p:xfrm>
          <a:off x="4572000" y="4149080"/>
          <a:ext cx="4319846" cy="2232248"/>
        </p:xfrm>
        <a:graphic>
          <a:graphicData uri="http://schemas.openxmlformats.org/drawingml/2006/chart">
            <c:chart xmlns:c="http://schemas.openxmlformats.org/drawingml/2006/chart" xmlns:r="http://schemas.openxmlformats.org/officeDocument/2006/relationships" r:id="rId4"/>
          </a:graphicData>
        </a:graphic>
      </p:graphicFrame>
      <p:sp>
        <p:nvSpPr>
          <p:cNvPr id="9" name="ZoneTexte 8"/>
          <p:cNvSpPr txBox="1"/>
          <p:nvPr/>
        </p:nvSpPr>
        <p:spPr>
          <a:xfrm>
            <a:off x="0" y="6488668"/>
            <a:ext cx="1187624" cy="307777"/>
          </a:xfrm>
          <a:prstGeom prst="rect">
            <a:avLst/>
          </a:prstGeom>
          <a:noFill/>
        </p:spPr>
        <p:txBody>
          <a:bodyPr wrap="square" rtlCol="0">
            <a:spAutoFit/>
          </a:bodyPr>
          <a:lstStyle/>
          <a:p>
            <a:r>
              <a:rPr lang="fr-FR" sz="1400" b="1" dirty="0" smtClean="0"/>
              <a:t>[41/80]</a:t>
            </a:r>
            <a:endParaRPr lang="fr-FR" sz="1400"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5" name="ZoneTexte 4"/>
          <p:cNvSpPr txBox="1"/>
          <p:nvPr/>
        </p:nvSpPr>
        <p:spPr>
          <a:xfrm>
            <a:off x="2123728" y="1412776"/>
            <a:ext cx="6532558" cy="369332"/>
          </a:xfrm>
          <a:prstGeom prst="rect">
            <a:avLst/>
          </a:prstGeom>
          <a:noFill/>
        </p:spPr>
        <p:txBody>
          <a:bodyPr wrap="none" rtlCol="0">
            <a:spAutoFit/>
          </a:bodyPr>
          <a:lstStyle/>
          <a:p>
            <a:r>
              <a:rPr lang="fr-FR" dirty="0" smtClean="0"/>
              <a:t>Répartition des emplois permanents par </a:t>
            </a:r>
            <a:r>
              <a:rPr lang="fr-FR" dirty="0" smtClean="0"/>
              <a:t>catégorie </a:t>
            </a:r>
            <a:r>
              <a:rPr lang="fr-FR" dirty="0" smtClean="0"/>
              <a:t>et </a:t>
            </a:r>
            <a:r>
              <a:rPr lang="fr-FR" dirty="0" smtClean="0"/>
              <a:t>type </a:t>
            </a:r>
            <a:r>
              <a:rPr lang="fr-FR" dirty="0" smtClean="0"/>
              <a:t>de collectivités </a:t>
            </a:r>
            <a:endParaRPr lang="fr-FR" dirty="0"/>
          </a:p>
        </p:txBody>
      </p:sp>
      <p:graphicFrame>
        <p:nvGraphicFramePr>
          <p:cNvPr id="11" name="Graphique 10"/>
          <p:cNvGraphicFramePr>
            <a:graphicFrameLocks/>
          </p:cNvGraphicFramePr>
          <p:nvPr/>
        </p:nvGraphicFramePr>
        <p:xfrm>
          <a:off x="1619672" y="1628800"/>
          <a:ext cx="4176464" cy="2454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nvGraphicFramePr>
        <p:xfrm>
          <a:off x="4572000" y="4005064"/>
          <a:ext cx="4307210" cy="2531585"/>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[42/80]</a:t>
            </a:r>
            <a:endParaRPr lang="fr-FR" sz="1400" b="1"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5" name="ZoneTexte 4"/>
          <p:cNvSpPr txBox="1"/>
          <p:nvPr/>
        </p:nvSpPr>
        <p:spPr>
          <a:xfrm>
            <a:off x="2123728" y="1412776"/>
            <a:ext cx="6532558" cy="369332"/>
          </a:xfrm>
          <a:prstGeom prst="rect">
            <a:avLst/>
          </a:prstGeom>
          <a:noFill/>
        </p:spPr>
        <p:txBody>
          <a:bodyPr wrap="none" rtlCol="0">
            <a:spAutoFit/>
          </a:bodyPr>
          <a:lstStyle/>
          <a:p>
            <a:r>
              <a:rPr lang="fr-FR" dirty="0" smtClean="0"/>
              <a:t>Répartition des emplois permanents par </a:t>
            </a:r>
            <a:r>
              <a:rPr lang="fr-FR" dirty="0" smtClean="0"/>
              <a:t>catégorie </a:t>
            </a:r>
            <a:r>
              <a:rPr lang="fr-FR" dirty="0" smtClean="0"/>
              <a:t>et </a:t>
            </a:r>
            <a:r>
              <a:rPr lang="fr-FR" dirty="0" smtClean="0"/>
              <a:t>type </a:t>
            </a:r>
            <a:r>
              <a:rPr lang="fr-FR" dirty="0" smtClean="0"/>
              <a:t>de collectivités </a:t>
            </a:r>
            <a:endParaRPr lang="fr-FR" dirty="0"/>
          </a:p>
        </p:txBody>
      </p:sp>
      <p:graphicFrame>
        <p:nvGraphicFramePr>
          <p:cNvPr id="8" name="Graphique 7"/>
          <p:cNvGraphicFramePr>
            <a:graphicFrameLocks/>
          </p:cNvGraphicFramePr>
          <p:nvPr/>
        </p:nvGraphicFramePr>
        <p:xfrm>
          <a:off x="1691680" y="1772816"/>
          <a:ext cx="4061817" cy="2387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nvGraphicFramePr>
        <p:xfrm>
          <a:off x="4644008" y="4005064"/>
          <a:ext cx="4133825" cy="2429677"/>
        </p:xfrm>
        <a:graphic>
          <a:graphicData uri="http://schemas.openxmlformats.org/drawingml/2006/chart">
            <c:chart xmlns:c="http://schemas.openxmlformats.org/drawingml/2006/chart" xmlns:r="http://schemas.openxmlformats.org/officeDocument/2006/relationships" r:id="rId4"/>
          </a:graphicData>
        </a:graphic>
      </p:graphicFrame>
      <p:sp>
        <p:nvSpPr>
          <p:cNvPr id="9" name="ZoneTexte 8"/>
          <p:cNvSpPr txBox="1"/>
          <p:nvPr/>
        </p:nvSpPr>
        <p:spPr>
          <a:xfrm>
            <a:off x="1835696" y="5733256"/>
            <a:ext cx="2808312" cy="707886"/>
          </a:xfrm>
          <a:prstGeom prst="rect">
            <a:avLst/>
          </a:prstGeom>
          <a:noFill/>
        </p:spPr>
        <p:txBody>
          <a:bodyPr wrap="square" rtlCol="0">
            <a:spAutoFit/>
          </a:bodyPr>
          <a:lstStyle/>
          <a:p>
            <a:pPr>
              <a:tabLst>
                <a:tab pos="273050" algn="l"/>
              </a:tabLst>
            </a:pPr>
            <a:r>
              <a:rPr lang="fr-FR" sz="1000" dirty="0" smtClean="0"/>
              <a:t>*	CU : communautés urbaines</a:t>
            </a:r>
          </a:p>
          <a:p>
            <a:pPr>
              <a:tabLst>
                <a:tab pos="273050" algn="l"/>
              </a:tabLst>
            </a:pPr>
            <a:r>
              <a:rPr lang="fr-FR" sz="1000" dirty="0" smtClean="0"/>
              <a:t>	CA : communautés d’agglomérations</a:t>
            </a:r>
          </a:p>
          <a:p>
            <a:pPr>
              <a:tabLst>
                <a:tab pos="273050" algn="l"/>
              </a:tabLst>
            </a:pPr>
            <a:r>
              <a:rPr lang="fr-FR" sz="1000" dirty="0" smtClean="0"/>
              <a:t>	CC : communautés de communes</a:t>
            </a:r>
          </a:p>
          <a:p>
            <a:pPr>
              <a:tabLst>
                <a:tab pos="273050" algn="l"/>
              </a:tabLst>
            </a:pPr>
            <a:r>
              <a:rPr lang="fr-FR" sz="1000" dirty="0" smtClean="0"/>
              <a:t>	EPI : établissements publics intercommunaux</a:t>
            </a:r>
            <a:endParaRPr lang="fr-FR" sz="1000" dirty="0"/>
          </a:p>
        </p:txBody>
      </p:sp>
      <p:sp>
        <p:nvSpPr>
          <p:cNvPr id="11" name="ZoneTexte 10"/>
          <p:cNvSpPr txBox="1"/>
          <p:nvPr/>
        </p:nvSpPr>
        <p:spPr>
          <a:xfrm>
            <a:off x="0" y="6488668"/>
            <a:ext cx="1187624" cy="307777"/>
          </a:xfrm>
          <a:prstGeom prst="rect">
            <a:avLst/>
          </a:prstGeom>
          <a:noFill/>
        </p:spPr>
        <p:txBody>
          <a:bodyPr wrap="square" rtlCol="0">
            <a:spAutoFit/>
          </a:bodyPr>
          <a:lstStyle/>
          <a:p>
            <a:r>
              <a:rPr lang="fr-FR" sz="1400" b="1" dirty="0" smtClean="0"/>
              <a:t>[43/80]</a:t>
            </a:r>
            <a:endParaRPr lang="fr-FR" sz="1400" b="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5" name="ZoneTexte 4"/>
          <p:cNvSpPr txBox="1"/>
          <p:nvPr/>
        </p:nvSpPr>
        <p:spPr>
          <a:xfrm>
            <a:off x="2123728" y="1412776"/>
            <a:ext cx="6532558" cy="369332"/>
          </a:xfrm>
          <a:prstGeom prst="rect">
            <a:avLst/>
          </a:prstGeom>
          <a:noFill/>
        </p:spPr>
        <p:txBody>
          <a:bodyPr wrap="none" rtlCol="0">
            <a:spAutoFit/>
          </a:bodyPr>
          <a:lstStyle/>
          <a:p>
            <a:r>
              <a:rPr lang="fr-FR" dirty="0" smtClean="0"/>
              <a:t>Répartition des emplois permanents par </a:t>
            </a:r>
            <a:r>
              <a:rPr lang="fr-FR" dirty="0" smtClean="0"/>
              <a:t>catégorie </a:t>
            </a:r>
            <a:r>
              <a:rPr lang="fr-FR" dirty="0" smtClean="0"/>
              <a:t>et </a:t>
            </a:r>
            <a:r>
              <a:rPr lang="fr-FR" dirty="0" smtClean="0"/>
              <a:t>type </a:t>
            </a:r>
            <a:r>
              <a:rPr lang="fr-FR" dirty="0" smtClean="0"/>
              <a:t>de collectivités </a:t>
            </a:r>
            <a:endParaRPr lang="fr-FR" dirty="0"/>
          </a:p>
        </p:txBody>
      </p:sp>
      <p:graphicFrame>
        <p:nvGraphicFramePr>
          <p:cNvPr id="8" name="Graphique 7"/>
          <p:cNvGraphicFramePr>
            <a:graphicFrameLocks/>
          </p:cNvGraphicFramePr>
          <p:nvPr/>
        </p:nvGraphicFramePr>
        <p:xfrm>
          <a:off x="1691680" y="1700808"/>
          <a:ext cx="4104456" cy="24124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nvGraphicFramePr>
        <p:xfrm>
          <a:off x="4644008" y="4013292"/>
          <a:ext cx="4163194" cy="2446939"/>
        </p:xfrm>
        <a:graphic>
          <a:graphicData uri="http://schemas.openxmlformats.org/drawingml/2006/chart">
            <c:chart xmlns:c="http://schemas.openxmlformats.org/drawingml/2006/chart" xmlns:r="http://schemas.openxmlformats.org/officeDocument/2006/relationships" r:id="rId4"/>
          </a:graphicData>
        </a:graphic>
      </p:graphicFrame>
      <p:sp>
        <p:nvSpPr>
          <p:cNvPr id="9" name="ZoneTexte 8"/>
          <p:cNvSpPr txBox="1"/>
          <p:nvPr/>
        </p:nvSpPr>
        <p:spPr>
          <a:xfrm>
            <a:off x="0" y="6488668"/>
            <a:ext cx="1187624" cy="307777"/>
          </a:xfrm>
          <a:prstGeom prst="rect">
            <a:avLst/>
          </a:prstGeom>
          <a:noFill/>
        </p:spPr>
        <p:txBody>
          <a:bodyPr wrap="square" rtlCol="0">
            <a:spAutoFit/>
          </a:bodyPr>
          <a:lstStyle/>
          <a:p>
            <a:r>
              <a:rPr lang="fr-FR" sz="1400" b="1" dirty="0" smtClean="0"/>
              <a:t>[44/80]</a:t>
            </a:r>
            <a:endParaRPr lang="fr-FR" sz="1400" b="1"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5" name="ZoneTexte 4"/>
          <p:cNvSpPr txBox="1"/>
          <p:nvPr/>
        </p:nvSpPr>
        <p:spPr>
          <a:xfrm>
            <a:off x="2123728" y="1340768"/>
            <a:ext cx="6396303" cy="369332"/>
          </a:xfrm>
          <a:prstGeom prst="rect">
            <a:avLst/>
          </a:prstGeom>
          <a:noFill/>
        </p:spPr>
        <p:txBody>
          <a:bodyPr wrap="none" rtlCol="0">
            <a:spAutoFit/>
          </a:bodyPr>
          <a:lstStyle/>
          <a:p>
            <a:r>
              <a:rPr lang="fr-FR" dirty="0" smtClean="0"/>
              <a:t>Répartition des emplois permanents par </a:t>
            </a:r>
            <a:r>
              <a:rPr lang="fr-FR" dirty="0" smtClean="0"/>
              <a:t>catégorie </a:t>
            </a:r>
            <a:r>
              <a:rPr lang="fr-FR" dirty="0" smtClean="0"/>
              <a:t>et </a:t>
            </a:r>
            <a:r>
              <a:rPr lang="fr-FR" dirty="0" smtClean="0"/>
              <a:t>type </a:t>
            </a:r>
            <a:r>
              <a:rPr lang="fr-FR" dirty="0" smtClean="0"/>
              <a:t>de communes </a:t>
            </a:r>
            <a:endParaRPr lang="fr-FR" dirty="0"/>
          </a:p>
        </p:txBody>
      </p:sp>
      <p:graphicFrame>
        <p:nvGraphicFramePr>
          <p:cNvPr id="11" name="Graphique 10"/>
          <p:cNvGraphicFramePr>
            <a:graphicFrameLocks/>
          </p:cNvGraphicFramePr>
          <p:nvPr/>
        </p:nvGraphicFramePr>
        <p:xfrm>
          <a:off x="1619672" y="1700808"/>
          <a:ext cx="3240360" cy="1659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nvGraphicFramePr>
        <p:xfrm>
          <a:off x="4644008" y="1700808"/>
          <a:ext cx="3528392" cy="1515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a:graphicFrameLocks/>
          </p:cNvGraphicFramePr>
          <p:nvPr/>
        </p:nvGraphicFramePr>
        <p:xfrm>
          <a:off x="5652120" y="3140968"/>
          <a:ext cx="3341737" cy="15876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aphique 16"/>
          <p:cNvGraphicFramePr>
            <a:graphicFrameLocks/>
          </p:cNvGraphicFramePr>
          <p:nvPr/>
        </p:nvGraphicFramePr>
        <p:xfrm>
          <a:off x="1475656" y="3573016"/>
          <a:ext cx="3456384" cy="18756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Graphique 18"/>
          <p:cNvGraphicFramePr>
            <a:graphicFrameLocks/>
          </p:cNvGraphicFramePr>
          <p:nvPr/>
        </p:nvGraphicFramePr>
        <p:xfrm>
          <a:off x="4211960" y="4653136"/>
          <a:ext cx="3456384" cy="1803648"/>
        </p:xfrm>
        <a:graphic>
          <a:graphicData uri="http://schemas.openxmlformats.org/drawingml/2006/chart">
            <c:chart xmlns:c="http://schemas.openxmlformats.org/drawingml/2006/chart" xmlns:r="http://schemas.openxmlformats.org/officeDocument/2006/relationships" r:id="rId7"/>
          </a:graphicData>
        </a:graphic>
      </p:graphicFrame>
      <p:sp>
        <p:nvSpPr>
          <p:cNvPr id="10" name="ZoneTexte 9"/>
          <p:cNvSpPr txBox="1"/>
          <p:nvPr/>
        </p:nvSpPr>
        <p:spPr>
          <a:xfrm>
            <a:off x="0" y="6488668"/>
            <a:ext cx="1187624" cy="307777"/>
          </a:xfrm>
          <a:prstGeom prst="rect">
            <a:avLst/>
          </a:prstGeom>
          <a:noFill/>
        </p:spPr>
        <p:txBody>
          <a:bodyPr wrap="square" rtlCol="0">
            <a:spAutoFit/>
          </a:bodyPr>
          <a:lstStyle/>
          <a:p>
            <a:r>
              <a:rPr lang="fr-FR" sz="1400" b="1" dirty="0" smtClean="0"/>
              <a:t>[45/80]</a:t>
            </a:r>
            <a:endParaRPr lang="fr-FR" sz="1400" b="1"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22531" name="Text Box 7"/>
          <p:cNvSpPr txBox="1">
            <a:spLocks noChangeArrowheads="1"/>
          </p:cNvSpPr>
          <p:nvPr/>
        </p:nvSpPr>
        <p:spPr bwMode="auto">
          <a:xfrm>
            <a:off x="6269065" y="4403719"/>
            <a:ext cx="2303463" cy="1169551"/>
          </a:xfrm>
          <a:prstGeom prst="rect">
            <a:avLst/>
          </a:prstGeom>
          <a:noFill/>
          <a:ln w="9525">
            <a:noFill/>
            <a:miter lim="800000"/>
            <a:headEnd/>
            <a:tailEnd/>
          </a:ln>
        </p:spPr>
        <p:txBody>
          <a:bodyPr wrap="square">
            <a:spAutoFit/>
          </a:bodyPr>
          <a:lstStyle/>
          <a:p>
            <a:r>
              <a:rPr lang="fr-FR" sz="1400" b="1" dirty="0"/>
              <a:t>Une inégalité temps de travail </a:t>
            </a:r>
            <a:r>
              <a:rPr lang="fr-FR" sz="1400" b="1" dirty="0" smtClean="0"/>
              <a:t>par département</a:t>
            </a:r>
          </a:p>
          <a:p>
            <a:endParaRPr lang="fr-FR" sz="1400" b="1" dirty="0"/>
          </a:p>
          <a:p>
            <a:r>
              <a:rPr lang="fr-FR" sz="1400" b="1" dirty="0"/>
              <a:t>Une inégalité temps de travail </a:t>
            </a:r>
            <a:r>
              <a:rPr lang="fr-FR" sz="1400" b="1" dirty="0" smtClean="0"/>
              <a:t>par </a:t>
            </a:r>
            <a:r>
              <a:rPr lang="fr-FR" sz="1400" b="1" dirty="0"/>
              <a:t>sexe </a:t>
            </a:r>
          </a:p>
        </p:txBody>
      </p:sp>
      <p:graphicFrame>
        <p:nvGraphicFramePr>
          <p:cNvPr id="7" name="Graphique 6"/>
          <p:cNvGraphicFramePr>
            <a:graphicFrameLocks/>
          </p:cNvGraphicFramePr>
          <p:nvPr/>
        </p:nvGraphicFramePr>
        <p:xfrm>
          <a:off x="1928794" y="1571612"/>
          <a:ext cx="2987616" cy="2202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nvGraphicFramePr>
        <p:xfrm>
          <a:off x="4643438" y="1714489"/>
          <a:ext cx="4143404" cy="25717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p:cNvGraphicFramePr>
            <a:graphicFrameLocks/>
          </p:cNvGraphicFramePr>
          <p:nvPr/>
        </p:nvGraphicFramePr>
        <p:xfrm>
          <a:off x="1857356" y="4101528"/>
          <a:ext cx="4357718" cy="2489780"/>
        </p:xfrm>
        <a:graphic>
          <a:graphicData uri="http://schemas.openxmlformats.org/drawingml/2006/chart">
            <c:chart xmlns:c="http://schemas.openxmlformats.org/drawingml/2006/chart" xmlns:r="http://schemas.openxmlformats.org/officeDocument/2006/relationships" r:id="rId5"/>
          </a:graphicData>
        </a:graphic>
      </p:graphicFrame>
      <p:sp>
        <p:nvSpPr>
          <p:cNvPr id="11" name="ZoneTexte 10"/>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46</a:t>
            </a:r>
            <a:r>
              <a:rPr lang="fr-FR" sz="1400" b="1" dirty="0" smtClean="0"/>
              <a:t>/80]</a:t>
            </a:r>
            <a:endParaRPr lang="fr-FR"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par>
                          <p:cTn id="8" fill="hold">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1000"/>
                                        <p:tgtEl>
                                          <p:spTgt spid="8"/>
                                        </p:tgtEl>
                                      </p:cBhvr>
                                    </p:animEffect>
                                  </p:childTnLst>
                                </p:cTn>
                              </p:par>
                            </p:childTnLst>
                          </p:cTn>
                        </p:par>
                        <p:par>
                          <p:cTn id="12" fill="hold">
                            <p:stCondLst>
                              <p:cond delay="2000"/>
                            </p:stCondLst>
                            <p:childTnLst>
                              <p:par>
                                <p:cTn id="13" presetID="8" presetClass="entr" presetSubtype="3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out)">
                                      <p:cBhvr>
                                        <p:cTn id="15" dur="1000"/>
                                        <p:tgtEl>
                                          <p:spTgt spid="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2531"/>
                                        </p:tgtEl>
                                        <p:attrNameLst>
                                          <p:attrName>style.visibility</p:attrName>
                                        </p:attrNameLst>
                                      </p:cBhvr>
                                      <p:to>
                                        <p:strVal val="visible"/>
                                      </p:to>
                                    </p:set>
                                    <p:animEffect transition="in" filter="diamond(in)">
                                      <p:cBhvr>
                                        <p:cTn id="18"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Graphic spid="7" grpId="0">
        <p:bldAsOne/>
      </p:bldGraphic>
      <p:bldGraphic spid="8" grpId="0">
        <p:bldAsOne/>
      </p:bldGraphic>
      <p:bldGraphic spid="9"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22531" name="Text Box 7"/>
          <p:cNvSpPr txBox="1">
            <a:spLocks noChangeArrowheads="1"/>
          </p:cNvSpPr>
          <p:nvPr/>
        </p:nvSpPr>
        <p:spPr bwMode="auto">
          <a:xfrm>
            <a:off x="2987824" y="5877272"/>
            <a:ext cx="3960440" cy="307777"/>
          </a:xfrm>
          <a:prstGeom prst="rect">
            <a:avLst/>
          </a:prstGeom>
          <a:noFill/>
          <a:ln w="9525">
            <a:noFill/>
            <a:miter lim="800000"/>
            <a:headEnd/>
            <a:tailEnd/>
          </a:ln>
        </p:spPr>
        <p:txBody>
          <a:bodyPr wrap="square">
            <a:spAutoFit/>
          </a:bodyPr>
          <a:lstStyle/>
          <a:p>
            <a:r>
              <a:rPr lang="fr-FR" sz="1400" b="1" dirty="0"/>
              <a:t>Une inégalité temps de travail / </a:t>
            </a:r>
            <a:r>
              <a:rPr lang="fr-FR" sz="1400" b="1" dirty="0" smtClean="0"/>
              <a:t>type </a:t>
            </a:r>
            <a:r>
              <a:rPr lang="fr-FR" sz="1400" b="1" dirty="0" smtClean="0"/>
              <a:t>de collectivités</a:t>
            </a:r>
            <a:endParaRPr lang="fr-FR" sz="1400" b="1" dirty="0"/>
          </a:p>
        </p:txBody>
      </p:sp>
      <p:graphicFrame>
        <p:nvGraphicFramePr>
          <p:cNvPr id="12" name="Graphique 11"/>
          <p:cNvGraphicFramePr/>
          <p:nvPr/>
        </p:nvGraphicFramePr>
        <p:xfrm>
          <a:off x="1835696" y="1484784"/>
          <a:ext cx="6840760" cy="4036665"/>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0" y="6488668"/>
            <a:ext cx="1187624" cy="307777"/>
          </a:xfrm>
          <a:prstGeom prst="rect">
            <a:avLst/>
          </a:prstGeom>
          <a:noFill/>
        </p:spPr>
        <p:txBody>
          <a:bodyPr wrap="square" rtlCol="0">
            <a:spAutoFit/>
          </a:bodyPr>
          <a:lstStyle/>
          <a:p>
            <a:r>
              <a:rPr lang="fr-FR" sz="1400" b="1" dirty="0" smtClean="0"/>
              <a:t>[47/80]</a:t>
            </a:r>
            <a:endParaRPr lang="fr-FR"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diamond(in)">
                                      <p:cBhvr>
                                        <p:cTn id="7"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813" y="500063"/>
            <a:ext cx="6778625" cy="796925"/>
          </a:xfr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23556" name="ZoneTexte 7"/>
          <p:cNvSpPr txBox="1">
            <a:spLocks noChangeArrowheads="1"/>
          </p:cNvSpPr>
          <p:nvPr/>
        </p:nvSpPr>
        <p:spPr bwMode="auto">
          <a:xfrm rot="1251727">
            <a:off x="5485316" y="2172174"/>
            <a:ext cx="3039593" cy="369332"/>
          </a:xfrm>
          <a:prstGeom prst="rect">
            <a:avLst/>
          </a:prstGeom>
          <a:noFill/>
          <a:ln w="9525">
            <a:noFill/>
            <a:miter lim="800000"/>
            <a:headEnd/>
            <a:tailEnd/>
          </a:ln>
        </p:spPr>
        <p:txBody>
          <a:bodyPr wrap="square">
            <a:spAutoFit/>
          </a:bodyPr>
          <a:lstStyle/>
          <a:p>
            <a:pPr algn="ctr">
              <a:spcBef>
                <a:spcPct val="50000"/>
              </a:spcBef>
            </a:pPr>
            <a:r>
              <a:rPr lang="fr-FR" b="1" dirty="0">
                <a:solidFill>
                  <a:srgbClr val="003366"/>
                </a:solidFill>
              </a:rPr>
              <a:t>6 agents / 10 sont des femmes</a:t>
            </a:r>
          </a:p>
        </p:txBody>
      </p:sp>
      <p:graphicFrame>
        <p:nvGraphicFramePr>
          <p:cNvPr id="9" name="Graphique 8"/>
          <p:cNvGraphicFramePr>
            <a:graphicFrameLocks/>
          </p:cNvGraphicFramePr>
          <p:nvPr/>
        </p:nvGraphicFramePr>
        <p:xfrm>
          <a:off x="1714480" y="1285860"/>
          <a:ext cx="3678370"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23555" name="ZoneTexte 35"/>
          <p:cNvSpPr txBox="1">
            <a:spLocks noChangeArrowheads="1"/>
          </p:cNvSpPr>
          <p:nvPr/>
        </p:nvSpPr>
        <p:spPr bwMode="auto">
          <a:xfrm>
            <a:off x="2143125" y="5929313"/>
            <a:ext cx="6286500" cy="523875"/>
          </a:xfrm>
          <a:prstGeom prst="rect">
            <a:avLst/>
          </a:prstGeom>
          <a:noFill/>
          <a:ln w="9525">
            <a:noFill/>
            <a:miter lim="800000"/>
            <a:headEnd/>
            <a:tailEnd/>
          </a:ln>
        </p:spPr>
        <p:txBody>
          <a:bodyPr>
            <a:spAutoFit/>
          </a:bodyPr>
          <a:lstStyle/>
          <a:p>
            <a:pPr algn="ctr">
              <a:spcBef>
                <a:spcPct val="50000"/>
              </a:spcBef>
            </a:pPr>
            <a:r>
              <a:rPr lang="fr-FR" sz="1400" b="1" dirty="0">
                <a:solidFill>
                  <a:schemeClr val="tx1"/>
                </a:solidFill>
              </a:rPr>
              <a:t>Un taux de féminisation « classiquement » élevé pour les agents sur </a:t>
            </a:r>
            <a:r>
              <a:rPr lang="fr-FR" sz="1400" b="1" dirty="0" smtClean="0">
                <a:solidFill>
                  <a:schemeClr val="tx1"/>
                </a:solidFill>
              </a:rPr>
              <a:t>emplois permanents </a:t>
            </a:r>
            <a:r>
              <a:rPr lang="fr-FR" sz="1400" b="1" dirty="0">
                <a:solidFill>
                  <a:schemeClr val="tx1"/>
                </a:solidFill>
              </a:rPr>
              <a:t>avec un taux sensiblement plus élevé pour la Vendée</a:t>
            </a:r>
          </a:p>
        </p:txBody>
      </p:sp>
      <p:graphicFrame>
        <p:nvGraphicFramePr>
          <p:cNvPr id="7" name="Graphique 6"/>
          <p:cNvGraphicFramePr>
            <a:graphicFrameLocks/>
          </p:cNvGraphicFramePr>
          <p:nvPr/>
        </p:nvGraphicFramePr>
        <p:xfrm>
          <a:off x="4071934" y="3071810"/>
          <a:ext cx="4657717" cy="2977421"/>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48</a:t>
            </a:r>
            <a:r>
              <a:rPr lang="fr-FR" sz="1400" b="1" dirty="0" smtClean="0"/>
              <a:t>/80]</a:t>
            </a:r>
            <a:endParaRPr lang="fr-FR"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p:cTn id="13" dur="1000" fill="hold"/>
                                        <p:tgtEl>
                                          <p:spTgt spid="23556"/>
                                        </p:tgtEl>
                                        <p:attrNameLst>
                                          <p:attrName>ppt_w</p:attrName>
                                        </p:attrNameLst>
                                      </p:cBhvr>
                                      <p:tavLst>
                                        <p:tav tm="0">
                                          <p:val>
                                            <p:strVal val="#ppt_w*0.70"/>
                                          </p:val>
                                        </p:tav>
                                        <p:tav tm="100000">
                                          <p:val>
                                            <p:strVal val="#ppt_w"/>
                                          </p:val>
                                        </p:tav>
                                      </p:tavLst>
                                    </p:anim>
                                    <p:anim calcmode="lin" valueType="num">
                                      <p:cBhvr>
                                        <p:cTn id="14" dur="1000" fill="hold"/>
                                        <p:tgtEl>
                                          <p:spTgt spid="23556"/>
                                        </p:tgtEl>
                                        <p:attrNameLst>
                                          <p:attrName>ppt_h</p:attrName>
                                        </p:attrNameLst>
                                      </p:cBhvr>
                                      <p:tavLst>
                                        <p:tav tm="0">
                                          <p:val>
                                            <p:strVal val="#ppt_h"/>
                                          </p:val>
                                        </p:tav>
                                        <p:tav tm="100000">
                                          <p:val>
                                            <p:strVal val="#ppt_h"/>
                                          </p:val>
                                        </p:tav>
                                      </p:tavLst>
                                    </p:anim>
                                    <p:animEffect transition="in" filter="fade">
                                      <p:cBhvr>
                                        <p:cTn id="15" dur="1000"/>
                                        <p:tgtEl>
                                          <p:spTgt spid="23556"/>
                                        </p:tgtEl>
                                      </p:cBhvr>
                                    </p:animEffect>
                                  </p:childTnLst>
                                </p:cTn>
                              </p:par>
                              <p:par>
                                <p:cTn id="16" presetID="55"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Graphic spid="9" grpId="0">
        <p:bldAsOne/>
      </p:bldGraphic>
      <p:bldGraphic spid="7"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pSp>
        <p:nvGrpSpPr>
          <p:cNvPr id="6" name="Groupe 5"/>
          <p:cNvGrpSpPr/>
          <p:nvPr/>
        </p:nvGrpSpPr>
        <p:grpSpPr>
          <a:xfrm>
            <a:off x="1928794" y="1500174"/>
            <a:ext cx="6695176" cy="4873896"/>
            <a:chOff x="1928794" y="1500174"/>
            <a:chExt cx="6695176" cy="4873896"/>
          </a:xfrm>
        </p:grpSpPr>
        <p:sp>
          <p:nvSpPr>
            <p:cNvPr id="24579" name="Rectangle 2"/>
            <p:cNvSpPr>
              <a:spLocks noChangeArrowheads="1"/>
            </p:cNvSpPr>
            <p:nvPr/>
          </p:nvSpPr>
          <p:spPr bwMode="auto">
            <a:xfrm>
              <a:off x="2051720" y="5589240"/>
              <a:ext cx="6572250" cy="784830"/>
            </a:xfrm>
            <a:prstGeom prst="rect">
              <a:avLst/>
            </a:prstGeom>
            <a:noFill/>
            <a:ln w="9525">
              <a:noFill/>
              <a:miter lim="800000"/>
              <a:headEnd/>
              <a:tailEnd/>
            </a:ln>
          </p:spPr>
          <p:txBody>
            <a:bodyPr>
              <a:spAutoFit/>
            </a:bodyPr>
            <a:lstStyle/>
            <a:p>
              <a:pPr algn="ctr">
                <a:spcBef>
                  <a:spcPct val="50000"/>
                </a:spcBef>
              </a:pPr>
              <a:r>
                <a:rPr lang="fr-FR" b="1" dirty="0">
                  <a:solidFill>
                    <a:schemeClr val="tx1"/>
                  </a:solidFill>
                </a:rPr>
                <a:t>Une répartition </a:t>
              </a:r>
              <a:r>
                <a:rPr lang="fr-FR" b="1" dirty="0" smtClean="0">
                  <a:solidFill>
                    <a:schemeClr val="tx1"/>
                  </a:solidFill>
                </a:rPr>
                <a:t>hommes </a:t>
              </a:r>
              <a:r>
                <a:rPr lang="fr-FR" b="1" dirty="0">
                  <a:solidFill>
                    <a:schemeClr val="tx1"/>
                  </a:solidFill>
                </a:rPr>
                <a:t>/ </a:t>
              </a:r>
              <a:r>
                <a:rPr lang="fr-FR" b="1" dirty="0" smtClean="0">
                  <a:solidFill>
                    <a:schemeClr val="tx1"/>
                  </a:solidFill>
                </a:rPr>
                <a:t>femmes </a:t>
              </a:r>
              <a:r>
                <a:rPr lang="fr-FR" b="1" dirty="0">
                  <a:solidFill>
                    <a:schemeClr val="tx1"/>
                  </a:solidFill>
                </a:rPr>
                <a:t>qui varie </a:t>
              </a:r>
              <a:r>
                <a:rPr lang="fr-FR" b="1" dirty="0" smtClean="0">
                  <a:solidFill>
                    <a:schemeClr val="tx1"/>
                  </a:solidFill>
                </a:rPr>
                <a:t>fortement</a:t>
              </a:r>
            </a:p>
            <a:p>
              <a:pPr algn="ctr">
                <a:spcBef>
                  <a:spcPct val="50000"/>
                </a:spcBef>
              </a:pPr>
              <a:r>
                <a:rPr lang="fr-FR" b="1" dirty="0" smtClean="0">
                  <a:solidFill>
                    <a:schemeClr val="tx1"/>
                  </a:solidFill>
                </a:rPr>
                <a:t>selon </a:t>
              </a:r>
              <a:r>
                <a:rPr lang="fr-FR" b="1" dirty="0">
                  <a:solidFill>
                    <a:schemeClr val="tx1"/>
                  </a:solidFill>
                </a:rPr>
                <a:t>les types de collectivités</a:t>
              </a:r>
            </a:p>
          </p:txBody>
        </p:sp>
        <p:graphicFrame>
          <p:nvGraphicFramePr>
            <p:cNvPr id="5" name="Graphique 4"/>
            <p:cNvGraphicFramePr>
              <a:graphicFrameLocks/>
            </p:cNvGraphicFramePr>
            <p:nvPr/>
          </p:nvGraphicFramePr>
          <p:xfrm>
            <a:off x="1928794" y="1500174"/>
            <a:ext cx="6683988" cy="4046354"/>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[49/80]</a:t>
            </a:r>
            <a:endParaRPr lang="fr-FR" sz="14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898650" y="476250"/>
            <a:ext cx="6777038" cy="5938838"/>
          </a:xfrm>
          <a:prstGeom prst="rect">
            <a:avLst/>
          </a:prstGeom>
          <a:noFill/>
          <a:ln w="9525">
            <a:noFill/>
            <a:miter lim="800000"/>
            <a:headEnd/>
            <a:tailEnd/>
          </a:ln>
        </p:spPr>
        <p:txBody>
          <a:bodyPr/>
          <a:lstStyle/>
          <a:p>
            <a:pPr marL="447675" indent="-447675" algn="ctr">
              <a:spcBef>
                <a:spcPct val="50000"/>
              </a:spcBef>
              <a:defRPr/>
            </a:pPr>
            <a:endParaRPr lang="fr-FR" sz="2000" b="1" dirty="0">
              <a:solidFill>
                <a:srgbClr val="FF9900"/>
              </a:solidFill>
              <a:effectLst>
                <a:outerShdw blurRad="38100" dist="38100" dir="2700000" algn="tl">
                  <a:srgbClr val="000000">
                    <a:alpha val="43137"/>
                  </a:srgbClr>
                </a:outerShdw>
              </a:effectLst>
              <a:cs typeface="+mn-cs"/>
            </a:endParaRPr>
          </a:p>
          <a:p>
            <a:pPr marL="447675" indent="-447675" algn="ctr">
              <a:spcBef>
                <a:spcPct val="50000"/>
              </a:spcBef>
              <a:defRPr/>
            </a:pPr>
            <a:r>
              <a:rPr lang="fr-FR" sz="3200" b="1" dirty="0">
                <a:solidFill>
                  <a:srgbClr val="FF9900"/>
                </a:solidFill>
                <a:effectLst>
                  <a:outerShdw blurRad="38100" dist="38100" dir="2700000" algn="tl">
                    <a:srgbClr val="000000">
                      <a:alpha val="43137"/>
                    </a:srgbClr>
                  </a:outerShdw>
                </a:effectLst>
                <a:cs typeface="+mn-cs"/>
              </a:rPr>
              <a:t>Plan de l’intervention </a:t>
            </a:r>
            <a:r>
              <a:rPr lang="fr-FR" sz="2800" b="1" dirty="0">
                <a:solidFill>
                  <a:srgbClr val="FF9900"/>
                </a:solidFill>
                <a:effectLst>
                  <a:outerShdw blurRad="38100" dist="38100" dir="2700000" algn="tl">
                    <a:srgbClr val="000000">
                      <a:alpha val="43137"/>
                    </a:srgbClr>
                  </a:outerShdw>
                </a:effectLst>
                <a:cs typeface="+mn-cs"/>
              </a:rPr>
              <a:t>:</a:t>
            </a:r>
          </a:p>
          <a:p>
            <a:pPr marL="447675" indent="-447675" algn="ctr">
              <a:spcBef>
                <a:spcPct val="50000"/>
              </a:spcBef>
              <a:defRPr/>
            </a:pPr>
            <a:endParaRPr lang="fr-FR" sz="2800" b="1" dirty="0">
              <a:solidFill>
                <a:srgbClr val="FF9900"/>
              </a:solidFill>
              <a:effectLst>
                <a:outerShdw blurRad="38100" dist="38100" dir="2700000" algn="tl">
                  <a:srgbClr val="000000">
                    <a:alpha val="43137"/>
                  </a:srgbClr>
                </a:outerShdw>
              </a:effectLst>
              <a:cs typeface="+mn-cs"/>
            </a:endParaRPr>
          </a:p>
          <a:p>
            <a:pPr marL="804863" indent="-447675">
              <a:spcBef>
                <a:spcPct val="50000"/>
              </a:spcBef>
              <a:defRPr/>
            </a:pPr>
            <a:r>
              <a:rPr lang="fr-FR" sz="2800" b="1" dirty="0">
                <a:cs typeface="+mn-cs"/>
              </a:rPr>
              <a:t>1 – La photographie générale de l’emploi dans la région des Pays de la Loire. </a:t>
            </a:r>
            <a:r>
              <a:rPr lang="fr-FR" sz="1000" b="1" dirty="0" smtClean="0">
                <a:cs typeface="+mn-cs"/>
              </a:rPr>
              <a:t>(14 </a:t>
            </a:r>
            <a:r>
              <a:rPr lang="fr-FR" sz="1000" b="1" dirty="0">
                <a:cs typeface="+mn-cs"/>
              </a:rPr>
              <a:t>diapos)</a:t>
            </a:r>
          </a:p>
          <a:p>
            <a:pPr marL="893763" lvl="1" indent="-536575">
              <a:spcBef>
                <a:spcPct val="50000"/>
              </a:spcBef>
              <a:defRPr/>
            </a:pPr>
            <a:r>
              <a:rPr lang="fr-FR" sz="2800" dirty="0">
                <a:solidFill>
                  <a:schemeClr val="bg1">
                    <a:lumMod val="75000"/>
                  </a:schemeClr>
                </a:solidFill>
                <a:cs typeface="+mn-cs"/>
              </a:rPr>
              <a:t>2 – Regard détaillé sur les caractéristiques de l’emploi dans les collectivités territoriales de la région. </a:t>
            </a:r>
            <a:r>
              <a:rPr lang="fr-FR" sz="1000" dirty="0" smtClean="0">
                <a:solidFill>
                  <a:schemeClr val="bg1">
                    <a:lumMod val="75000"/>
                  </a:schemeClr>
                </a:solidFill>
                <a:cs typeface="+mn-cs"/>
              </a:rPr>
              <a:t>(29 </a:t>
            </a:r>
            <a:r>
              <a:rPr lang="fr-FR" sz="1000" dirty="0">
                <a:solidFill>
                  <a:schemeClr val="bg1">
                    <a:lumMod val="75000"/>
                  </a:schemeClr>
                </a:solidFill>
                <a:cs typeface="+mn-cs"/>
              </a:rPr>
              <a:t>diapos)</a:t>
            </a:r>
          </a:p>
          <a:p>
            <a:pPr marL="893763" lvl="1" indent="-536575">
              <a:spcBef>
                <a:spcPct val="50000"/>
              </a:spcBef>
              <a:defRPr/>
            </a:pPr>
            <a:r>
              <a:rPr lang="fr-FR" sz="2800" dirty="0">
                <a:solidFill>
                  <a:schemeClr val="bg1">
                    <a:lumMod val="75000"/>
                  </a:schemeClr>
                </a:solidFill>
                <a:cs typeface="+mn-cs"/>
              </a:rPr>
              <a:t>3 – Zoom sur les données relatives à la précarité. </a:t>
            </a:r>
            <a:r>
              <a:rPr lang="fr-FR" sz="1000" dirty="0" smtClean="0">
                <a:solidFill>
                  <a:schemeClr val="bg1">
                    <a:lumMod val="75000"/>
                  </a:schemeClr>
                </a:solidFill>
                <a:cs typeface="+mn-cs"/>
              </a:rPr>
              <a:t>(23 diapos</a:t>
            </a:r>
            <a:r>
              <a:rPr lang="fr-FR" sz="1000" dirty="0">
                <a:solidFill>
                  <a:schemeClr val="bg1">
                    <a:lumMod val="75000"/>
                  </a:schemeClr>
                </a:solidFill>
                <a:cs typeface="+mn-cs"/>
              </a:rPr>
              <a:t>)</a:t>
            </a:r>
          </a:p>
        </p:txBody>
      </p:sp>
      <p:sp>
        <p:nvSpPr>
          <p:cNvPr id="4" name="ZoneTexte 3"/>
          <p:cNvSpPr txBox="1"/>
          <p:nvPr/>
        </p:nvSpPr>
        <p:spPr>
          <a:xfrm>
            <a:off x="0" y="6488668"/>
            <a:ext cx="1187624" cy="307777"/>
          </a:xfrm>
          <a:prstGeom prst="rect">
            <a:avLst/>
          </a:prstGeom>
          <a:noFill/>
        </p:spPr>
        <p:txBody>
          <a:bodyPr wrap="square" rtlCol="0">
            <a:spAutoFit/>
          </a:bodyPr>
          <a:lstStyle/>
          <a:p>
            <a:r>
              <a:rPr lang="fr-FR" sz="1400" b="1" dirty="0" smtClean="0"/>
              <a:t>[5/80]</a:t>
            </a:r>
            <a:endParaRPr lang="fr-FR" sz="1400" b="1"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24579" name="Rectangle 2"/>
          <p:cNvSpPr>
            <a:spLocks noChangeArrowheads="1"/>
          </p:cNvSpPr>
          <p:nvPr/>
        </p:nvSpPr>
        <p:spPr bwMode="auto">
          <a:xfrm>
            <a:off x="1907704" y="5929313"/>
            <a:ext cx="6736234" cy="369332"/>
          </a:xfrm>
          <a:prstGeom prst="rect">
            <a:avLst/>
          </a:prstGeom>
          <a:noFill/>
          <a:ln w="9525">
            <a:noFill/>
            <a:miter lim="800000"/>
            <a:headEnd/>
            <a:tailEnd/>
          </a:ln>
        </p:spPr>
        <p:txBody>
          <a:bodyPr wrap="square">
            <a:spAutoFit/>
          </a:bodyPr>
          <a:lstStyle/>
          <a:p>
            <a:pPr algn="ctr">
              <a:spcBef>
                <a:spcPct val="50000"/>
              </a:spcBef>
            </a:pPr>
            <a:r>
              <a:rPr lang="fr-FR" b="1" dirty="0">
                <a:solidFill>
                  <a:schemeClr val="tx1"/>
                </a:solidFill>
              </a:rPr>
              <a:t>Une répartition </a:t>
            </a:r>
            <a:r>
              <a:rPr lang="fr-FR" b="1" dirty="0" smtClean="0">
                <a:solidFill>
                  <a:schemeClr val="tx1"/>
                </a:solidFill>
              </a:rPr>
              <a:t>hommes </a:t>
            </a:r>
            <a:r>
              <a:rPr lang="fr-FR" b="1" dirty="0">
                <a:solidFill>
                  <a:schemeClr val="tx1"/>
                </a:solidFill>
              </a:rPr>
              <a:t>/ </a:t>
            </a:r>
            <a:r>
              <a:rPr lang="fr-FR" b="1" dirty="0" smtClean="0">
                <a:solidFill>
                  <a:schemeClr val="tx1"/>
                </a:solidFill>
              </a:rPr>
              <a:t>femmes </a:t>
            </a:r>
            <a:r>
              <a:rPr lang="fr-FR" b="1" dirty="0">
                <a:solidFill>
                  <a:schemeClr val="tx1"/>
                </a:solidFill>
              </a:rPr>
              <a:t>qui varie </a:t>
            </a:r>
            <a:r>
              <a:rPr lang="fr-FR" b="1" dirty="0" smtClean="0">
                <a:solidFill>
                  <a:schemeClr val="tx1"/>
                </a:solidFill>
              </a:rPr>
              <a:t>selon </a:t>
            </a:r>
            <a:r>
              <a:rPr lang="fr-FR" b="1" dirty="0" smtClean="0">
                <a:solidFill>
                  <a:schemeClr val="tx1"/>
                </a:solidFill>
              </a:rPr>
              <a:t>la taille des </a:t>
            </a:r>
            <a:r>
              <a:rPr lang="fr-FR" b="1" dirty="0" smtClean="0">
                <a:solidFill>
                  <a:schemeClr val="tx1"/>
                </a:solidFill>
              </a:rPr>
              <a:t>communes</a:t>
            </a:r>
            <a:endParaRPr lang="fr-FR" b="1" dirty="0">
              <a:solidFill>
                <a:schemeClr val="tx1"/>
              </a:solidFill>
            </a:endParaRPr>
          </a:p>
        </p:txBody>
      </p:sp>
      <p:sp>
        <p:nvSpPr>
          <p:cNvPr id="11" name="Rectangle 10"/>
          <p:cNvSpPr/>
          <p:nvPr/>
        </p:nvSpPr>
        <p:spPr>
          <a:xfrm>
            <a:off x="2483768" y="1556792"/>
            <a:ext cx="5616624" cy="307777"/>
          </a:xfrm>
          <a:prstGeom prst="rect">
            <a:avLst/>
          </a:prstGeom>
        </p:spPr>
        <p:txBody>
          <a:bodyPr wrap="square">
            <a:spAutoFit/>
          </a:bodyPr>
          <a:lstStyle/>
          <a:p>
            <a:pPr algn="ctr" fontAlgn="auto">
              <a:spcBef>
                <a:spcPts val="0"/>
              </a:spcBef>
              <a:spcAft>
                <a:spcPts val="0"/>
              </a:spcAft>
              <a:defRPr sz="1200" b="1" i="0" u="none" strike="noStrike" kern="1200" baseline="0">
                <a:solidFill>
                  <a:sysClr val="windowText" lastClr="000000"/>
                </a:solidFill>
                <a:latin typeface="+mn-lt"/>
                <a:ea typeface="+mn-ea"/>
                <a:cs typeface="+mn-cs"/>
              </a:defRPr>
            </a:pPr>
            <a:r>
              <a:rPr lang="fr-FR" sz="1400" b="1" dirty="0" smtClean="0">
                <a:solidFill>
                  <a:sysClr val="windowText" lastClr="000000"/>
                </a:solidFill>
              </a:rPr>
              <a:t>Répartition hommes / femmes par </a:t>
            </a:r>
            <a:r>
              <a:rPr lang="fr-FR" sz="1400" b="1" dirty="0" smtClean="0">
                <a:solidFill>
                  <a:sysClr val="windowText" lastClr="000000"/>
                </a:solidFill>
              </a:rPr>
              <a:t>type </a:t>
            </a:r>
            <a:r>
              <a:rPr lang="fr-FR" sz="1400" b="1" dirty="0" smtClean="0">
                <a:solidFill>
                  <a:sysClr val="windowText" lastClr="000000"/>
                </a:solidFill>
              </a:rPr>
              <a:t>de communes (en %)</a:t>
            </a:r>
            <a:endParaRPr lang="fr-FR" sz="1400" b="1" dirty="0">
              <a:solidFill>
                <a:sysClr val="windowText" lastClr="000000"/>
              </a:solidFill>
            </a:endParaRPr>
          </a:p>
        </p:txBody>
      </p:sp>
      <p:graphicFrame>
        <p:nvGraphicFramePr>
          <p:cNvPr id="13" name="Graphique 12"/>
          <p:cNvGraphicFramePr/>
          <p:nvPr/>
        </p:nvGraphicFramePr>
        <p:xfrm>
          <a:off x="2285999" y="2057400"/>
          <a:ext cx="6006413" cy="3603848"/>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[50/80]</a:t>
            </a:r>
            <a:endParaRPr lang="fr-FR" sz="1400" b="1"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pSp>
        <p:nvGrpSpPr>
          <p:cNvPr id="6" name="Groupe 5"/>
          <p:cNvGrpSpPr/>
          <p:nvPr/>
        </p:nvGrpSpPr>
        <p:grpSpPr>
          <a:xfrm>
            <a:off x="1763688" y="1412776"/>
            <a:ext cx="6912768" cy="4957862"/>
            <a:chOff x="1763688" y="1412776"/>
            <a:chExt cx="6912768" cy="4957862"/>
          </a:xfrm>
        </p:grpSpPr>
        <p:sp>
          <p:nvSpPr>
            <p:cNvPr id="25603" name="Rectangle 2"/>
            <p:cNvSpPr>
              <a:spLocks noChangeArrowheads="1"/>
            </p:cNvSpPr>
            <p:nvPr/>
          </p:nvSpPr>
          <p:spPr bwMode="auto">
            <a:xfrm>
              <a:off x="3071813" y="5786438"/>
              <a:ext cx="4857750" cy="584200"/>
            </a:xfrm>
            <a:prstGeom prst="rect">
              <a:avLst/>
            </a:prstGeom>
            <a:noFill/>
            <a:ln w="9525">
              <a:noFill/>
              <a:miter lim="800000"/>
              <a:headEnd/>
              <a:tailEnd/>
            </a:ln>
          </p:spPr>
          <p:txBody>
            <a:bodyPr>
              <a:spAutoFit/>
            </a:bodyPr>
            <a:lstStyle/>
            <a:p>
              <a:pPr algn="ctr">
                <a:spcBef>
                  <a:spcPct val="50000"/>
                </a:spcBef>
              </a:pPr>
              <a:r>
                <a:rPr lang="fr-FR" sz="1600" b="1">
                  <a:solidFill>
                    <a:schemeClr val="tx1"/>
                  </a:solidFill>
                </a:rPr>
                <a:t>Les filières avec de fortes disparités dans la répartition hommes / femmes  </a:t>
              </a:r>
            </a:p>
          </p:txBody>
        </p:sp>
        <p:graphicFrame>
          <p:nvGraphicFramePr>
            <p:cNvPr id="5" name="Graphique 4"/>
            <p:cNvGraphicFramePr>
              <a:graphicFrameLocks/>
            </p:cNvGraphicFramePr>
            <p:nvPr/>
          </p:nvGraphicFramePr>
          <p:xfrm>
            <a:off x="1763688" y="1412776"/>
            <a:ext cx="6912768" cy="4320480"/>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[51/80]</a:t>
            </a:r>
            <a:endParaRPr lang="fr-FR" sz="1400" b="1"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sp>
        <p:nvSpPr>
          <p:cNvPr id="10" name="Rectangle 9"/>
          <p:cNvSpPr/>
          <p:nvPr/>
        </p:nvSpPr>
        <p:spPr>
          <a:xfrm>
            <a:off x="2987824" y="1340768"/>
            <a:ext cx="4752528" cy="307777"/>
          </a:xfrm>
          <a:prstGeom prst="rect">
            <a:avLst/>
          </a:prstGeom>
        </p:spPr>
        <p:txBody>
          <a:bodyPr wrap="square">
            <a:spAutoFit/>
          </a:bodyPr>
          <a:lstStyle/>
          <a:p>
            <a:pPr algn="ctr" fontAlgn="auto">
              <a:spcBef>
                <a:spcPts val="0"/>
              </a:spcBef>
              <a:spcAft>
                <a:spcPts val="0"/>
              </a:spcAft>
              <a:defRPr sz="1200" b="1" i="0" u="none" strike="noStrike" kern="1200" baseline="0">
                <a:solidFill>
                  <a:sysClr val="windowText" lastClr="000000"/>
                </a:solidFill>
                <a:latin typeface="+mn-lt"/>
                <a:ea typeface="+mn-ea"/>
                <a:cs typeface="+mn-cs"/>
              </a:defRPr>
            </a:pPr>
            <a:r>
              <a:rPr lang="fr-FR" sz="1400" b="1" dirty="0" smtClean="0">
                <a:solidFill>
                  <a:sysClr val="windowText" lastClr="000000"/>
                </a:solidFill>
              </a:rPr>
              <a:t>Répartition hommes / femmes par </a:t>
            </a:r>
            <a:r>
              <a:rPr lang="fr-FR" sz="1400" b="1" dirty="0" smtClean="0">
                <a:solidFill>
                  <a:sysClr val="windowText" lastClr="000000"/>
                </a:solidFill>
              </a:rPr>
              <a:t>catégorie </a:t>
            </a:r>
            <a:r>
              <a:rPr lang="fr-FR" sz="1100" b="1" dirty="0" smtClean="0">
                <a:solidFill>
                  <a:sysClr val="windowText" lastClr="000000"/>
                </a:solidFill>
              </a:rPr>
              <a:t>(en %)</a:t>
            </a:r>
            <a:endParaRPr lang="fr-FR" sz="1100" b="1" dirty="0">
              <a:solidFill>
                <a:sysClr val="windowText" lastClr="000000"/>
              </a:solidFill>
            </a:endParaRPr>
          </a:p>
        </p:txBody>
      </p:sp>
      <p:sp>
        <p:nvSpPr>
          <p:cNvPr id="11" name="Rectangle 2"/>
          <p:cNvSpPr>
            <a:spLocks noChangeArrowheads="1"/>
          </p:cNvSpPr>
          <p:nvPr/>
        </p:nvSpPr>
        <p:spPr bwMode="auto">
          <a:xfrm>
            <a:off x="1796206" y="5929313"/>
            <a:ext cx="6952258" cy="369332"/>
          </a:xfrm>
          <a:prstGeom prst="rect">
            <a:avLst/>
          </a:prstGeom>
          <a:noFill/>
          <a:ln w="9525">
            <a:noFill/>
            <a:miter lim="800000"/>
            <a:headEnd/>
            <a:tailEnd/>
          </a:ln>
        </p:spPr>
        <p:txBody>
          <a:bodyPr wrap="square">
            <a:spAutoFit/>
          </a:bodyPr>
          <a:lstStyle/>
          <a:p>
            <a:pPr algn="ctr">
              <a:spcBef>
                <a:spcPct val="50000"/>
              </a:spcBef>
            </a:pPr>
            <a:r>
              <a:rPr lang="fr-FR" b="1" dirty="0">
                <a:solidFill>
                  <a:schemeClr val="tx1"/>
                </a:solidFill>
              </a:rPr>
              <a:t>Une répartition </a:t>
            </a:r>
            <a:r>
              <a:rPr lang="fr-FR" b="1" dirty="0" smtClean="0">
                <a:solidFill>
                  <a:schemeClr val="tx1"/>
                </a:solidFill>
              </a:rPr>
              <a:t>hommes </a:t>
            </a:r>
            <a:r>
              <a:rPr lang="fr-FR" b="1" dirty="0">
                <a:solidFill>
                  <a:schemeClr val="tx1"/>
                </a:solidFill>
              </a:rPr>
              <a:t>/ </a:t>
            </a:r>
            <a:r>
              <a:rPr lang="fr-FR" b="1" dirty="0" smtClean="0">
                <a:solidFill>
                  <a:schemeClr val="tx1"/>
                </a:solidFill>
              </a:rPr>
              <a:t>femmes </a:t>
            </a:r>
            <a:r>
              <a:rPr lang="fr-FR" b="1" dirty="0">
                <a:solidFill>
                  <a:schemeClr val="tx1"/>
                </a:solidFill>
              </a:rPr>
              <a:t>qui varie </a:t>
            </a:r>
            <a:r>
              <a:rPr lang="fr-FR" b="1" dirty="0" smtClean="0">
                <a:solidFill>
                  <a:schemeClr val="tx1"/>
                </a:solidFill>
              </a:rPr>
              <a:t>selon </a:t>
            </a:r>
            <a:r>
              <a:rPr lang="fr-FR" b="1" dirty="0">
                <a:solidFill>
                  <a:schemeClr val="tx1"/>
                </a:solidFill>
              </a:rPr>
              <a:t>les </a:t>
            </a:r>
            <a:r>
              <a:rPr lang="fr-FR" b="1" dirty="0" smtClean="0">
                <a:solidFill>
                  <a:schemeClr val="tx1"/>
                </a:solidFill>
              </a:rPr>
              <a:t>catégories d’emplois</a:t>
            </a:r>
            <a:endParaRPr lang="fr-FR" b="1" dirty="0">
              <a:solidFill>
                <a:schemeClr val="tx1"/>
              </a:solidFill>
            </a:endParaRPr>
          </a:p>
        </p:txBody>
      </p:sp>
      <p:graphicFrame>
        <p:nvGraphicFramePr>
          <p:cNvPr id="14" name="Graphique 13"/>
          <p:cNvGraphicFramePr>
            <a:graphicFrameLocks/>
          </p:cNvGraphicFramePr>
          <p:nvPr/>
        </p:nvGraphicFramePr>
        <p:xfrm>
          <a:off x="1691680" y="1700808"/>
          <a:ext cx="3487153"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p:cNvGraphicFramePr>
            <a:graphicFrameLocks/>
          </p:cNvGraphicFramePr>
          <p:nvPr/>
        </p:nvGraphicFramePr>
        <p:xfrm>
          <a:off x="5004048" y="3284984"/>
          <a:ext cx="3933751" cy="2651181"/>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[52/80]</a:t>
            </a:r>
            <a:endParaRPr lang="fr-FR" sz="1400" b="1"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907704" y="476672"/>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9" name="Graphique 8"/>
          <p:cNvGraphicFramePr>
            <a:graphicFrameLocks/>
          </p:cNvGraphicFramePr>
          <p:nvPr/>
        </p:nvGraphicFramePr>
        <p:xfrm>
          <a:off x="4211960" y="1412776"/>
          <a:ext cx="4801145"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p:nvPr/>
        </p:nvGraphicFramePr>
        <p:xfrm>
          <a:off x="1403648" y="3876912"/>
          <a:ext cx="5184576" cy="2981088"/>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p:cNvSpPr txBox="1"/>
          <p:nvPr/>
        </p:nvSpPr>
        <p:spPr>
          <a:xfrm>
            <a:off x="0" y="6488668"/>
            <a:ext cx="1187624" cy="307777"/>
          </a:xfrm>
          <a:prstGeom prst="rect">
            <a:avLst/>
          </a:prstGeom>
          <a:noFill/>
        </p:spPr>
        <p:txBody>
          <a:bodyPr wrap="square" rtlCol="0">
            <a:spAutoFit/>
          </a:bodyPr>
          <a:lstStyle/>
          <a:p>
            <a:r>
              <a:rPr lang="fr-FR" sz="1400" b="1" dirty="0" smtClean="0"/>
              <a:t>[53/80]</a:t>
            </a:r>
            <a:endParaRPr lang="fr-FR" sz="1400" b="1"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9" name="Graphique 8"/>
          <p:cNvGraphicFramePr>
            <a:graphicFrameLocks/>
          </p:cNvGraphicFramePr>
          <p:nvPr/>
        </p:nvGraphicFramePr>
        <p:xfrm>
          <a:off x="5004048" y="1340768"/>
          <a:ext cx="3707904" cy="2657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nvGraphicFramePr>
        <p:xfrm>
          <a:off x="5004048" y="3861048"/>
          <a:ext cx="3888432" cy="27005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phique 12"/>
          <p:cNvGraphicFramePr>
            <a:graphicFrameLocks/>
          </p:cNvGraphicFramePr>
          <p:nvPr/>
        </p:nvGraphicFramePr>
        <p:xfrm>
          <a:off x="1259632" y="2132856"/>
          <a:ext cx="3796493" cy="2720820"/>
        </p:xfrm>
        <a:graphic>
          <a:graphicData uri="http://schemas.openxmlformats.org/drawingml/2006/chart">
            <c:chart xmlns:c="http://schemas.openxmlformats.org/drawingml/2006/chart" xmlns:r="http://schemas.openxmlformats.org/officeDocument/2006/relationships" r:id="rId5"/>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[54/80]</a:t>
            </a:r>
            <a:endParaRPr lang="fr-FR" sz="1400" b="1"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13" name="Graphique 12"/>
          <p:cNvGraphicFramePr>
            <a:graphicFrameLocks/>
          </p:cNvGraphicFramePr>
          <p:nvPr/>
        </p:nvGraphicFramePr>
        <p:xfrm>
          <a:off x="1187624" y="1268760"/>
          <a:ext cx="3384376"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nvGraphicFramePr>
        <p:xfrm>
          <a:off x="2411760" y="3977680"/>
          <a:ext cx="4019051" cy="288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p:cNvGraphicFramePr>
            <a:graphicFrameLocks/>
          </p:cNvGraphicFramePr>
          <p:nvPr/>
        </p:nvGraphicFramePr>
        <p:xfrm>
          <a:off x="4860032" y="1412776"/>
          <a:ext cx="3888432" cy="2716012"/>
        </p:xfrm>
        <a:graphic>
          <a:graphicData uri="http://schemas.openxmlformats.org/drawingml/2006/chart">
            <c:chart xmlns:c="http://schemas.openxmlformats.org/drawingml/2006/chart" xmlns:r="http://schemas.openxmlformats.org/officeDocument/2006/relationships" r:id="rId5"/>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[55/80]</a:t>
            </a:r>
            <a:endParaRPr lang="fr-FR" sz="1400" b="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796925"/>
          </a:xfrm>
          <a:prstGeom prst="rect">
            <a:avLst/>
          </a:prstGeom>
        </p:spPr>
        <p:txBody>
          <a:bodyPr/>
          <a:lstStyle/>
          <a:p>
            <a:pPr marL="447675" indent="-447675">
              <a:spcBef>
                <a:spcPct val="50000"/>
              </a:spcBef>
              <a:defRPr/>
            </a:pPr>
            <a:r>
              <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rPr>
              <a:t>2 – Regard détaillé sur les caractéristiques de l’emploi dans les collectivités territoriales de la région</a:t>
            </a:r>
          </a:p>
        </p:txBody>
      </p:sp>
      <p:graphicFrame>
        <p:nvGraphicFramePr>
          <p:cNvPr id="13" name="Graphique 12"/>
          <p:cNvGraphicFramePr>
            <a:graphicFrameLocks/>
          </p:cNvGraphicFramePr>
          <p:nvPr/>
        </p:nvGraphicFramePr>
        <p:xfrm>
          <a:off x="1547664" y="1412776"/>
          <a:ext cx="3600400" cy="2115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a:graphicFrameLocks/>
          </p:cNvGraphicFramePr>
          <p:nvPr/>
        </p:nvGraphicFramePr>
        <p:xfrm>
          <a:off x="5292080" y="1340767"/>
          <a:ext cx="3366120" cy="24123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phique 15"/>
          <p:cNvGraphicFramePr>
            <a:graphicFrameLocks/>
          </p:cNvGraphicFramePr>
          <p:nvPr/>
        </p:nvGraphicFramePr>
        <p:xfrm>
          <a:off x="1259632" y="3789040"/>
          <a:ext cx="3917235" cy="23042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aphique 17"/>
          <p:cNvGraphicFramePr>
            <a:graphicFrameLocks/>
          </p:cNvGraphicFramePr>
          <p:nvPr/>
        </p:nvGraphicFramePr>
        <p:xfrm>
          <a:off x="5220072" y="3645024"/>
          <a:ext cx="3438128" cy="2463992"/>
        </p:xfrm>
        <a:graphic>
          <a:graphicData uri="http://schemas.openxmlformats.org/drawingml/2006/chart">
            <c:chart xmlns:c="http://schemas.openxmlformats.org/drawingml/2006/chart" xmlns:r="http://schemas.openxmlformats.org/officeDocument/2006/relationships" r:id="rId6"/>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[56/80]</a:t>
            </a:r>
            <a:endParaRPr lang="fr-FR" sz="1400" b="1"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898650" y="476250"/>
            <a:ext cx="6777038" cy="5938838"/>
          </a:xfrm>
          <a:prstGeom prst="rect">
            <a:avLst/>
          </a:prstGeom>
          <a:noFill/>
          <a:ln w="9525">
            <a:noFill/>
            <a:miter lim="800000"/>
            <a:headEnd/>
            <a:tailEnd/>
          </a:ln>
        </p:spPr>
        <p:txBody>
          <a:bodyPr/>
          <a:lstStyle/>
          <a:p>
            <a:pPr marL="447675" indent="-447675" algn="ctr">
              <a:spcBef>
                <a:spcPct val="50000"/>
              </a:spcBef>
              <a:defRPr/>
            </a:pPr>
            <a:endParaRPr lang="fr-FR" sz="2000" b="1" dirty="0">
              <a:solidFill>
                <a:srgbClr val="FF9900"/>
              </a:solidFill>
              <a:effectLst>
                <a:outerShdw blurRad="38100" dist="38100" dir="2700000" algn="tl">
                  <a:srgbClr val="000000">
                    <a:alpha val="43137"/>
                  </a:srgbClr>
                </a:outerShdw>
              </a:effectLst>
              <a:cs typeface="+mn-cs"/>
            </a:endParaRPr>
          </a:p>
          <a:p>
            <a:pPr marL="447675" indent="-447675" algn="ctr">
              <a:spcBef>
                <a:spcPct val="50000"/>
              </a:spcBef>
              <a:defRPr/>
            </a:pPr>
            <a:r>
              <a:rPr lang="fr-FR" sz="3200" b="1" dirty="0">
                <a:solidFill>
                  <a:srgbClr val="FF9900"/>
                </a:solidFill>
                <a:effectLst>
                  <a:outerShdw blurRad="38100" dist="38100" dir="2700000" algn="tl">
                    <a:srgbClr val="000000">
                      <a:alpha val="43137"/>
                    </a:srgbClr>
                  </a:outerShdw>
                </a:effectLst>
                <a:cs typeface="+mn-cs"/>
              </a:rPr>
              <a:t>Plan de l’intervention </a:t>
            </a:r>
            <a:r>
              <a:rPr lang="fr-FR" sz="2800" b="1" dirty="0">
                <a:solidFill>
                  <a:srgbClr val="FF9900"/>
                </a:solidFill>
                <a:effectLst>
                  <a:outerShdw blurRad="38100" dist="38100" dir="2700000" algn="tl">
                    <a:srgbClr val="000000">
                      <a:alpha val="43137"/>
                    </a:srgbClr>
                  </a:outerShdw>
                </a:effectLst>
                <a:cs typeface="+mn-cs"/>
              </a:rPr>
              <a:t>:</a:t>
            </a:r>
          </a:p>
          <a:p>
            <a:pPr marL="447675" indent="-447675" algn="ctr">
              <a:spcBef>
                <a:spcPct val="50000"/>
              </a:spcBef>
              <a:defRPr/>
            </a:pPr>
            <a:endParaRPr lang="fr-FR" sz="2800" b="1" dirty="0">
              <a:solidFill>
                <a:srgbClr val="FF9900"/>
              </a:solidFill>
              <a:effectLst>
                <a:outerShdw blurRad="38100" dist="38100" dir="2700000" algn="tl">
                  <a:srgbClr val="000000">
                    <a:alpha val="43137"/>
                  </a:srgbClr>
                </a:outerShdw>
              </a:effectLst>
              <a:cs typeface="+mn-cs"/>
            </a:endParaRPr>
          </a:p>
          <a:p>
            <a:pPr marL="804863" indent="-447675">
              <a:spcBef>
                <a:spcPct val="50000"/>
              </a:spcBef>
              <a:defRPr/>
            </a:pPr>
            <a:r>
              <a:rPr lang="fr-FR" sz="2800" dirty="0">
                <a:solidFill>
                  <a:schemeClr val="bg1">
                    <a:lumMod val="75000"/>
                  </a:schemeClr>
                </a:solidFill>
                <a:cs typeface="+mn-cs"/>
              </a:rPr>
              <a:t>1 – La photographie générale de l’emploi dans la région des Pays de la Loire</a:t>
            </a:r>
            <a:r>
              <a:rPr lang="fr-FR" sz="2800" b="1" dirty="0">
                <a:solidFill>
                  <a:schemeClr val="bg1">
                    <a:lumMod val="75000"/>
                  </a:schemeClr>
                </a:solidFill>
                <a:cs typeface="+mn-cs"/>
              </a:rPr>
              <a:t>. </a:t>
            </a:r>
            <a:r>
              <a:rPr lang="fr-FR" sz="1000" b="1" dirty="0" smtClean="0">
                <a:solidFill>
                  <a:schemeClr val="bg1">
                    <a:lumMod val="75000"/>
                  </a:schemeClr>
                </a:solidFill>
                <a:cs typeface="+mn-cs"/>
              </a:rPr>
              <a:t>(14 </a:t>
            </a:r>
            <a:r>
              <a:rPr lang="fr-FR" sz="1000" b="1" dirty="0">
                <a:solidFill>
                  <a:schemeClr val="bg1">
                    <a:lumMod val="75000"/>
                  </a:schemeClr>
                </a:solidFill>
                <a:cs typeface="+mn-cs"/>
              </a:rPr>
              <a:t>diapos)</a:t>
            </a:r>
          </a:p>
          <a:p>
            <a:pPr marL="893763" lvl="1" indent="-536575">
              <a:spcBef>
                <a:spcPct val="50000"/>
              </a:spcBef>
              <a:defRPr/>
            </a:pPr>
            <a:r>
              <a:rPr lang="fr-FR" sz="2800" dirty="0">
                <a:solidFill>
                  <a:schemeClr val="bg1">
                    <a:lumMod val="75000"/>
                  </a:schemeClr>
                </a:solidFill>
                <a:cs typeface="+mn-cs"/>
              </a:rPr>
              <a:t>2 – Regard détaillé sur les caractéristiques de l’emploi dans les collectivités territoriales de la région. </a:t>
            </a:r>
            <a:r>
              <a:rPr lang="fr-FR" sz="1000" b="1" dirty="0" smtClean="0">
                <a:solidFill>
                  <a:schemeClr val="bg1">
                    <a:lumMod val="75000"/>
                  </a:schemeClr>
                </a:solidFill>
                <a:cs typeface="+mn-cs"/>
              </a:rPr>
              <a:t>(29 </a:t>
            </a:r>
            <a:r>
              <a:rPr lang="fr-FR" sz="1000" b="1" dirty="0">
                <a:solidFill>
                  <a:schemeClr val="bg1">
                    <a:lumMod val="75000"/>
                  </a:schemeClr>
                </a:solidFill>
                <a:cs typeface="+mn-cs"/>
              </a:rPr>
              <a:t>diapos)</a:t>
            </a:r>
          </a:p>
          <a:p>
            <a:pPr marL="893763" lvl="1" indent="-536575">
              <a:spcBef>
                <a:spcPct val="50000"/>
              </a:spcBef>
              <a:defRPr/>
            </a:pPr>
            <a:r>
              <a:rPr lang="fr-FR" sz="2800" b="1" dirty="0">
                <a:cs typeface="+mn-cs"/>
              </a:rPr>
              <a:t>3 – Zoom sur les données relatives à la précarité. </a:t>
            </a:r>
            <a:r>
              <a:rPr lang="fr-FR" sz="1000" b="1" dirty="0" smtClean="0">
                <a:cs typeface="+mn-cs"/>
              </a:rPr>
              <a:t>(</a:t>
            </a:r>
            <a:r>
              <a:rPr lang="fr-FR" sz="1000" b="1" dirty="0" smtClean="0">
                <a:cs typeface="+mn-cs"/>
              </a:rPr>
              <a:t>2</a:t>
            </a:r>
            <a:r>
              <a:rPr lang="fr-FR" sz="1000" b="1" dirty="0" smtClean="0">
                <a:cs typeface="+mn-cs"/>
              </a:rPr>
              <a:t>3 </a:t>
            </a:r>
            <a:r>
              <a:rPr lang="fr-FR" sz="1000" b="1" dirty="0">
                <a:cs typeface="+mn-cs"/>
              </a:rPr>
              <a:t>diapos)</a:t>
            </a:r>
          </a:p>
        </p:txBody>
      </p:sp>
      <p:sp>
        <p:nvSpPr>
          <p:cNvPr id="3" name="ZoneTexte 2"/>
          <p:cNvSpPr txBox="1"/>
          <p:nvPr/>
        </p:nvSpPr>
        <p:spPr>
          <a:xfrm>
            <a:off x="0" y="6488668"/>
            <a:ext cx="1187624" cy="307777"/>
          </a:xfrm>
          <a:prstGeom prst="rect">
            <a:avLst/>
          </a:prstGeom>
          <a:noFill/>
        </p:spPr>
        <p:txBody>
          <a:bodyPr wrap="square" rtlCol="0">
            <a:spAutoFit/>
          </a:bodyPr>
          <a:lstStyle/>
          <a:p>
            <a:r>
              <a:rPr lang="fr-FR" sz="1400" b="1" dirty="0" smtClean="0"/>
              <a:t>[57/80]</a:t>
            </a:r>
            <a:endParaRPr lang="fr-FR" sz="1400" b="1"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428625"/>
            <a:ext cx="6778625" cy="571500"/>
          </a:xfrm>
        </p:spPr>
        <p:txBody>
          <a:bodyPr/>
          <a:lstStyle/>
          <a:p>
            <a:pPr marL="447675" indent="-447675">
              <a:spcBef>
                <a:spcPct val="50000"/>
              </a:spcBef>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endParaRPr>
          </a:p>
        </p:txBody>
      </p:sp>
      <p:graphicFrame>
        <p:nvGraphicFramePr>
          <p:cNvPr id="8" name="Tableau 7"/>
          <p:cNvGraphicFramePr>
            <a:graphicFrameLocks noGrp="1"/>
          </p:cNvGraphicFramePr>
          <p:nvPr/>
        </p:nvGraphicFramePr>
        <p:xfrm>
          <a:off x="2357438" y="1214438"/>
          <a:ext cx="5742955" cy="1227075"/>
        </p:xfrm>
        <a:graphic>
          <a:graphicData uri="http://schemas.openxmlformats.org/drawingml/2006/table">
            <a:tbl>
              <a:tblPr/>
              <a:tblGrid>
                <a:gridCol w="1872399"/>
                <a:gridCol w="656738"/>
                <a:gridCol w="642763"/>
                <a:gridCol w="642763"/>
                <a:gridCol w="628791"/>
                <a:gridCol w="642763"/>
                <a:gridCol w="656738"/>
              </a:tblGrid>
              <a:tr h="162256">
                <a:tc>
                  <a:txBody>
                    <a:bodyPr/>
                    <a:lstStyle/>
                    <a:p>
                      <a:pPr algn="l" fontAlgn="b"/>
                      <a:r>
                        <a:rPr lang="fr-FR" sz="1200" b="0" i="0" u="none" strike="noStrike" dirty="0">
                          <a:latin typeface="Arial Narrow"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latin typeface="Arial Narrow" pitchFamily="34" charset="0"/>
                        </a:rPr>
                        <a:t>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latin typeface="Arial Narrow"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latin typeface="Arial Narrow"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latin typeface="Arial Narrow"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latin typeface="Arial Narrow"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latin typeface="Arial Narrow" pitchFamily="34" charset="0"/>
                        </a:rPr>
                        <a:t>PdL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980">
                <a:tc>
                  <a:txBody>
                    <a:bodyPr/>
                    <a:lstStyle/>
                    <a:p>
                      <a:pPr marL="85725" indent="0" algn="l" fontAlgn="b"/>
                      <a:r>
                        <a:rPr lang="fr-FR" sz="1200" b="1" i="0" u="none" strike="noStrike" dirty="0" smtClean="0">
                          <a:latin typeface="Arial Narrow" pitchFamily="34" charset="0"/>
                        </a:rPr>
                        <a:t>Non-titulaires</a:t>
                      </a:r>
                      <a:endParaRPr lang="fr-FR" sz="1200" b="1" i="0" u="none" strike="noStrike" dirty="0">
                        <a:latin typeface="Arial Narrow"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200" b="0" i="0" u="none" strike="noStrike" dirty="0">
                          <a:latin typeface="Arial Narrow" pitchFamily="34" charset="0"/>
                        </a:rPr>
                        <a:t>2 879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200" b="0" i="0" u="none" strike="noStrike" dirty="0">
                          <a:latin typeface="Arial Narrow" pitchFamily="34" charset="0"/>
                        </a:rPr>
                        <a:t>1 537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200" b="0" i="0" u="none" strike="noStrike" dirty="0">
                          <a:latin typeface="Arial Narrow" pitchFamily="34" charset="0"/>
                        </a:rPr>
                        <a:t>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200" b="0" i="0" u="none" strike="noStrike" dirty="0">
                          <a:latin typeface="Arial Narrow" pitchFamily="34" charset="0"/>
                        </a:rPr>
                        <a:t>1 236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200" b="0" i="0" u="none" strike="noStrike" dirty="0">
                          <a:latin typeface="Arial Narrow" pitchFamily="34" charset="0"/>
                        </a:rPr>
                        <a:t>1 405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200" b="0" i="0" u="none" strike="noStrike" dirty="0">
                          <a:latin typeface="Arial Narrow" pitchFamily="34" charset="0"/>
                        </a:rPr>
                        <a:t>7 489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7081">
                <a:tc>
                  <a:txBody>
                    <a:bodyPr/>
                    <a:lstStyle/>
                    <a:p>
                      <a:pPr marL="85725" indent="0" algn="l" fontAlgn="b"/>
                      <a:r>
                        <a:rPr lang="fr-FR" sz="1200" b="1" i="0" u="none" strike="noStrike" dirty="0">
                          <a:latin typeface="Arial Narrow" pitchFamily="34" charset="0"/>
                        </a:rPr>
                        <a:t>En % de l'ensemble des NT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200" b="1" i="0" u="none" strike="noStrike" dirty="0">
                          <a:latin typeface="Arial Narrow" pitchFamily="34" charset="0"/>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200" b="0" i="0" u="none" strike="noStrike" dirty="0">
                          <a:latin typeface="Arial Narrow"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200" b="1" i="0" u="none" strike="noStrike" dirty="0">
                          <a:latin typeface="Arial Narrow"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200" b="0" i="0" u="none" strike="noStrike" dirty="0">
                          <a:latin typeface="Arial Narrow" pitchFamily="34" charset="0"/>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200" b="0" i="0" u="none" strike="noStrike" dirty="0">
                          <a:latin typeface="Arial Narrow" pitchFamily="34" charset="0"/>
                        </a:rPr>
                        <a:t>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r-FR" sz="1200" b="0" i="0" u="none" strike="noStrike" dirty="0">
                          <a:latin typeface="Arial Narrow" pitchFamily="34" charset="0"/>
                        </a:rPr>
                        <a:t>100,0%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48134">
                <a:tc>
                  <a:txBody>
                    <a:bodyPr/>
                    <a:lstStyle/>
                    <a:p>
                      <a:pPr marL="85725" indent="0" algn="l" fontAlgn="b"/>
                      <a:r>
                        <a:rPr lang="fr-FR" sz="1200" b="1" i="0" u="none" strike="noStrike" dirty="0">
                          <a:latin typeface="Arial Narrow" pitchFamily="34" charset="0"/>
                        </a:rPr>
                        <a:t>En % de l'effectif permanent du département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200" b="1" i="0" u="none" strike="noStrike" dirty="0">
                          <a:latin typeface="Arial Narrow"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200" b="0" i="0" u="none" strike="noStrike" dirty="0">
                          <a:latin typeface="Arial Narrow"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200" b="1" i="0" u="none" strike="noStrike" dirty="0">
                          <a:latin typeface="Arial Narrow"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200" b="0" i="0" u="none" strike="noStrike" dirty="0">
                          <a:latin typeface="Arial Narrow" pitchFamily="34" charset="0"/>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200" b="0" i="0" u="none" strike="noStrike" dirty="0">
                          <a:latin typeface="Arial Narrow"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200" b="0" i="0" u="none" strike="noStrike" dirty="0">
                          <a:latin typeface="Arial Narrow" pitchFamily="34" charset="0"/>
                        </a:rPr>
                        <a:t>10,3%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pSp>
        <p:nvGrpSpPr>
          <p:cNvPr id="3" name="Groupe 6"/>
          <p:cNvGrpSpPr/>
          <p:nvPr/>
        </p:nvGrpSpPr>
        <p:grpSpPr>
          <a:xfrm>
            <a:off x="2411760" y="2564904"/>
            <a:ext cx="5832648" cy="3845838"/>
            <a:chOff x="2411760" y="2564904"/>
            <a:chExt cx="5832648" cy="3845838"/>
          </a:xfrm>
        </p:grpSpPr>
        <p:sp>
          <p:nvSpPr>
            <p:cNvPr id="28675" name="ZoneTexte 35"/>
            <p:cNvSpPr txBox="1">
              <a:spLocks noChangeArrowheads="1"/>
            </p:cNvSpPr>
            <p:nvPr/>
          </p:nvSpPr>
          <p:spPr bwMode="auto">
            <a:xfrm>
              <a:off x="3065605" y="6072188"/>
              <a:ext cx="4862229" cy="338554"/>
            </a:xfrm>
            <a:prstGeom prst="rect">
              <a:avLst/>
            </a:prstGeom>
            <a:noFill/>
            <a:ln w="9525">
              <a:noFill/>
              <a:miter lim="800000"/>
              <a:headEnd/>
              <a:tailEnd/>
            </a:ln>
          </p:spPr>
          <p:txBody>
            <a:bodyPr wrap="none">
              <a:spAutoFit/>
            </a:bodyPr>
            <a:lstStyle/>
            <a:p>
              <a:pPr algn="ctr">
                <a:spcBef>
                  <a:spcPct val="50000"/>
                </a:spcBef>
              </a:pPr>
              <a:r>
                <a:rPr lang="fr-FR" sz="1600" b="1" dirty="0">
                  <a:solidFill>
                    <a:schemeClr val="tx1"/>
                  </a:solidFill>
                </a:rPr>
                <a:t>D’où viennent les </a:t>
              </a:r>
              <a:r>
                <a:rPr lang="fr-FR" sz="1600" b="1" dirty="0" smtClean="0">
                  <a:solidFill>
                    <a:schemeClr val="tx1"/>
                  </a:solidFill>
                </a:rPr>
                <a:t>non-titulaires </a:t>
              </a:r>
              <a:r>
                <a:rPr lang="fr-FR" sz="1600" b="1" dirty="0">
                  <a:solidFill>
                    <a:schemeClr val="tx1"/>
                  </a:solidFill>
                </a:rPr>
                <a:t>sur </a:t>
              </a:r>
              <a:r>
                <a:rPr lang="fr-FR" sz="1600" b="1" dirty="0" smtClean="0">
                  <a:solidFill>
                    <a:schemeClr val="tx1"/>
                  </a:solidFill>
                </a:rPr>
                <a:t>emplois permanents </a:t>
              </a:r>
              <a:r>
                <a:rPr lang="fr-FR" sz="1600" b="1" dirty="0">
                  <a:solidFill>
                    <a:schemeClr val="tx1"/>
                  </a:solidFill>
                </a:rPr>
                <a:t>?</a:t>
              </a:r>
            </a:p>
          </p:txBody>
        </p:sp>
        <p:graphicFrame>
          <p:nvGraphicFramePr>
            <p:cNvPr id="6" name="Graphique 5"/>
            <p:cNvGraphicFramePr>
              <a:graphicFrameLocks/>
            </p:cNvGraphicFramePr>
            <p:nvPr/>
          </p:nvGraphicFramePr>
          <p:xfrm>
            <a:off x="2411760" y="2564904"/>
            <a:ext cx="5832648" cy="3395665"/>
          </p:xfrm>
          <a:graphic>
            <a:graphicData uri="http://schemas.openxmlformats.org/drawingml/2006/chart">
              <c:chart xmlns:c="http://schemas.openxmlformats.org/drawingml/2006/chart" xmlns:r="http://schemas.openxmlformats.org/officeDocument/2006/relationships" r:id="rId3"/>
            </a:graphicData>
          </a:graphic>
        </p:graphicFrame>
      </p:grpSp>
      <p:sp>
        <p:nvSpPr>
          <p:cNvPr id="10" name="ZoneTexte 9"/>
          <p:cNvSpPr txBox="1"/>
          <p:nvPr/>
        </p:nvSpPr>
        <p:spPr>
          <a:xfrm>
            <a:off x="0" y="6488668"/>
            <a:ext cx="1187624" cy="307777"/>
          </a:xfrm>
          <a:prstGeom prst="rect">
            <a:avLst/>
          </a:prstGeom>
          <a:noFill/>
        </p:spPr>
        <p:txBody>
          <a:bodyPr wrap="square" rtlCol="0">
            <a:spAutoFit/>
          </a:bodyPr>
          <a:lstStyle/>
          <a:p>
            <a:r>
              <a:rPr lang="fr-FR" sz="1400" b="1" dirty="0" smtClean="0"/>
              <a:t>[58/80]</a:t>
            </a:r>
            <a:endParaRPr lang="fr-FR" sz="1400" b="1"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80112" y="1556792"/>
            <a:ext cx="2962672" cy="1296144"/>
          </a:xfrm>
        </p:spPr>
        <p:txBody>
          <a:bodyPr/>
          <a:lstStyle/>
          <a:p>
            <a:r>
              <a:rPr lang="fr-FR" sz="1600" b="1" dirty="0" smtClean="0">
                <a:latin typeface="Arial Narrow" pitchFamily="34" charset="0"/>
              </a:rPr>
              <a:t>Répartition des </a:t>
            </a:r>
            <a:r>
              <a:rPr lang="fr-FR" sz="1600" b="1" dirty="0" smtClean="0">
                <a:latin typeface="Arial Narrow" pitchFamily="34" charset="0"/>
              </a:rPr>
              <a:t>non-titulaires </a:t>
            </a:r>
            <a:r>
              <a:rPr lang="fr-FR" sz="1600" b="1" dirty="0" smtClean="0">
                <a:latin typeface="Arial Narrow" pitchFamily="34" charset="0"/>
              </a:rPr>
              <a:t>sur </a:t>
            </a:r>
            <a:r>
              <a:rPr lang="fr-FR" sz="1600" b="1" dirty="0" smtClean="0">
                <a:latin typeface="Arial Narrow" pitchFamily="34" charset="0"/>
              </a:rPr>
              <a:t>emplois permanents par type </a:t>
            </a:r>
            <a:r>
              <a:rPr lang="fr-FR" sz="1600" b="1" dirty="0" smtClean="0">
                <a:latin typeface="Arial Narrow" pitchFamily="34" charset="0"/>
              </a:rPr>
              <a:t>de </a:t>
            </a:r>
            <a:r>
              <a:rPr lang="fr-FR" sz="1600" b="1" dirty="0" smtClean="0">
                <a:latin typeface="Arial Narrow" pitchFamily="34" charset="0"/>
              </a:rPr>
              <a:t>collectivités</a:t>
            </a:r>
            <a:r>
              <a:rPr lang="fr-FR" sz="1400" b="1" dirty="0" smtClean="0">
                <a:latin typeface="Arial Narrow" pitchFamily="34" charset="0"/>
              </a:rPr>
              <a:t/>
            </a:r>
            <a:br>
              <a:rPr lang="fr-FR" sz="1400" b="1" dirty="0" smtClean="0">
                <a:latin typeface="Arial Narrow" pitchFamily="34" charset="0"/>
              </a:rPr>
            </a:br>
            <a:r>
              <a:rPr lang="fr-FR" sz="1400" b="1" dirty="0" smtClean="0">
                <a:latin typeface="Arial Narrow" pitchFamily="34" charset="0"/>
              </a:rPr>
              <a:t>(en % du total des </a:t>
            </a:r>
            <a:r>
              <a:rPr lang="fr-FR" sz="1400" b="1" dirty="0" smtClean="0">
                <a:latin typeface="Arial Narrow" pitchFamily="34" charset="0"/>
              </a:rPr>
              <a:t/>
            </a:r>
            <a:br>
              <a:rPr lang="fr-FR" sz="1400" b="1" dirty="0" smtClean="0">
                <a:latin typeface="Arial Narrow" pitchFamily="34" charset="0"/>
              </a:rPr>
            </a:br>
            <a:r>
              <a:rPr lang="fr-FR" sz="1400" b="1" dirty="0" smtClean="0">
                <a:latin typeface="Arial Narrow" pitchFamily="34" charset="0"/>
              </a:rPr>
              <a:t>emplois </a:t>
            </a:r>
            <a:r>
              <a:rPr lang="fr-FR" sz="1400" b="1" dirty="0" smtClean="0">
                <a:latin typeface="Arial Narrow" pitchFamily="34" charset="0"/>
              </a:rPr>
              <a:t>permanents)</a:t>
            </a:r>
            <a:br>
              <a:rPr lang="fr-FR" sz="1400" b="1" dirty="0" smtClean="0">
                <a:latin typeface="Arial Narrow" pitchFamily="34" charset="0"/>
              </a:rPr>
            </a:br>
            <a:endParaRPr lang="fr-FR" sz="1400" b="1" dirty="0">
              <a:latin typeface="Arial Narrow" pitchFamily="34" charset="0"/>
            </a:endParaRPr>
          </a:p>
        </p:txBody>
      </p:sp>
      <p:graphicFrame>
        <p:nvGraphicFramePr>
          <p:cNvPr id="4" name="Graphique 3"/>
          <p:cNvGraphicFramePr/>
          <p:nvPr/>
        </p:nvGraphicFramePr>
        <p:xfrm>
          <a:off x="4211960" y="3501008"/>
          <a:ext cx="4572000" cy="2996952"/>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e 4"/>
          <p:cNvGrpSpPr/>
          <p:nvPr/>
        </p:nvGrpSpPr>
        <p:grpSpPr>
          <a:xfrm>
            <a:off x="1447222" y="1268760"/>
            <a:ext cx="4220015" cy="3981033"/>
            <a:chOff x="1727341" y="1268760"/>
            <a:chExt cx="4220015" cy="3981033"/>
          </a:xfrm>
        </p:grpSpPr>
        <p:graphicFrame>
          <p:nvGraphicFramePr>
            <p:cNvPr id="6" name="Graphique 5"/>
            <p:cNvGraphicFramePr>
              <a:graphicFrameLocks/>
            </p:cNvGraphicFramePr>
            <p:nvPr/>
          </p:nvGraphicFramePr>
          <p:xfrm>
            <a:off x="1827783" y="1268760"/>
            <a:ext cx="4119573" cy="2428322"/>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35"/>
            <p:cNvSpPr txBox="1">
              <a:spLocks noChangeArrowheads="1"/>
            </p:cNvSpPr>
            <p:nvPr/>
          </p:nvSpPr>
          <p:spPr bwMode="auto">
            <a:xfrm rot="19566534">
              <a:off x="1727341" y="4541907"/>
              <a:ext cx="2728632" cy="707886"/>
            </a:xfrm>
            <a:prstGeom prst="rect">
              <a:avLst/>
            </a:prstGeom>
            <a:noFill/>
            <a:ln w="9525">
              <a:noFill/>
              <a:miter lim="800000"/>
              <a:headEnd/>
              <a:tailEnd/>
            </a:ln>
          </p:spPr>
          <p:txBody>
            <a:bodyPr wrap="none">
              <a:spAutoFit/>
            </a:bodyPr>
            <a:lstStyle/>
            <a:p>
              <a:pPr algn="ctr">
                <a:spcBef>
                  <a:spcPct val="50000"/>
                </a:spcBef>
              </a:pPr>
              <a:r>
                <a:rPr lang="fr-FR" sz="1600" b="1" dirty="0">
                  <a:solidFill>
                    <a:schemeClr val="tx1"/>
                  </a:solidFill>
                </a:rPr>
                <a:t>D’où viennent les </a:t>
              </a:r>
              <a:r>
                <a:rPr lang="fr-FR" sz="1600" b="1" dirty="0" smtClean="0">
                  <a:solidFill>
                    <a:schemeClr val="tx1"/>
                  </a:solidFill>
                </a:rPr>
                <a:t>non-titulaires</a:t>
              </a:r>
              <a:endParaRPr lang="fr-FR" sz="1600" b="1" dirty="0">
                <a:solidFill>
                  <a:schemeClr val="tx1"/>
                </a:solidFill>
              </a:endParaRPr>
            </a:p>
            <a:p>
              <a:pPr algn="ctr">
                <a:spcBef>
                  <a:spcPct val="50000"/>
                </a:spcBef>
              </a:pPr>
              <a:r>
                <a:rPr lang="fr-FR" sz="1600" b="1" dirty="0">
                  <a:solidFill>
                    <a:schemeClr val="tx1"/>
                  </a:solidFill>
                </a:rPr>
                <a:t>sur </a:t>
              </a:r>
              <a:r>
                <a:rPr lang="fr-FR" sz="1600" b="1" dirty="0" smtClean="0">
                  <a:solidFill>
                    <a:schemeClr val="tx1"/>
                  </a:solidFill>
                </a:rPr>
                <a:t>emplois permanents </a:t>
              </a:r>
              <a:r>
                <a:rPr lang="fr-FR" sz="1600" b="1" dirty="0">
                  <a:solidFill>
                    <a:schemeClr val="tx1"/>
                  </a:solidFill>
                </a:rPr>
                <a:t>?</a:t>
              </a:r>
            </a:p>
          </p:txBody>
        </p:sp>
      </p:grpSp>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[59/80]</a:t>
            </a:r>
            <a:endParaRPr lang="fr-FR" sz="1400" b="1" dirty="0"/>
          </a:p>
        </p:txBody>
      </p:sp>
      <p:sp>
        <p:nvSpPr>
          <p:cNvPr id="9" name="Titre 1"/>
          <p:cNvSpPr txBox="1">
            <a:spLocks/>
          </p:cNvSpPr>
          <p:nvPr/>
        </p:nvSpPr>
        <p:spPr>
          <a:xfrm>
            <a:off x="1907704" y="476672"/>
            <a:ext cx="6840760" cy="571500"/>
          </a:xfrm>
          <a:prstGeom prst="rect">
            <a:avLst/>
          </a:prstGeom>
        </p:spPr>
        <p:txBody>
          <a:bodyPr/>
          <a:lstStyle/>
          <a:p>
            <a:pPr marL="447675" marR="0" lvl="0" indent="-447675" algn="ctr" defTabSz="914400" rtl="0" eaLnBrk="0" fontAlgn="base" latinLnBrk="0" hangingPunct="0">
              <a:lnSpc>
                <a:spcPct val="100000"/>
              </a:lnSpc>
              <a:spcBef>
                <a:spcPct val="50000"/>
              </a:spcBef>
              <a:spcAft>
                <a:spcPct val="0"/>
              </a:spcAft>
              <a:buClrTx/>
              <a:buSzTx/>
              <a:buFontTx/>
              <a:buNone/>
              <a:tabLst/>
              <a:defRPr/>
            </a:pPr>
            <a:r>
              <a:rPr kumimoji="0" lang="fr-FR" sz="2400" b="1" i="0" u="none" strike="noStrike" kern="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mj-lt"/>
                <a:ea typeface="+mj-ea"/>
                <a:cs typeface="+mj-cs"/>
              </a:rPr>
              <a:t>3 – Zoom sur données relatives à la précarité </a:t>
            </a:r>
            <a:endParaRPr kumimoji="0" lang="fr-FR" sz="2400" b="1" i="0"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Arial Narrow" pitchFamily="34" charset="0"/>
              <a:ea typeface="+mn-ea"/>
              <a:cs typeface="+mn-c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898650" y="571480"/>
            <a:ext cx="6777038" cy="5843608"/>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Pays de la Loire</a:t>
            </a:r>
          </a:p>
          <a:p>
            <a:pPr marL="447675" indent="-447675">
              <a:spcBef>
                <a:spcPct val="50000"/>
              </a:spcBef>
              <a:defRPr/>
            </a:pPr>
            <a:endParaRPr lang="fr-FR" sz="2800" b="1" dirty="0">
              <a:solidFill>
                <a:srgbClr val="FF9900"/>
              </a:solidFill>
              <a:effectLst>
                <a:outerShdw blurRad="38100" dist="38100" dir="2700000" algn="tl">
                  <a:srgbClr val="000000">
                    <a:alpha val="43137"/>
                  </a:srgbClr>
                </a:outerShdw>
              </a:effectLst>
              <a:cs typeface="+mn-cs"/>
            </a:endParaRPr>
          </a:p>
        </p:txBody>
      </p:sp>
      <p:graphicFrame>
        <p:nvGraphicFramePr>
          <p:cNvPr id="3" name="Tableau 2"/>
          <p:cNvGraphicFramePr>
            <a:graphicFrameLocks noGrp="1"/>
          </p:cNvGraphicFramePr>
          <p:nvPr/>
        </p:nvGraphicFramePr>
        <p:xfrm>
          <a:off x="2411413" y="2276475"/>
          <a:ext cx="6096000" cy="2072640"/>
        </p:xfrm>
        <a:graphic>
          <a:graphicData uri="http://schemas.openxmlformats.org/drawingml/2006/table">
            <a:tbl>
              <a:tblPr firstRow="1" bandRow="1">
                <a:tableStyleId>{F5AB1C69-6EDB-4FF4-983F-18BD219EF322}</a:tableStyleId>
              </a:tblPr>
              <a:tblGrid>
                <a:gridCol w="1296144"/>
                <a:gridCol w="4799856"/>
              </a:tblGrid>
              <a:tr h="370840">
                <a:tc>
                  <a:txBody>
                    <a:bodyPr/>
                    <a:lstStyle/>
                    <a:p>
                      <a:pPr algn="r"/>
                      <a:r>
                        <a:rPr lang="fr-FR" sz="2800" b="1" dirty="0" smtClean="0">
                          <a:solidFill>
                            <a:schemeClr val="accent2"/>
                          </a:solidFill>
                          <a:latin typeface="Arial Narrow" pitchFamily="34" charset="0"/>
                        </a:rPr>
                        <a:t>1</a:t>
                      </a:r>
                      <a:endParaRPr lang="fr-FR" sz="2800" dirty="0">
                        <a:solidFill>
                          <a:schemeClr val="accent2"/>
                        </a:solidFill>
                        <a:latin typeface="Arial Narrow"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2800" b="1" dirty="0" smtClean="0">
                          <a:solidFill>
                            <a:schemeClr val="accent2"/>
                          </a:solidFill>
                          <a:latin typeface="Arial Narrow" pitchFamily="34" charset="0"/>
                        </a:rPr>
                        <a:t>région</a:t>
                      </a:r>
                      <a:endParaRPr lang="fr-FR" sz="2800" dirty="0">
                        <a:solidFill>
                          <a:schemeClr val="accent2"/>
                        </a:solidFill>
                        <a:latin typeface="Arial Narrow"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r"/>
                      <a:r>
                        <a:rPr lang="fr-FR" sz="2800" b="1" dirty="0" smtClean="0">
                          <a:solidFill>
                            <a:schemeClr val="accent2"/>
                          </a:solidFill>
                          <a:latin typeface="Arial Narrow" pitchFamily="34" charset="0"/>
                        </a:rPr>
                        <a:t>5</a:t>
                      </a:r>
                      <a:endParaRPr lang="fr-FR" sz="2800" b="1" dirty="0">
                        <a:solidFill>
                          <a:schemeClr val="accent2"/>
                        </a:solidFill>
                        <a:latin typeface="Arial Narrow"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2800" b="1" dirty="0" smtClean="0">
                          <a:solidFill>
                            <a:schemeClr val="accent2"/>
                          </a:solidFill>
                          <a:latin typeface="Arial Narrow" pitchFamily="34" charset="0"/>
                        </a:rPr>
                        <a:t>départements</a:t>
                      </a:r>
                      <a:endParaRPr lang="fr-FR" sz="2800" dirty="0">
                        <a:solidFill>
                          <a:schemeClr val="accent2"/>
                        </a:solidFill>
                        <a:latin typeface="Arial Narrow"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r"/>
                      <a:r>
                        <a:rPr lang="fr-FR" sz="2800" b="1" dirty="0" smtClean="0">
                          <a:solidFill>
                            <a:schemeClr val="accent2"/>
                          </a:solidFill>
                          <a:latin typeface="Arial Narrow" pitchFamily="34" charset="0"/>
                        </a:rPr>
                        <a:t>2 207</a:t>
                      </a:r>
                      <a:endParaRPr lang="fr-FR" sz="2800" b="1" dirty="0">
                        <a:solidFill>
                          <a:schemeClr val="accent2"/>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2800" b="1" dirty="0" smtClean="0">
                          <a:solidFill>
                            <a:schemeClr val="accent2"/>
                          </a:solidFill>
                          <a:latin typeface="Arial Narrow" pitchFamily="34" charset="0"/>
                        </a:rPr>
                        <a:t>collectivités</a:t>
                      </a:r>
                      <a:endParaRPr lang="fr-FR" sz="2800" dirty="0">
                        <a:solidFill>
                          <a:schemeClr val="accent2"/>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r"/>
                      <a:r>
                        <a:rPr lang="fr-FR" sz="2800" b="1" dirty="0" smtClean="0">
                          <a:solidFill>
                            <a:schemeClr val="accent2"/>
                          </a:solidFill>
                          <a:latin typeface="Arial Narrow" pitchFamily="34" charset="0"/>
                        </a:rPr>
                        <a:t>83 149</a:t>
                      </a:r>
                      <a:endParaRPr lang="fr-FR" sz="2800" dirty="0">
                        <a:solidFill>
                          <a:schemeClr val="accent2"/>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b="1" dirty="0" smtClean="0">
                          <a:solidFill>
                            <a:schemeClr val="accent2"/>
                          </a:solidFill>
                          <a:latin typeface="Arial Narrow" pitchFamily="34" charset="0"/>
                        </a:rPr>
                        <a:t>agents sur emplois permanents</a:t>
                      </a:r>
                      <a:endParaRPr lang="fr-FR" sz="2800" dirty="0">
                        <a:solidFill>
                          <a:schemeClr val="accent2"/>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ZoneTexte 4"/>
          <p:cNvSpPr txBox="1"/>
          <p:nvPr/>
        </p:nvSpPr>
        <p:spPr>
          <a:xfrm>
            <a:off x="0" y="6505599"/>
            <a:ext cx="1187624" cy="307777"/>
          </a:xfrm>
          <a:prstGeom prst="rect">
            <a:avLst/>
          </a:prstGeom>
          <a:noFill/>
        </p:spPr>
        <p:txBody>
          <a:bodyPr wrap="square" rtlCol="0">
            <a:spAutoFit/>
          </a:bodyPr>
          <a:lstStyle/>
          <a:p>
            <a:r>
              <a:rPr lang="fr-FR" sz="1400" b="1" dirty="0" smtClean="0"/>
              <a:t>[6/80]</a:t>
            </a:r>
            <a:endParaRPr lang="fr-FR" sz="1400" b="1"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428625"/>
            <a:ext cx="6778625" cy="571500"/>
          </a:xfrm>
        </p:spPr>
        <p:txBody>
          <a:bodyPr/>
          <a:lstStyle/>
          <a:p>
            <a:pPr marL="447675" indent="-447675">
              <a:spcBef>
                <a:spcPct val="50000"/>
              </a:spcBef>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endParaRPr>
          </a:p>
        </p:txBody>
      </p:sp>
      <p:graphicFrame>
        <p:nvGraphicFramePr>
          <p:cNvPr id="11" name="Graphique 10"/>
          <p:cNvGraphicFramePr/>
          <p:nvPr/>
        </p:nvGraphicFramePr>
        <p:xfrm>
          <a:off x="2051720" y="1700808"/>
          <a:ext cx="655272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35"/>
          <p:cNvSpPr txBox="1">
            <a:spLocks noChangeArrowheads="1"/>
          </p:cNvSpPr>
          <p:nvPr/>
        </p:nvSpPr>
        <p:spPr bwMode="auto">
          <a:xfrm rot="19566534">
            <a:off x="577126" y="1609350"/>
            <a:ext cx="2728632" cy="707886"/>
          </a:xfrm>
          <a:prstGeom prst="rect">
            <a:avLst/>
          </a:prstGeom>
          <a:noFill/>
          <a:ln w="9525">
            <a:noFill/>
            <a:miter lim="800000"/>
            <a:headEnd/>
            <a:tailEnd/>
          </a:ln>
        </p:spPr>
        <p:txBody>
          <a:bodyPr wrap="none">
            <a:spAutoFit/>
          </a:bodyPr>
          <a:lstStyle/>
          <a:p>
            <a:pPr algn="ctr">
              <a:spcBef>
                <a:spcPct val="50000"/>
              </a:spcBef>
            </a:pPr>
            <a:r>
              <a:rPr lang="fr-FR" sz="1600" b="1" dirty="0">
                <a:solidFill>
                  <a:schemeClr val="tx1"/>
                </a:solidFill>
              </a:rPr>
              <a:t>D’où viennent les </a:t>
            </a:r>
            <a:r>
              <a:rPr lang="fr-FR" sz="1600" b="1" dirty="0" smtClean="0">
                <a:solidFill>
                  <a:schemeClr val="tx1"/>
                </a:solidFill>
              </a:rPr>
              <a:t>non-titulaires</a:t>
            </a:r>
            <a:endParaRPr lang="fr-FR" sz="1600" b="1" dirty="0">
              <a:solidFill>
                <a:schemeClr val="tx1"/>
              </a:solidFill>
            </a:endParaRPr>
          </a:p>
          <a:p>
            <a:pPr algn="ctr">
              <a:spcBef>
                <a:spcPct val="50000"/>
              </a:spcBef>
            </a:pPr>
            <a:r>
              <a:rPr lang="fr-FR" sz="1600" b="1" dirty="0">
                <a:solidFill>
                  <a:schemeClr val="tx1"/>
                </a:solidFill>
              </a:rPr>
              <a:t>sur </a:t>
            </a:r>
            <a:r>
              <a:rPr lang="fr-FR" sz="1600" b="1" dirty="0" smtClean="0">
                <a:solidFill>
                  <a:schemeClr val="tx1"/>
                </a:solidFill>
              </a:rPr>
              <a:t>emplois permanents </a:t>
            </a:r>
            <a:r>
              <a:rPr lang="fr-FR" sz="1600" b="1" dirty="0">
                <a:solidFill>
                  <a:schemeClr val="tx1"/>
                </a:solidFill>
              </a:rPr>
              <a:t>?</a:t>
            </a:r>
          </a:p>
        </p:txBody>
      </p:sp>
      <p:sp>
        <p:nvSpPr>
          <p:cNvPr id="7" name="ZoneTexte 6"/>
          <p:cNvSpPr txBox="1"/>
          <p:nvPr/>
        </p:nvSpPr>
        <p:spPr>
          <a:xfrm>
            <a:off x="0" y="6488668"/>
            <a:ext cx="1187624" cy="307777"/>
          </a:xfrm>
          <a:prstGeom prst="rect">
            <a:avLst/>
          </a:prstGeom>
          <a:noFill/>
        </p:spPr>
        <p:txBody>
          <a:bodyPr wrap="square" rtlCol="0">
            <a:spAutoFit/>
          </a:bodyPr>
          <a:lstStyle/>
          <a:p>
            <a:r>
              <a:rPr lang="fr-FR" sz="1400" b="1" dirty="0" smtClean="0"/>
              <a:t>[60/80]</a:t>
            </a:r>
            <a:endParaRPr lang="fr-FR" sz="1400" b="1"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p:nvPr/>
        </p:nvGraphicFramePr>
        <p:xfrm>
          <a:off x="1547664" y="476672"/>
          <a:ext cx="3600400" cy="223224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79512" y="260648"/>
            <a:ext cx="1440160" cy="2308324"/>
          </a:xfrm>
          <a:prstGeom prst="rect">
            <a:avLst/>
          </a:prstGeom>
        </p:spPr>
        <p:txBody>
          <a:bodyPr wrap="square">
            <a:spAutoFit/>
          </a:bodyPr>
          <a:lstStyle/>
          <a:p>
            <a:pPr algn="ctr"/>
            <a:r>
              <a:rPr lang="fr-FR" b="1" dirty="0" smtClean="0"/>
              <a:t>Part des non-titulaires sur </a:t>
            </a:r>
            <a:r>
              <a:rPr lang="fr-FR" b="1" dirty="0" smtClean="0"/>
              <a:t>emplois permanents </a:t>
            </a:r>
            <a:r>
              <a:rPr lang="fr-FR" b="1" dirty="0" smtClean="0"/>
              <a:t>par </a:t>
            </a:r>
            <a:r>
              <a:rPr lang="fr-FR" b="1" dirty="0" smtClean="0"/>
              <a:t>strate </a:t>
            </a:r>
            <a:r>
              <a:rPr lang="fr-FR" b="1" dirty="0" smtClean="0"/>
              <a:t>de </a:t>
            </a:r>
            <a:r>
              <a:rPr lang="fr-FR" b="1" dirty="0" smtClean="0"/>
              <a:t>communes et </a:t>
            </a:r>
            <a:r>
              <a:rPr lang="fr-FR" b="1" dirty="0" smtClean="0"/>
              <a:t>par </a:t>
            </a:r>
            <a:r>
              <a:rPr lang="fr-FR" b="1" dirty="0" smtClean="0"/>
              <a:t>département</a:t>
            </a:r>
            <a:endParaRPr lang="fr-FR" b="1" dirty="0"/>
          </a:p>
        </p:txBody>
      </p:sp>
      <p:graphicFrame>
        <p:nvGraphicFramePr>
          <p:cNvPr id="7" name="Graphique 6"/>
          <p:cNvGraphicFramePr/>
          <p:nvPr/>
        </p:nvGraphicFramePr>
        <p:xfrm>
          <a:off x="5004048" y="260648"/>
          <a:ext cx="3960440" cy="24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p:cNvGraphicFramePr/>
          <p:nvPr/>
        </p:nvGraphicFramePr>
        <p:xfrm>
          <a:off x="1619672" y="4725144"/>
          <a:ext cx="3384376" cy="1584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p:cNvGraphicFramePr/>
          <p:nvPr/>
        </p:nvGraphicFramePr>
        <p:xfrm>
          <a:off x="5076056" y="4509120"/>
          <a:ext cx="3616052" cy="19442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aphique 10"/>
          <p:cNvGraphicFramePr/>
          <p:nvPr/>
        </p:nvGraphicFramePr>
        <p:xfrm>
          <a:off x="3275856" y="2492896"/>
          <a:ext cx="3672408" cy="2091680"/>
        </p:xfrm>
        <a:graphic>
          <a:graphicData uri="http://schemas.openxmlformats.org/drawingml/2006/chart">
            <c:chart xmlns:c="http://schemas.openxmlformats.org/drawingml/2006/chart" xmlns:r="http://schemas.openxmlformats.org/officeDocument/2006/relationships" r:id="rId7"/>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[61/80]</a:t>
            </a:r>
            <a:endParaRPr lang="fr-FR" sz="1400" b="1"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665162"/>
          </a:xfrm>
          <a:prstGeom prst="rect">
            <a:avLst/>
          </a:prstGeom>
        </p:spPr>
        <p:txBody>
          <a:bodyPr/>
          <a:lstStyle/>
          <a:p>
            <a:pPr marL="538163" indent="-538163" algn="l">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dirty="0">
              <a:solidFill>
                <a:srgbClr val="FF9900"/>
              </a:solidFill>
              <a:effectLst>
                <a:outerShdw blurRad="38100" dist="38100" dir="2700000" algn="tl">
                  <a:srgbClr val="000000">
                    <a:alpha val="43137"/>
                  </a:srgbClr>
                </a:outerShdw>
              </a:effectLst>
            </a:endParaRPr>
          </a:p>
        </p:txBody>
      </p:sp>
      <p:grpSp>
        <p:nvGrpSpPr>
          <p:cNvPr id="3" name="Groupe 7"/>
          <p:cNvGrpSpPr/>
          <p:nvPr/>
        </p:nvGrpSpPr>
        <p:grpSpPr>
          <a:xfrm>
            <a:off x="1996593" y="1143000"/>
            <a:ext cx="6575935" cy="5003800"/>
            <a:chOff x="1996593" y="1143000"/>
            <a:chExt cx="6575935" cy="5003800"/>
          </a:xfrm>
        </p:grpSpPr>
        <p:sp>
          <p:nvSpPr>
            <p:cNvPr id="30724" name="ZoneTexte 6"/>
            <p:cNvSpPr txBox="1">
              <a:spLocks noChangeArrowheads="1"/>
            </p:cNvSpPr>
            <p:nvPr/>
          </p:nvSpPr>
          <p:spPr bwMode="auto">
            <a:xfrm>
              <a:off x="2357438" y="5500688"/>
              <a:ext cx="5616575" cy="646112"/>
            </a:xfrm>
            <a:prstGeom prst="rect">
              <a:avLst/>
            </a:prstGeom>
            <a:noFill/>
            <a:ln w="9525">
              <a:noFill/>
              <a:miter lim="800000"/>
              <a:headEnd/>
              <a:tailEnd/>
            </a:ln>
          </p:spPr>
          <p:txBody>
            <a:bodyPr>
              <a:spAutoFit/>
            </a:bodyPr>
            <a:lstStyle/>
            <a:p>
              <a:pPr algn="ctr">
                <a:spcBef>
                  <a:spcPct val="50000"/>
                </a:spcBef>
              </a:pPr>
              <a:r>
                <a:rPr lang="fr-FR" dirty="0"/>
                <a:t>Les agents non-titulaires sont </a:t>
              </a:r>
              <a:r>
                <a:rPr lang="fr-FR" dirty="0" smtClean="0"/>
                <a:t>majoritaires </a:t>
              </a:r>
              <a:r>
                <a:rPr lang="fr-FR" dirty="0"/>
                <a:t>dans les filières </a:t>
              </a:r>
              <a:r>
                <a:rPr lang="fr-FR" dirty="0" smtClean="0"/>
                <a:t>culturelle, </a:t>
              </a:r>
              <a:r>
                <a:rPr lang="fr-FR" dirty="0"/>
                <a:t>sociale, médico-sociale et animation.</a:t>
              </a:r>
            </a:p>
          </p:txBody>
        </p:sp>
        <p:grpSp>
          <p:nvGrpSpPr>
            <p:cNvPr id="4" name="Groupe 6"/>
            <p:cNvGrpSpPr/>
            <p:nvPr/>
          </p:nvGrpSpPr>
          <p:grpSpPr>
            <a:xfrm>
              <a:off x="1996593" y="1143000"/>
              <a:ext cx="6575935" cy="4302224"/>
              <a:chOff x="1996593" y="1143000"/>
              <a:chExt cx="6575935" cy="4302224"/>
            </a:xfrm>
          </p:grpSpPr>
          <p:sp>
            <p:nvSpPr>
              <p:cNvPr id="30723" name="ZoneTexte 3"/>
              <p:cNvSpPr txBox="1">
                <a:spLocks noChangeArrowheads="1"/>
              </p:cNvSpPr>
              <p:nvPr/>
            </p:nvSpPr>
            <p:spPr bwMode="auto">
              <a:xfrm>
                <a:off x="2786063" y="1143000"/>
                <a:ext cx="5113337" cy="338138"/>
              </a:xfrm>
              <a:prstGeom prst="rect">
                <a:avLst/>
              </a:prstGeom>
              <a:noFill/>
              <a:ln w="9525">
                <a:noFill/>
                <a:miter lim="800000"/>
                <a:headEnd/>
                <a:tailEnd/>
              </a:ln>
            </p:spPr>
            <p:txBody>
              <a:bodyPr>
                <a:spAutoFit/>
              </a:bodyPr>
              <a:lstStyle/>
              <a:p>
                <a:pPr>
                  <a:spcBef>
                    <a:spcPct val="50000"/>
                  </a:spcBef>
                </a:pPr>
                <a:r>
                  <a:rPr lang="fr-FR" sz="1600" b="1" dirty="0">
                    <a:solidFill>
                      <a:schemeClr val="tx1"/>
                    </a:solidFill>
                  </a:rPr>
                  <a:t>Qui sont les agents non-titulaires sur </a:t>
                </a:r>
                <a:r>
                  <a:rPr lang="fr-FR" sz="1600" b="1" dirty="0" smtClean="0">
                    <a:solidFill>
                      <a:schemeClr val="tx1"/>
                    </a:solidFill>
                  </a:rPr>
                  <a:t>emplois permanents </a:t>
                </a:r>
                <a:r>
                  <a:rPr lang="fr-FR" sz="1600" b="1" dirty="0">
                    <a:solidFill>
                      <a:schemeClr val="tx1"/>
                    </a:solidFill>
                  </a:rPr>
                  <a:t>? </a:t>
                </a:r>
              </a:p>
            </p:txBody>
          </p:sp>
          <p:graphicFrame>
            <p:nvGraphicFramePr>
              <p:cNvPr id="6" name="Graphique 5"/>
              <p:cNvGraphicFramePr/>
              <p:nvPr/>
            </p:nvGraphicFramePr>
            <p:xfrm>
              <a:off x="1996593" y="1643050"/>
              <a:ext cx="6575935" cy="3802174"/>
            </p:xfrm>
            <a:graphic>
              <a:graphicData uri="http://schemas.openxmlformats.org/drawingml/2006/chart">
                <c:chart xmlns:c="http://schemas.openxmlformats.org/drawingml/2006/chart" xmlns:r="http://schemas.openxmlformats.org/officeDocument/2006/relationships" r:id="rId3"/>
              </a:graphicData>
            </a:graphic>
          </p:graphicFrame>
        </p:grpSp>
      </p:grpSp>
      <p:sp>
        <p:nvSpPr>
          <p:cNvPr id="10" name="ZoneTexte 9"/>
          <p:cNvSpPr txBox="1"/>
          <p:nvPr/>
        </p:nvSpPr>
        <p:spPr>
          <a:xfrm>
            <a:off x="0" y="6488668"/>
            <a:ext cx="1187624" cy="307777"/>
          </a:xfrm>
          <a:prstGeom prst="rect">
            <a:avLst/>
          </a:prstGeom>
          <a:noFill/>
        </p:spPr>
        <p:txBody>
          <a:bodyPr wrap="square" rtlCol="0">
            <a:spAutoFit/>
          </a:bodyPr>
          <a:lstStyle/>
          <a:p>
            <a:r>
              <a:rPr lang="fr-FR" sz="1400" b="1" dirty="0" smtClean="0"/>
              <a:t>[62/80]</a:t>
            </a:r>
            <a:endParaRPr lang="fr-FR" sz="1400" b="1"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051720" y="2574599"/>
          <a:ext cx="6120679" cy="2870625"/>
        </p:xfrm>
        <a:graphic>
          <a:graphicData uri="http://schemas.openxmlformats.org/drawingml/2006/table">
            <a:tbl>
              <a:tblPr/>
              <a:tblGrid>
                <a:gridCol w="1664275"/>
                <a:gridCol w="742734"/>
                <a:gridCol w="742734"/>
                <a:gridCol w="742734"/>
                <a:gridCol w="742734"/>
                <a:gridCol w="742734"/>
                <a:gridCol w="742734"/>
              </a:tblGrid>
              <a:tr h="210485">
                <a:tc>
                  <a:txBody>
                    <a:bodyPr/>
                    <a:lstStyle/>
                    <a:p>
                      <a:pPr algn="ctr" fontAlgn="b"/>
                      <a:r>
                        <a:rPr lang="fr-FR" sz="1100" b="1" i="0" u="none" strike="noStrike" dirty="0" smtClean="0">
                          <a:solidFill>
                            <a:srgbClr val="000000"/>
                          </a:solidFill>
                          <a:latin typeface="Arial Narrow" pitchFamily="34" charset="0"/>
                        </a:rPr>
                        <a:t>Filières</a:t>
                      </a:r>
                      <a:endParaRPr lang="fr-FR" sz="1100" b="1" i="0" u="none" strike="noStrike" dirty="0">
                        <a:solidFill>
                          <a:srgbClr val="000000"/>
                        </a:solidFill>
                        <a:latin typeface="Arial Narrow"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smtClean="0">
                          <a:solidFill>
                            <a:srgbClr val="000000"/>
                          </a:solidFill>
                          <a:latin typeface="Arial Narrow" pitchFamily="34" charset="0"/>
                        </a:rPr>
                        <a:t>44</a:t>
                      </a:r>
                      <a:endParaRPr lang="fr-FR" sz="1400" b="1" i="0" u="none" strike="noStrike" dirty="0">
                        <a:solidFill>
                          <a:srgbClr val="000000"/>
                        </a:solidFill>
                        <a:latin typeface="Arial Narrow"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smtClean="0">
                          <a:solidFill>
                            <a:srgbClr val="000000"/>
                          </a:solidFill>
                          <a:latin typeface="Arial Narrow" pitchFamily="34" charset="0"/>
                        </a:rPr>
                        <a:t>49</a:t>
                      </a:r>
                      <a:endParaRPr lang="fr-FR" sz="1400" b="1" i="0" u="none" strike="noStrike" dirty="0">
                        <a:solidFill>
                          <a:srgbClr val="000000"/>
                        </a:solidFill>
                        <a:latin typeface="Arial Narrow"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smtClean="0">
                          <a:solidFill>
                            <a:srgbClr val="000000"/>
                          </a:solidFill>
                          <a:latin typeface="Arial Narrow" pitchFamily="34" charset="0"/>
                        </a:rPr>
                        <a:t>53</a:t>
                      </a:r>
                      <a:endParaRPr lang="fr-FR" sz="1400" b="1" i="0" u="none" strike="noStrike" dirty="0">
                        <a:solidFill>
                          <a:srgbClr val="000000"/>
                        </a:solidFill>
                        <a:latin typeface="Arial Narrow"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smtClean="0">
                          <a:solidFill>
                            <a:srgbClr val="000000"/>
                          </a:solidFill>
                          <a:latin typeface="Arial Narrow" pitchFamily="34" charset="0"/>
                        </a:rPr>
                        <a:t>72</a:t>
                      </a:r>
                      <a:endParaRPr lang="fr-FR" sz="1400" b="1" i="0" u="none" strike="noStrike" dirty="0">
                        <a:solidFill>
                          <a:srgbClr val="000000"/>
                        </a:solidFill>
                        <a:latin typeface="Arial Narrow"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smtClean="0">
                          <a:solidFill>
                            <a:srgbClr val="000000"/>
                          </a:solidFill>
                          <a:latin typeface="Arial Narrow" pitchFamily="34" charset="0"/>
                        </a:rPr>
                        <a:t>85</a:t>
                      </a:r>
                      <a:endParaRPr lang="fr-FR" sz="1400" b="1" i="0" u="none" strike="noStrike" dirty="0">
                        <a:solidFill>
                          <a:srgbClr val="000000"/>
                        </a:solidFill>
                        <a:latin typeface="Arial Narrow" pitchFamily="34" charset="0"/>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dirty="0" smtClean="0">
                          <a:solidFill>
                            <a:srgbClr val="000000"/>
                          </a:solidFill>
                          <a:latin typeface="Arial Narrow" pitchFamily="34" charset="0"/>
                        </a:rPr>
                        <a:t>Moyenne</a:t>
                      </a:r>
                      <a:r>
                        <a:rPr lang="fr-FR" sz="1100" b="1" i="0" u="none" strike="noStrike" baseline="0" dirty="0" smtClean="0">
                          <a:solidFill>
                            <a:srgbClr val="000000"/>
                          </a:solidFill>
                          <a:latin typeface="Arial Narrow" pitchFamily="34" charset="0"/>
                        </a:rPr>
                        <a:t> régionale</a:t>
                      </a:r>
                      <a:endParaRPr lang="fr-FR" sz="1100" b="1" i="0" u="none" strike="noStrike" dirty="0">
                        <a:solidFill>
                          <a:srgbClr val="000000"/>
                        </a:solidFill>
                        <a:latin typeface="Arial Narrow" pitchFamily="34" charset="0"/>
                      </a:endParaRP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Administrative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FF0000"/>
                          </a:solidFill>
                          <a:latin typeface="Arial Narrow" pitchFamily="34" charset="0"/>
                        </a:rPr>
                        <a:t>24,0%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Arial Narrow" pitchFamily="34" charset="0"/>
                        </a:rPr>
                        <a:t>18,7%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dirty="0">
                          <a:solidFill>
                            <a:srgbClr val="FF0000"/>
                          </a:solidFill>
                          <a:latin typeface="Arial Narrow" pitchFamily="34" charset="0"/>
                        </a:rPr>
                        <a:t>22,7%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Arial Narrow" pitchFamily="34" charset="0"/>
                        </a:rPr>
                        <a:t>15,5%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dirty="0">
                          <a:solidFill>
                            <a:srgbClr val="000000"/>
                          </a:solidFill>
                          <a:latin typeface="Arial Narrow" pitchFamily="34" charset="0"/>
                        </a:rPr>
                        <a:t>16,7%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20,1%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Technique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34,1%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23,3%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35,0%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FF0000"/>
                          </a:solidFill>
                          <a:latin typeface="Arial Narrow" pitchFamily="34" charset="0"/>
                        </a:rPr>
                        <a:t>42,6%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34,8%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33,5%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Culturelle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7,4%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10,9%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FF0000"/>
                          </a:solidFill>
                          <a:latin typeface="Arial Narrow" pitchFamily="34" charset="0"/>
                        </a:rPr>
                        <a:t>16,7%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FF0000"/>
                          </a:solidFill>
                          <a:latin typeface="Arial Narrow" pitchFamily="34" charset="0"/>
                        </a:rPr>
                        <a:t>12,4%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7,5%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9,5%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Sportive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1,6%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1,2%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FF0000"/>
                          </a:solidFill>
                          <a:latin typeface="Arial Narrow" pitchFamily="34" charset="0"/>
                        </a:rPr>
                        <a:t>2,7%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1,3%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1,6%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Sociale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10,4%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FF0000"/>
                          </a:solidFill>
                          <a:latin typeface="Arial Narrow" pitchFamily="34" charset="0"/>
                        </a:rPr>
                        <a:t>15,5%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11,3%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10,0%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10,6%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11,5%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Médico-sociale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5,3%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6,9%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8,1%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5,0%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dirty="0">
                          <a:solidFill>
                            <a:srgbClr val="FF0000"/>
                          </a:solidFill>
                          <a:latin typeface="Arial Narrow" pitchFamily="34" charset="0"/>
                        </a:rPr>
                        <a:t>24,4%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9,3%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err="1">
                          <a:solidFill>
                            <a:srgbClr val="000000"/>
                          </a:solidFill>
                          <a:latin typeface="Arial Narrow" pitchFamily="34" charset="0"/>
                        </a:rPr>
                        <a:t>Médico</a:t>
                      </a:r>
                      <a:r>
                        <a:rPr lang="fr-FR" sz="1100" b="0" i="0" u="none" strike="noStrike" dirty="0">
                          <a:solidFill>
                            <a:srgbClr val="000000"/>
                          </a:solidFill>
                          <a:latin typeface="Arial Narrow" pitchFamily="34" charset="0"/>
                        </a:rPr>
                        <a:t>-technique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0,3%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Police municipale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0,1%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Incendie et secours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Animation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7,3%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FF0000"/>
                          </a:solidFill>
                          <a:latin typeface="Arial Narrow" pitchFamily="34" charset="0"/>
                        </a:rPr>
                        <a:t>17,8%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4,6%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8,9%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2,5%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8,6%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Hors filière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9,6%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5,3%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0,7%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2,8%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0" i="0" u="none" strike="noStrike">
                          <a:solidFill>
                            <a:srgbClr val="000000"/>
                          </a:solidFill>
                          <a:latin typeface="Arial Narrow" pitchFamily="34" charset="0"/>
                        </a:rPr>
                        <a:t>1,6%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5,6%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0485">
                <a:tc>
                  <a:txBody>
                    <a:bodyPr/>
                    <a:lstStyle/>
                    <a:p>
                      <a:pPr algn="l" fontAlgn="b"/>
                      <a:r>
                        <a:rPr lang="fr-FR" sz="1100" b="0" i="0" u="none" strike="noStrike" dirty="0">
                          <a:solidFill>
                            <a:srgbClr val="000000"/>
                          </a:solidFill>
                          <a:latin typeface="Arial Narrow"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100,0%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100,0%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100,0%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100,0%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latin typeface="Arial Narrow" pitchFamily="34" charset="0"/>
                        </a:rPr>
                        <a:t>100,0%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dirty="0">
                          <a:solidFill>
                            <a:srgbClr val="000000"/>
                          </a:solidFill>
                          <a:latin typeface="Arial Narrow" pitchFamily="34" charset="0"/>
                        </a:rPr>
                        <a:t>100,0%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ZoneTexte 2"/>
          <p:cNvSpPr txBox="1"/>
          <p:nvPr/>
        </p:nvSpPr>
        <p:spPr>
          <a:xfrm>
            <a:off x="2195736" y="1710503"/>
            <a:ext cx="5688632" cy="646331"/>
          </a:xfrm>
          <a:prstGeom prst="rect">
            <a:avLst/>
          </a:prstGeom>
          <a:noFill/>
        </p:spPr>
        <p:txBody>
          <a:bodyPr wrap="square" rtlCol="0">
            <a:spAutoFit/>
          </a:bodyPr>
          <a:lstStyle/>
          <a:p>
            <a:pPr algn="ctr"/>
            <a:r>
              <a:rPr lang="fr-FR" b="1" dirty="0" smtClean="0"/>
              <a:t>Proportion des filières pour les agents </a:t>
            </a:r>
            <a:r>
              <a:rPr lang="fr-FR" b="1" dirty="0" smtClean="0"/>
              <a:t>non-titulaires </a:t>
            </a:r>
          </a:p>
          <a:p>
            <a:pPr algn="ctr"/>
            <a:r>
              <a:rPr lang="fr-FR" b="1" dirty="0" smtClean="0"/>
              <a:t>sur </a:t>
            </a:r>
            <a:r>
              <a:rPr lang="fr-FR" b="1" dirty="0" smtClean="0"/>
              <a:t>emplois permanents, par </a:t>
            </a:r>
            <a:r>
              <a:rPr lang="fr-FR" b="1" dirty="0" smtClean="0"/>
              <a:t>département</a:t>
            </a:r>
            <a:endParaRPr lang="fr-FR" b="1" dirty="0" smtClean="0"/>
          </a:p>
        </p:txBody>
      </p:sp>
      <p:sp>
        <p:nvSpPr>
          <p:cNvPr id="4" name="ZoneTexte 3"/>
          <p:cNvSpPr txBox="1"/>
          <p:nvPr/>
        </p:nvSpPr>
        <p:spPr>
          <a:xfrm>
            <a:off x="0" y="6488668"/>
            <a:ext cx="1187624" cy="307777"/>
          </a:xfrm>
          <a:prstGeom prst="rect">
            <a:avLst/>
          </a:prstGeom>
          <a:noFill/>
        </p:spPr>
        <p:txBody>
          <a:bodyPr wrap="square" rtlCol="0">
            <a:spAutoFit/>
          </a:bodyPr>
          <a:lstStyle/>
          <a:p>
            <a:r>
              <a:rPr lang="fr-FR" sz="1400" b="1" dirty="0" smtClean="0"/>
              <a:t>[63/80]</a:t>
            </a:r>
            <a:endParaRPr lang="fr-FR" sz="1400" b="1" dirty="0"/>
          </a:p>
        </p:txBody>
      </p:sp>
      <p:sp>
        <p:nvSpPr>
          <p:cNvPr id="5" name="Titre 1"/>
          <p:cNvSpPr txBox="1">
            <a:spLocks/>
          </p:cNvSpPr>
          <p:nvPr/>
        </p:nvSpPr>
        <p:spPr>
          <a:xfrm>
            <a:off x="1857375" y="500063"/>
            <a:ext cx="6778625" cy="665162"/>
          </a:xfrm>
          <a:prstGeom prst="rect">
            <a:avLst/>
          </a:prstGeom>
        </p:spPr>
        <p:txBody>
          <a:bodyPr/>
          <a:lstStyle/>
          <a:p>
            <a:pPr marL="538163" marR="0" lvl="0" indent="-538163" algn="l"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0" cap="none" spc="0" normalizeH="0" baseline="0" noProof="0" smtClean="0">
                <a:ln>
                  <a:noFill/>
                </a:ln>
                <a:solidFill>
                  <a:srgbClr val="FF9900"/>
                </a:solidFill>
                <a:effectLst>
                  <a:outerShdw blurRad="38100" dist="38100" dir="2700000" algn="tl">
                    <a:srgbClr val="000000">
                      <a:alpha val="43137"/>
                    </a:srgbClr>
                  </a:outerShdw>
                </a:effectLst>
                <a:uLnTx/>
                <a:uFillTx/>
                <a:latin typeface="+mj-lt"/>
                <a:ea typeface="+mj-ea"/>
                <a:cs typeface="+mj-cs"/>
              </a:rPr>
              <a:t>3 – Zoom sur données relatives à la précarité </a:t>
            </a:r>
            <a:endParaRPr kumimoji="0" lang="fr-FR" sz="2400" b="1" i="0" u="none" strike="noStrike" kern="0" cap="none" spc="0" normalizeH="0" baseline="0" noProof="0" dirty="0">
              <a:ln>
                <a:noFill/>
              </a:ln>
              <a:solidFill>
                <a:srgbClr val="FF99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665162"/>
          </a:xfrm>
          <a:prstGeom prst="rect">
            <a:avLst/>
          </a:prstGeom>
        </p:spPr>
        <p:txBody>
          <a:bodyPr/>
          <a:lstStyle/>
          <a:p>
            <a:pPr marL="538163" indent="-538163" algn="l">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dirty="0">
              <a:solidFill>
                <a:srgbClr val="FF9900"/>
              </a:solidFill>
              <a:effectLst>
                <a:outerShdw blurRad="38100" dist="38100" dir="2700000" algn="tl">
                  <a:srgbClr val="000000">
                    <a:alpha val="43137"/>
                  </a:srgbClr>
                </a:outerShdw>
              </a:effectLst>
            </a:endParaRPr>
          </a:p>
        </p:txBody>
      </p:sp>
      <p:graphicFrame>
        <p:nvGraphicFramePr>
          <p:cNvPr id="5" name="Graphique 4"/>
          <p:cNvGraphicFramePr>
            <a:graphicFrameLocks/>
          </p:cNvGraphicFramePr>
          <p:nvPr/>
        </p:nvGraphicFramePr>
        <p:xfrm>
          <a:off x="1857356" y="1340768"/>
          <a:ext cx="678661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[64/80]</a:t>
            </a:r>
            <a:endParaRPr lang="fr-FR" sz="1400" b="1" dirty="0"/>
          </a:p>
        </p:txBody>
      </p:sp>
      <p:sp>
        <p:nvSpPr>
          <p:cNvPr id="9" name="Rectangle 8"/>
          <p:cNvSpPr/>
          <p:nvPr/>
        </p:nvSpPr>
        <p:spPr>
          <a:xfrm rot="19766728">
            <a:off x="229413" y="2698369"/>
            <a:ext cx="2684698" cy="646331"/>
          </a:xfrm>
          <a:prstGeom prst="rect">
            <a:avLst/>
          </a:prstGeom>
        </p:spPr>
        <p:txBody>
          <a:bodyPr wrap="square">
            <a:spAutoFit/>
          </a:bodyPr>
          <a:lstStyle/>
          <a:p>
            <a:pPr>
              <a:spcBef>
                <a:spcPts val="0"/>
              </a:spcBef>
            </a:pPr>
            <a:r>
              <a:rPr lang="fr-FR" b="1" dirty="0" smtClean="0">
                <a:solidFill>
                  <a:srgbClr val="C00000"/>
                </a:solidFill>
              </a:rPr>
              <a:t>Qui sont les </a:t>
            </a:r>
            <a:r>
              <a:rPr lang="fr-FR" b="1" dirty="0" smtClean="0">
                <a:solidFill>
                  <a:srgbClr val="C00000"/>
                </a:solidFill>
              </a:rPr>
              <a:t>non-titulaires </a:t>
            </a:r>
            <a:endParaRPr lang="fr-FR" b="1" dirty="0" smtClean="0">
              <a:solidFill>
                <a:srgbClr val="C00000"/>
              </a:solidFill>
            </a:endParaRPr>
          </a:p>
          <a:p>
            <a:pPr>
              <a:spcBef>
                <a:spcPts val="0"/>
              </a:spcBef>
            </a:pPr>
            <a:r>
              <a:rPr lang="fr-FR" b="1" dirty="0" smtClean="0">
                <a:solidFill>
                  <a:srgbClr val="C00000"/>
                </a:solidFill>
              </a:rPr>
              <a:t>sur </a:t>
            </a:r>
            <a:r>
              <a:rPr lang="fr-FR" b="1" dirty="0" smtClean="0">
                <a:solidFill>
                  <a:srgbClr val="C00000"/>
                </a:solidFill>
              </a:rPr>
              <a:t>emplois permanents </a:t>
            </a:r>
            <a:r>
              <a:rPr lang="fr-FR" b="1" dirty="0" smtClean="0">
                <a:solidFill>
                  <a:srgbClr val="C00000"/>
                </a:solidFill>
              </a:rPr>
              <a:t>?</a:t>
            </a:r>
            <a:endParaRPr lang="fr-FR" b="1" dirty="0">
              <a:solidFill>
                <a:srgbClr val="C00000"/>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3848" y="1052736"/>
            <a:ext cx="4572000" cy="584775"/>
          </a:xfrm>
          <a:prstGeom prst="rect">
            <a:avLst/>
          </a:prstGeom>
        </p:spPr>
        <p:txBody>
          <a:bodyPr>
            <a:spAutoFit/>
          </a:bodyPr>
          <a:lstStyle/>
          <a:p>
            <a:pPr algn="ctr">
              <a:defRPr sz="1200" b="1" i="0" u="none" strike="noStrike" kern="1200" baseline="0">
                <a:solidFill>
                  <a:srgbClr val="000000"/>
                </a:solidFill>
                <a:latin typeface="Arial Narrow" pitchFamily="34" charset="0"/>
                <a:ea typeface="+mn-ea"/>
                <a:cs typeface="+mn-cs"/>
              </a:defRPr>
            </a:pPr>
            <a:r>
              <a:rPr lang="fr-FR" sz="1600" b="1" dirty="0" smtClean="0">
                <a:solidFill>
                  <a:srgbClr val="000000"/>
                </a:solidFill>
              </a:rPr>
              <a:t>Répartition par </a:t>
            </a:r>
            <a:r>
              <a:rPr lang="fr-FR" sz="1600" b="1" dirty="0" smtClean="0">
                <a:solidFill>
                  <a:srgbClr val="000000"/>
                </a:solidFill>
              </a:rPr>
              <a:t>catégorie </a:t>
            </a:r>
            <a:r>
              <a:rPr lang="fr-FR" sz="1600" b="1" dirty="0" smtClean="0">
                <a:solidFill>
                  <a:srgbClr val="000000"/>
                </a:solidFill>
              </a:rPr>
              <a:t>des agents </a:t>
            </a:r>
            <a:r>
              <a:rPr lang="fr-FR" sz="1600" b="1" dirty="0" smtClean="0">
                <a:solidFill>
                  <a:srgbClr val="000000"/>
                </a:solidFill>
              </a:rPr>
              <a:t>non-</a:t>
            </a:r>
            <a:r>
              <a:rPr lang="fr-FR" sz="1600" b="1" dirty="0" smtClean="0">
                <a:solidFill>
                  <a:srgbClr val="000000"/>
                </a:solidFill>
                <a:cs typeface="+mn-cs"/>
              </a:rPr>
              <a:t>titulaires </a:t>
            </a:r>
            <a:r>
              <a:rPr lang="fr-FR" sz="1600" b="1" dirty="0" smtClean="0">
                <a:solidFill>
                  <a:srgbClr val="000000"/>
                </a:solidFill>
                <a:cs typeface="+mn-cs"/>
              </a:rPr>
              <a:t>sur </a:t>
            </a:r>
            <a:r>
              <a:rPr lang="fr-FR" sz="1600" b="1" dirty="0" smtClean="0">
                <a:solidFill>
                  <a:srgbClr val="000000"/>
                </a:solidFill>
                <a:cs typeface="+mn-cs"/>
              </a:rPr>
              <a:t>emplois permanents</a:t>
            </a:r>
            <a:endParaRPr lang="fr-FR" sz="1600" b="1" dirty="0">
              <a:solidFill>
                <a:srgbClr val="000000"/>
              </a:solidFill>
              <a:cs typeface="+mn-cs"/>
            </a:endParaRPr>
          </a:p>
        </p:txBody>
      </p:sp>
      <p:graphicFrame>
        <p:nvGraphicFramePr>
          <p:cNvPr id="4" name="Graphique 3"/>
          <p:cNvGraphicFramePr/>
          <p:nvPr/>
        </p:nvGraphicFramePr>
        <p:xfrm>
          <a:off x="2286000" y="1412776"/>
          <a:ext cx="6030416"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[65/80]</a:t>
            </a:r>
            <a:endParaRPr lang="fr-FR" sz="1400" b="1" dirty="0"/>
          </a:p>
        </p:txBody>
      </p:sp>
      <p:sp>
        <p:nvSpPr>
          <p:cNvPr id="6" name="Titre 1"/>
          <p:cNvSpPr txBox="1">
            <a:spLocks/>
          </p:cNvSpPr>
          <p:nvPr/>
        </p:nvSpPr>
        <p:spPr>
          <a:xfrm>
            <a:off x="1857375" y="500063"/>
            <a:ext cx="6778625" cy="665162"/>
          </a:xfrm>
          <a:prstGeom prst="rect">
            <a:avLst/>
          </a:prstGeom>
        </p:spPr>
        <p:txBody>
          <a:bodyPr/>
          <a:lstStyle/>
          <a:p>
            <a:pPr marL="538163" marR="0" lvl="0" indent="-538163" algn="l"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0" cap="none" spc="0" normalizeH="0" baseline="0" noProof="0" smtClean="0">
                <a:ln>
                  <a:noFill/>
                </a:ln>
                <a:solidFill>
                  <a:srgbClr val="FF9900"/>
                </a:solidFill>
                <a:effectLst>
                  <a:outerShdw blurRad="38100" dist="38100" dir="2700000" algn="tl">
                    <a:srgbClr val="000000">
                      <a:alpha val="43137"/>
                    </a:srgbClr>
                  </a:outerShdw>
                </a:effectLst>
                <a:uLnTx/>
                <a:uFillTx/>
                <a:latin typeface="+mj-lt"/>
                <a:ea typeface="+mj-ea"/>
                <a:cs typeface="+mj-cs"/>
              </a:rPr>
              <a:t>3 – Zoom sur données relatives à la précarité </a:t>
            </a:r>
            <a:endParaRPr kumimoji="0" lang="fr-FR" sz="2400" b="1" i="0" u="none" strike="noStrike" kern="0" cap="none" spc="0" normalizeH="0" baseline="0" noProof="0" dirty="0">
              <a:ln>
                <a:noFill/>
              </a:ln>
              <a:solidFill>
                <a:srgbClr val="FF99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500062"/>
          </a:xfrm>
          <a:prstGeom prst="rect">
            <a:avLst/>
          </a:prstGeom>
        </p:spPr>
        <p:txBody>
          <a:bodyPr/>
          <a:lstStyle/>
          <a:p>
            <a:pPr marL="538163" indent="-538163" algn="l">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dirty="0">
              <a:solidFill>
                <a:srgbClr val="FF9900"/>
              </a:solidFill>
              <a:effectLst>
                <a:outerShdw blurRad="38100" dist="38100" dir="2700000" algn="tl">
                  <a:srgbClr val="000000">
                    <a:alpha val="43137"/>
                  </a:srgbClr>
                </a:outerShdw>
              </a:effectLst>
            </a:endParaRPr>
          </a:p>
        </p:txBody>
      </p:sp>
      <p:graphicFrame>
        <p:nvGraphicFramePr>
          <p:cNvPr id="7" name="Graphique 6"/>
          <p:cNvGraphicFramePr>
            <a:graphicFrameLocks/>
          </p:cNvGraphicFramePr>
          <p:nvPr/>
        </p:nvGraphicFramePr>
        <p:xfrm>
          <a:off x="1907704" y="1124744"/>
          <a:ext cx="4573739" cy="2072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p:nvPr/>
        </p:nvGraphicFramePr>
        <p:xfrm>
          <a:off x="4067944" y="321297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[66/80]</a:t>
            </a:r>
            <a:endParaRPr lang="fr-FR" sz="1400" b="1" dirty="0"/>
          </a:p>
        </p:txBody>
      </p:sp>
      <p:sp>
        <p:nvSpPr>
          <p:cNvPr id="9" name="Rectangle 8"/>
          <p:cNvSpPr/>
          <p:nvPr/>
        </p:nvSpPr>
        <p:spPr>
          <a:xfrm rot="19766728">
            <a:off x="1165517" y="4138529"/>
            <a:ext cx="2684698" cy="646331"/>
          </a:xfrm>
          <a:prstGeom prst="rect">
            <a:avLst/>
          </a:prstGeom>
        </p:spPr>
        <p:txBody>
          <a:bodyPr wrap="square">
            <a:spAutoFit/>
          </a:bodyPr>
          <a:lstStyle/>
          <a:p>
            <a:pPr>
              <a:spcBef>
                <a:spcPts val="0"/>
              </a:spcBef>
            </a:pPr>
            <a:r>
              <a:rPr lang="fr-FR" b="1" dirty="0" smtClean="0">
                <a:solidFill>
                  <a:srgbClr val="C00000"/>
                </a:solidFill>
              </a:rPr>
              <a:t>Qui sont les </a:t>
            </a:r>
            <a:r>
              <a:rPr lang="fr-FR" b="1" dirty="0" smtClean="0">
                <a:solidFill>
                  <a:srgbClr val="C00000"/>
                </a:solidFill>
              </a:rPr>
              <a:t>non-titulaires </a:t>
            </a:r>
            <a:endParaRPr lang="fr-FR" b="1" dirty="0" smtClean="0">
              <a:solidFill>
                <a:srgbClr val="C00000"/>
              </a:solidFill>
            </a:endParaRPr>
          </a:p>
          <a:p>
            <a:pPr>
              <a:spcBef>
                <a:spcPts val="0"/>
              </a:spcBef>
            </a:pPr>
            <a:r>
              <a:rPr lang="fr-FR" b="1" dirty="0" smtClean="0">
                <a:solidFill>
                  <a:srgbClr val="C00000"/>
                </a:solidFill>
              </a:rPr>
              <a:t>sur </a:t>
            </a:r>
            <a:r>
              <a:rPr lang="fr-FR" b="1" dirty="0" smtClean="0">
                <a:solidFill>
                  <a:srgbClr val="C00000"/>
                </a:solidFill>
              </a:rPr>
              <a:t>emplois permanents </a:t>
            </a:r>
            <a:r>
              <a:rPr lang="fr-FR" b="1" dirty="0" smtClean="0">
                <a:solidFill>
                  <a:srgbClr val="C00000"/>
                </a:solidFill>
              </a:rPr>
              <a:t>?</a:t>
            </a:r>
            <a:endParaRPr lang="fr-FR" b="1" dirty="0">
              <a:solidFill>
                <a:srgbClr val="C00000"/>
              </a:solidFill>
            </a:endParaRPr>
          </a:p>
        </p:txBody>
      </p:sp>
      <p:sp>
        <p:nvSpPr>
          <p:cNvPr id="13" name="ZoneTexte 12"/>
          <p:cNvSpPr txBox="1"/>
          <p:nvPr/>
        </p:nvSpPr>
        <p:spPr>
          <a:xfrm>
            <a:off x="5796136" y="3068960"/>
            <a:ext cx="2376264" cy="307777"/>
          </a:xfrm>
          <a:prstGeom prst="rect">
            <a:avLst/>
          </a:prstGeom>
          <a:noFill/>
        </p:spPr>
        <p:txBody>
          <a:bodyPr wrap="square" rtlCol="0">
            <a:spAutoFit/>
          </a:bodyPr>
          <a:lstStyle/>
          <a:p>
            <a:r>
              <a:rPr lang="fr-FR" sz="1400" b="1" dirty="0" smtClean="0">
                <a:solidFill>
                  <a:schemeClr val="tx1"/>
                </a:solidFill>
              </a:rPr>
              <a:t>Approche départementale</a:t>
            </a:r>
            <a:endParaRPr lang="fr-FR" sz="1400" b="1" dirty="0">
              <a:solidFill>
                <a:schemeClr val="tx1"/>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500062"/>
          </a:xfrm>
          <a:prstGeom prst="rect">
            <a:avLst/>
          </a:prstGeom>
        </p:spPr>
        <p:txBody>
          <a:bodyPr/>
          <a:lstStyle/>
          <a:p>
            <a:pPr marL="538163" indent="-538163" algn="l">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dirty="0">
              <a:solidFill>
                <a:srgbClr val="FF9900"/>
              </a:solidFill>
              <a:effectLst>
                <a:outerShdw blurRad="38100" dist="38100" dir="2700000" algn="tl">
                  <a:srgbClr val="000000">
                    <a:alpha val="43137"/>
                  </a:srgbClr>
                </a:outerShdw>
              </a:effectLst>
            </a:endParaRPr>
          </a:p>
        </p:txBody>
      </p:sp>
      <p:grpSp>
        <p:nvGrpSpPr>
          <p:cNvPr id="3" name="Groupe 7"/>
          <p:cNvGrpSpPr/>
          <p:nvPr/>
        </p:nvGrpSpPr>
        <p:grpSpPr>
          <a:xfrm>
            <a:off x="1619672" y="980728"/>
            <a:ext cx="5715040" cy="2739687"/>
            <a:chOff x="1928795" y="3702388"/>
            <a:chExt cx="5929330" cy="2739687"/>
          </a:xfrm>
        </p:grpSpPr>
        <p:sp>
          <p:nvSpPr>
            <p:cNvPr id="32771" name="Rectangle 2"/>
            <p:cNvSpPr>
              <a:spLocks noChangeArrowheads="1"/>
            </p:cNvSpPr>
            <p:nvPr/>
          </p:nvSpPr>
          <p:spPr bwMode="auto">
            <a:xfrm>
              <a:off x="3000375" y="6072188"/>
              <a:ext cx="4857750" cy="369887"/>
            </a:xfrm>
            <a:prstGeom prst="rect">
              <a:avLst/>
            </a:prstGeom>
            <a:noFill/>
            <a:ln w="9525">
              <a:noFill/>
              <a:miter lim="800000"/>
              <a:headEnd/>
              <a:tailEnd/>
            </a:ln>
          </p:spPr>
          <p:txBody>
            <a:bodyPr>
              <a:spAutoFit/>
            </a:bodyPr>
            <a:lstStyle/>
            <a:p>
              <a:pPr algn="ctr">
                <a:spcBef>
                  <a:spcPct val="50000"/>
                </a:spcBef>
              </a:pPr>
              <a:endParaRPr lang="fr-FR" b="1" dirty="0">
                <a:solidFill>
                  <a:schemeClr val="tx1"/>
                </a:solidFill>
              </a:endParaRPr>
            </a:p>
          </p:txBody>
        </p:sp>
        <p:graphicFrame>
          <p:nvGraphicFramePr>
            <p:cNvPr id="6" name="Graphique 5"/>
            <p:cNvGraphicFramePr>
              <a:graphicFrameLocks/>
            </p:cNvGraphicFramePr>
            <p:nvPr/>
          </p:nvGraphicFramePr>
          <p:xfrm>
            <a:off x="1928795" y="3702388"/>
            <a:ext cx="4258356" cy="2388847"/>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2" name="Graphique 11"/>
          <p:cNvGraphicFramePr/>
          <p:nvPr/>
        </p:nvGraphicFramePr>
        <p:xfrm>
          <a:off x="3851920" y="3429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5076056" y="3068960"/>
            <a:ext cx="3635896" cy="523220"/>
          </a:xfrm>
          <a:prstGeom prst="rect">
            <a:avLst/>
          </a:prstGeom>
        </p:spPr>
        <p:txBody>
          <a:bodyPr wrap="square">
            <a:spAutoFit/>
          </a:bodyPr>
          <a:lstStyle/>
          <a:p>
            <a:pPr algn="ctr">
              <a:defRPr sz="1400" b="1" i="0" u="none" strike="noStrike" kern="1200" baseline="0">
                <a:solidFill>
                  <a:srgbClr val="000000"/>
                </a:solidFill>
                <a:latin typeface="Arial Narrow" pitchFamily="34" charset="0"/>
                <a:ea typeface="+mn-ea"/>
                <a:cs typeface="+mn-cs"/>
              </a:defRPr>
            </a:pPr>
            <a:r>
              <a:rPr lang="fr-FR" b="1" dirty="0" smtClean="0">
                <a:solidFill>
                  <a:srgbClr val="000000"/>
                </a:solidFill>
              </a:rPr>
              <a:t>Répartition des agents </a:t>
            </a:r>
            <a:r>
              <a:rPr lang="fr-FR" b="1" dirty="0" smtClean="0">
                <a:solidFill>
                  <a:srgbClr val="000000"/>
                </a:solidFill>
              </a:rPr>
              <a:t>non-titulaires </a:t>
            </a:r>
            <a:r>
              <a:rPr lang="fr-FR" b="1" dirty="0" smtClean="0">
                <a:solidFill>
                  <a:srgbClr val="000000"/>
                </a:solidFill>
              </a:rPr>
              <a:t>sur </a:t>
            </a:r>
            <a:r>
              <a:rPr lang="fr-FR" b="1" dirty="0" smtClean="0">
                <a:solidFill>
                  <a:srgbClr val="000000"/>
                </a:solidFill>
              </a:rPr>
              <a:t>emplois permanents </a:t>
            </a:r>
            <a:r>
              <a:rPr lang="fr-FR" b="1" dirty="0" smtClean="0">
                <a:solidFill>
                  <a:srgbClr val="000000"/>
                </a:solidFill>
              </a:rPr>
              <a:t>à temps </a:t>
            </a:r>
            <a:r>
              <a:rPr lang="fr-FR" b="1" dirty="0" smtClean="0">
                <a:solidFill>
                  <a:srgbClr val="000000"/>
                </a:solidFill>
              </a:rPr>
              <a:t>non-complet </a:t>
            </a:r>
            <a:r>
              <a:rPr lang="fr-FR" b="1" dirty="0" smtClean="0">
                <a:solidFill>
                  <a:srgbClr val="000000"/>
                </a:solidFill>
              </a:rPr>
              <a:t>par sexe</a:t>
            </a:r>
            <a:endParaRPr lang="fr-FR" b="1" dirty="0">
              <a:solidFill>
                <a:srgbClr val="000000"/>
              </a:solidFill>
            </a:endParaRPr>
          </a:p>
        </p:txBody>
      </p:sp>
      <p:sp>
        <p:nvSpPr>
          <p:cNvPr id="11" name="ZoneTexte 10"/>
          <p:cNvSpPr txBox="1"/>
          <p:nvPr/>
        </p:nvSpPr>
        <p:spPr>
          <a:xfrm>
            <a:off x="0" y="6488668"/>
            <a:ext cx="1187624" cy="307777"/>
          </a:xfrm>
          <a:prstGeom prst="rect">
            <a:avLst/>
          </a:prstGeom>
          <a:noFill/>
        </p:spPr>
        <p:txBody>
          <a:bodyPr wrap="square" rtlCol="0">
            <a:spAutoFit/>
          </a:bodyPr>
          <a:lstStyle/>
          <a:p>
            <a:r>
              <a:rPr lang="fr-FR" sz="1400" b="1" dirty="0" smtClean="0"/>
              <a:t>[67/80]</a:t>
            </a:r>
            <a:endParaRPr lang="fr-FR" sz="1400" b="1" dirty="0"/>
          </a:p>
        </p:txBody>
      </p:sp>
      <p:sp>
        <p:nvSpPr>
          <p:cNvPr id="14" name="Rectangle 13"/>
          <p:cNvSpPr/>
          <p:nvPr/>
        </p:nvSpPr>
        <p:spPr>
          <a:xfrm rot="19766728">
            <a:off x="1021501" y="4282546"/>
            <a:ext cx="2684698" cy="646331"/>
          </a:xfrm>
          <a:prstGeom prst="rect">
            <a:avLst/>
          </a:prstGeom>
        </p:spPr>
        <p:txBody>
          <a:bodyPr wrap="square">
            <a:spAutoFit/>
          </a:bodyPr>
          <a:lstStyle/>
          <a:p>
            <a:pPr>
              <a:spcBef>
                <a:spcPts val="0"/>
              </a:spcBef>
            </a:pPr>
            <a:r>
              <a:rPr lang="fr-FR" b="1" dirty="0" smtClean="0">
                <a:solidFill>
                  <a:srgbClr val="C00000"/>
                </a:solidFill>
              </a:rPr>
              <a:t>Qui sont les </a:t>
            </a:r>
            <a:r>
              <a:rPr lang="fr-FR" b="1" dirty="0" smtClean="0">
                <a:solidFill>
                  <a:srgbClr val="C00000"/>
                </a:solidFill>
              </a:rPr>
              <a:t>non-titulaires </a:t>
            </a:r>
            <a:endParaRPr lang="fr-FR" b="1" dirty="0" smtClean="0">
              <a:solidFill>
                <a:srgbClr val="C00000"/>
              </a:solidFill>
            </a:endParaRPr>
          </a:p>
          <a:p>
            <a:pPr>
              <a:spcBef>
                <a:spcPts val="0"/>
              </a:spcBef>
            </a:pPr>
            <a:r>
              <a:rPr lang="fr-FR" b="1" dirty="0" smtClean="0">
                <a:solidFill>
                  <a:srgbClr val="C00000"/>
                </a:solidFill>
              </a:rPr>
              <a:t>sur </a:t>
            </a:r>
            <a:r>
              <a:rPr lang="fr-FR" b="1" dirty="0" smtClean="0">
                <a:solidFill>
                  <a:srgbClr val="C00000"/>
                </a:solidFill>
              </a:rPr>
              <a:t>emplois permanents </a:t>
            </a:r>
            <a:r>
              <a:rPr lang="fr-FR" b="1" dirty="0" smtClean="0">
                <a:solidFill>
                  <a:srgbClr val="C00000"/>
                </a:solidFill>
              </a:rPr>
              <a:t>?</a:t>
            </a:r>
            <a:endParaRPr lang="fr-FR" b="1" dirty="0">
              <a:solidFill>
                <a:srgbClr val="C00000"/>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928813" y="500063"/>
            <a:ext cx="6778625" cy="500062"/>
          </a:xfrm>
          <a:prstGeom prst="rect">
            <a:avLst/>
          </a:prstGeom>
        </p:spPr>
        <p:txBody>
          <a:bodyPr/>
          <a:lstStyle/>
          <a:p>
            <a:pPr marL="538163" indent="-538163" algn="l">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dirty="0">
              <a:solidFill>
                <a:srgbClr val="FF9900"/>
              </a:solidFill>
              <a:effectLst>
                <a:outerShdw blurRad="38100" dist="38100" dir="2700000" algn="tl">
                  <a:srgbClr val="000000">
                    <a:alpha val="43137"/>
                  </a:srgbClr>
                </a:outerShdw>
              </a:effectLst>
            </a:endParaRPr>
          </a:p>
        </p:txBody>
      </p:sp>
      <p:grpSp>
        <p:nvGrpSpPr>
          <p:cNvPr id="3" name="Groupe 7"/>
          <p:cNvGrpSpPr/>
          <p:nvPr/>
        </p:nvGrpSpPr>
        <p:grpSpPr>
          <a:xfrm>
            <a:off x="1835696" y="836712"/>
            <a:ext cx="7022584" cy="5878436"/>
            <a:chOff x="1835696" y="836712"/>
            <a:chExt cx="7022584" cy="5878436"/>
          </a:xfrm>
        </p:grpSpPr>
        <p:graphicFrame>
          <p:nvGraphicFramePr>
            <p:cNvPr id="9" name="Graphique 8"/>
            <p:cNvGraphicFramePr/>
            <p:nvPr/>
          </p:nvGraphicFramePr>
          <p:xfrm>
            <a:off x="1835696" y="836712"/>
            <a:ext cx="4808005" cy="2342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nvGraphicFramePr>
          <p:xfrm>
            <a:off x="3000364" y="3000372"/>
            <a:ext cx="5857916" cy="3714776"/>
          </p:xfrm>
          <a:graphic>
            <a:graphicData uri="http://schemas.openxmlformats.org/drawingml/2006/chart">
              <c:chart xmlns:c="http://schemas.openxmlformats.org/drawingml/2006/chart" xmlns:r="http://schemas.openxmlformats.org/officeDocument/2006/relationships" r:id="rId4"/>
            </a:graphicData>
          </a:graphic>
        </p:graphicFrame>
      </p:grpSp>
      <p:sp>
        <p:nvSpPr>
          <p:cNvPr id="11" name="ZoneTexte 10"/>
          <p:cNvSpPr txBox="1"/>
          <p:nvPr/>
        </p:nvSpPr>
        <p:spPr>
          <a:xfrm>
            <a:off x="0" y="6488668"/>
            <a:ext cx="1187624" cy="307777"/>
          </a:xfrm>
          <a:prstGeom prst="rect">
            <a:avLst/>
          </a:prstGeom>
          <a:noFill/>
        </p:spPr>
        <p:txBody>
          <a:bodyPr wrap="square" rtlCol="0">
            <a:spAutoFit/>
          </a:bodyPr>
          <a:lstStyle/>
          <a:p>
            <a:r>
              <a:rPr lang="fr-FR" sz="1400" b="1" dirty="0" smtClean="0"/>
              <a:t>[68/80]</a:t>
            </a:r>
            <a:endParaRPr lang="fr-FR" sz="1400" b="1" dirty="0"/>
          </a:p>
        </p:txBody>
      </p:sp>
      <p:sp>
        <p:nvSpPr>
          <p:cNvPr id="12" name="Rectangle 11"/>
          <p:cNvSpPr/>
          <p:nvPr/>
        </p:nvSpPr>
        <p:spPr>
          <a:xfrm rot="19766728">
            <a:off x="445438" y="4138529"/>
            <a:ext cx="2684698" cy="646331"/>
          </a:xfrm>
          <a:prstGeom prst="rect">
            <a:avLst/>
          </a:prstGeom>
        </p:spPr>
        <p:txBody>
          <a:bodyPr wrap="square">
            <a:spAutoFit/>
          </a:bodyPr>
          <a:lstStyle/>
          <a:p>
            <a:pPr>
              <a:spcBef>
                <a:spcPts val="0"/>
              </a:spcBef>
            </a:pPr>
            <a:r>
              <a:rPr lang="fr-FR" b="1" dirty="0" smtClean="0">
                <a:solidFill>
                  <a:srgbClr val="C00000"/>
                </a:solidFill>
              </a:rPr>
              <a:t>Qui sont les </a:t>
            </a:r>
            <a:r>
              <a:rPr lang="fr-FR" b="1" dirty="0" smtClean="0">
                <a:solidFill>
                  <a:srgbClr val="C00000"/>
                </a:solidFill>
              </a:rPr>
              <a:t>non-titulaires </a:t>
            </a:r>
            <a:endParaRPr lang="fr-FR" b="1" dirty="0" smtClean="0">
              <a:solidFill>
                <a:srgbClr val="C00000"/>
              </a:solidFill>
            </a:endParaRPr>
          </a:p>
          <a:p>
            <a:pPr>
              <a:spcBef>
                <a:spcPts val="0"/>
              </a:spcBef>
            </a:pPr>
            <a:r>
              <a:rPr lang="fr-FR" b="1" dirty="0" smtClean="0">
                <a:solidFill>
                  <a:srgbClr val="C00000"/>
                </a:solidFill>
              </a:rPr>
              <a:t>sur </a:t>
            </a:r>
            <a:r>
              <a:rPr lang="fr-FR" b="1" dirty="0" smtClean="0">
                <a:solidFill>
                  <a:srgbClr val="C00000"/>
                </a:solidFill>
              </a:rPr>
              <a:t>emplois permanents </a:t>
            </a:r>
            <a:r>
              <a:rPr lang="fr-FR" b="1" dirty="0" smtClean="0">
                <a:solidFill>
                  <a:srgbClr val="C00000"/>
                </a:solidFill>
              </a:rPr>
              <a:t>?</a:t>
            </a:r>
            <a:endParaRPr lang="fr-FR" b="1" dirty="0">
              <a:solidFill>
                <a:srgbClr val="C00000"/>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571500"/>
          </a:xfrm>
        </p:spPr>
        <p:txBody>
          <a:bodyPr/>
          <a:lstStyle/>
          <a:p>
            <a:pPr marL="447675" indent="-447675">
              <a:spcBef>
                <a:spcPct val="50000"/>
              </a:spcBef>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a:t>
            </a:r>
            <a:endPar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endParaRPr>
          </a:p>
        </p:txBody>
      </p:sp>
      <p:grpSp>
        <p:nvGrpSpPr>
          <p:cNvPr id="3" name="Groupe 15"/>
          <p:cNvGrpSpPr/>
          <p:nvPr/>
        </p:nvGrpSpPr>
        <p:grpSpPr>
          <a:xfrm>
            <a:off x="1835696" y="908720"/>
            <a:ext cx="6887118" cy="5511804"/>
            <a:chOff x="1835696" y="908720"/>
            <a:chExt cx="6887118" cy="5511804"/>
          </a:xfrm>
        </p:grpSpPr>
        <p:grpSp>
          <p:nvGrpSpPr>
            <p:cNvPr id="4" name="Groupe 14"/>
            <p:cNvGrpSpPr/>
            <p:nvPr/>
          </p:nvGrpSpPr>
          <p:grpSpPr>
            <a:xfrm>
              <a:off x="1835696" y="908720"/>
              <a:ext cx="6736804" cy="2643206"/>
              <a:chOff x="1835696" y="908720"/>
              <a:chExt cx="6736804" cy="2643206"/>
            </a:xfrm>
          </p:grpSpPr>
          <p:sp>
            <p:nvSpPr>
              <p:cNvPr id="10" name="Rectangle à coins arrondis 9"/>
              <p:cNvSpPr/>
              <p:nvPr/>
            </p:nvSpPr>
            <p:spPr bwMode="auto">
              <a:xfrm>
                <a:off x="6500813" y="1357313"/>
                <a:ext cx="2071687" cy="1174750"/>
              </a:xfrm>
              <a:prstGeom prst="wedgeRoundRectCallout">
                <a:avLst>
                  <a:gd name="adj1" fmla="val -106297"/>
                  <a:gd name="adj2" fmla="val 55180"/>
                  <a:gd name="adj3" fmla="val 16667"/>
                </a:avLst>
              </a:prstGeom>
              <a:solidFill>
                <a:schemeClr val="accent6">
                  <a:lumMod val="20000"/>
                  <a:lumOff val="80000"/>
                </a:schemeClr>
              </a:solidFill>
              <a:ln w="9525" cap="flat" cmpd="sng" algn="ctr">
                <a:noFill/>
                <a:prstDash val="solid"/>
                <a:round/>
                <a:headEnd type="none" w="med" len="med"/>
                <a:tailEnd type="none" w="med" len="med"/>
              </a:ln>
              <a:effectLst/>
            </p:spPr>
            <p:txBody>
              <a:bodyPr>
                <a:spAutoFit/>
              </a:bodyPr>
              <a:lstStyle/>
              <a:p>
                <a:pPr>
                  <a:spcBef>
                    <a:spcPct val="50000"/>
                  </a:spcBef>
                  <a:defRPr/>
                </a:pPr>
                <a:r>
                  <a:rPr lang="fr-FR" sz="1400" dirty="0">
                    <a:cs typeface="+mn-cs"/>
                  </a:rPr>
                  <a:t>1 agent </a:t>
                </a:r>
                <a:r>
                  <a:rPr lang="fr-FR" sz="1400" dirty="0" smtClean="0">
                    <a:cs typeface="+mn-cs"/>
                  </a:rPr>
                  <a:t>non-titulaire </a:t>
                </a:r>
                <a:r>
                  <a:rPr lang="fr-FR" sz="1400" dirty="0">
                    <a:cs typeface="+mn-cs"/>
                  </a:rPr>
                  <a:t>sur 3 a moins de 30 ans </a:t>
                </a:r>
              </a:p>
              <a:p>
                <a:pPr>
                  <a:spcBef>
                    <a:spcPct val="50000"/>
                  </a:spcBef>
                  <a:defRPr/>
                </a:pPr>
                <a:r>
                  <a:rPr lang="fr-FR" sz="1400" dirty="0">
                    <a:cs typeface="+mn-cs"/>
                  </a:rPr>
                  <a:t>6 agents </a:t>
                </a:r>
                <a:r>
                  <a:rPr lang="fr-FR" sz="1400" dirty="0" smtClean="0">
                    <a:cs typeface="+mn-cs"/>
                  </a:rPr>
                  <a:t>non-titulaires </a:t>
                </a:r>
                <a:r>
                  <a:rPr lang="fr-FR" sz="1400" dirty="0">
                    <a:cs typeface="+mn-cs"/>
                  </a:rPr>
                  <a:t>sur 10 ont moins de 40 ans</a:t>
                </a:r>
              </a:p>
            </p:txBody>
          </p:sp>
          <p:graphicFrame>
            <p:nvGraphicFramePr>
              <p:cNvPr id="12" name="Graphique 11"/>
              <p:cNvGraphicFramePr>
                <a:graphicFrameLocks/>
              </p:cNvGraphicFramePr>
              <p:nvPr/>
            </p:nvGraphicFramePr>
            <p:xfrm>
              <a:off x="1835696" y="908720"/>
              <a:ext cx="4392488" cy="264320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6" name="Groupe 8"/>
            <p:cNvGrpSpPr/>
            <p:nvPr/>
          </p:nvGrpSpPr>
          <p:grpSpPr>
            <a:xfrm>
              <a:off x="1928813" y="3573016"/>
              <a:ext cx="6794001" cy="2847508"/>
              <a:chOff x="1928813" y="3573016"/>
              <a:chExt cx="6794001" cy="2847508"/>
            </a:xfrm>
          </p:grpSpPr>
          <p:sp>
            <p:nvSpPr>
              <p:cNvPr id="11" name="Rectangle 10"/>
              <p:cNvSpPr/>
              <p:nvPr/>
            </p:nvSpPr>
            <p:spPr bwMode="auto">
              <a:xfrm>
                <a:off x="3059832" y="4797152"/>
                <a:ext cx="914400" cy="954087"/>
              </a:xfrm>
              <a:prstGeom prst="wedgeRectCallout">
                <a:avLst>
                  <a:gd name="adj1" fmla="val 186314"/>
                  <a:gd name="adj2" fmla="val -68904"/>
                </a:avLst>
              </a:prstGeom>
              <a:solidFill>
                <a:schemeClr val="accent6">
                  <a:lumMod val="20000"/>
                  <a:lumOff val="80000"/>
                </a:schemeClr>
              </a:solidFill>
              <a:ln w="9525" cap="flat" cmpd="sng" algn="ctr">
                <a:noFill/>
                <a:prstDash val="solid"/>
                <a:round/>
                <a:headEnd type="none" w="med" len="med"/>
                <a:tailEnd type="none" w="med" len="med"/>
              </a:ln>
              <a:effectLst/>
            </p:spPr>
            <p:txBody>
              <a:bodyPr>
                <a:spAutoFit/>
              </a:bodyPr>
              <a:lstStyle/>
              <a:p>
                <a:pPr>
                  <a:spcBef>
                    <a:spcPct val="50000"/>
                  </a:spcBef>
                  <a:defRPr/>
                </a:pPr>
                <a:r>
                  <a:rPr lang="fr-FR" sz="1400" dirty="0">
                    <a:cs typeface="+mn-cs"/>
                  </a:rPr>
                  <a:t>7 agents sur 10 ont 40 ans et plus</a:t>
                </a:r>
              </a:p>
            </p:txBody>
          </p:sp>
          <p:graphicFrame>
            <p:nvGraphicFramePr>
              <p:cNvPr id="13" name="Graphique 12"/>
              <p:cNvGraphicFramePr>
                <a:graphicFrameLocks/>
              </p:cNvGraphicFramePr>
              <p:nvPr/>
            </p:nvGraphicFramePr>
            <p:xfrm>
              <a:off x="4716016" y="3573016"/>
              <a:ext cx="4006798" cy="2847508"/>
            </p:xfrm>
            <a:graphic>
              <a:graphicData uri="http://schemas.openxmlformats.org/drawingml/2006/chart">
                <c:chart xmlns:c="http://schemas.openxmlformats.org/drawingml/2006/chart" xmlns:r="http://schemas.openxmlformats.org/officeDocument/2006/relationships" r:id="rId4"/>
              </a:graphicData>
            </a:graphic>
          </p:graphicFrame>
          <p:pic>
            <p:nvPicPr>
              <p:cNvPr id="34824" name="Picture 8"/>
              <p:cNvPicPr>
                <a:picLocks noChangeAspect="1" noChangeArrowheads="1"/>
              </p:cNvPicPr>
              <p:nvPr/>
            </p:nvPicPr>
            <p:blipFill>
              <a:blip r:embed="rId5" cstate="print"/>
              <a:srcRect/>
              <a:stretch>
                <a:fillRect/>
              </a:stretch>
            </p:blipFill>
            <p:spPr bwMode="auto">
              <a:xfrm>
                <a:off x="1928813" y="4143375"/>
                <a:ext cx="1143000" cy="204788"/>
              </a:xfrm>
              <a:prstGeom prst="rect">
                <a:avLst/>
              </a:prstGeom>
              <a:noFill/>
              <a:ln w="9525">
                <a:noFill/>
                <a:miter lim="800000"/>
                <a:headEnd/>
                <a:tailEnd/>
              </a:ln>
            </p:spPr>
          </p:pic>
        </p:grpSp>
      </p:grpSp>
      <p:sp>
        <p:nvSpPr>
          <p:cNvPr id="14" name="ZoneTexte 13"/>
          <p:cNvSpPr txBox="1"/>
          <p:nvPr/>
        </p:nvSpPr>
        <p:spPr>
          <a:xfrm>
            <a:off x="0" y="6488668"/>
            <a:ext cx="1187624" cy="307777"/>
          </a:xfrm>
          <a:prstGeom prst="rect">
            <a:avLst/>
          </a:prstGeom>
          <a:noFill/>
        </p:spPr>
        <p:txBody>
          <a:bodyPr wrap="square" rtlCol="0">
            <a:spAutoFit/>
          </a:bodyPr>
          <a:lstStyle/>
          <a:p>
            <a:r>
              <a:rPr lang="fr-FR" sz="1400" b="1" dirty="0" smtClean="0"/>
              <a:t>[69/80]</a:t>
            </a:r>
            <a:endParaRPr lang="fr-FR" sz="1400" b="1" dirty="0"/>
          </a:p>
        </p:txBody>
      </p:sp>
      <p:sp>
        <p:nvSpPr>
          <p:cNvPr id="15" name="Rectangle 14"/>
          <p:cNvSpPr/>
          <p:nvPr/>
        </p:nvSpPr>
        <p:spPr>
          <a:xfrm rot="19766728">
            <a:off x="-22108" y="5146642"/>
            <a:ext cx="2684698" cy="646331"/>
          </a:xfrm>
          <a:prstGeom prst="rect">
            <a:avLst/>
          </a:prstGeom>
        </p:spPr>
        <p:txBody>
          <a:bodyPr wrap="square">
            <a:spAutoFit/>
          </a:bodyPr>
          <a:lstStyle/>
          <a:p>
            <a:pPr>
              <a:spcBef>
                <a:spcPts val="0"/>
              </a:spcBef>
            </a:pPr>
            <a:r>
              <a:rPr lang="fr-FR" b="1" dirty="0" smtClean="0">
                <a:solidFill>
                  <a:srgbClr val="C00000"/>
                </a:solidFill>
              </a:rPr>
              <a:t>Qui sont les </a:t>
            </a:r>
            <a:r>
              <a:rPr lang="fr-FR" b="1" dirty="0" smtClean="0">
                <a:solidFill>
                  <a:srgbClr val="C00000"/>
                </a:solidFill>
              </a:rPr>
              <a:t>non-titulaires </a:t>
            </a:r>
            <a:endParaRPr lang="fr-FR" b="1" dirty="0" smtClean="0">
              <a:solidFill>
                <a:srgbClr val="C00000"/>
              </a:solidFill>
            </a:endParaRPr>
          </a:p>
          <a:p>
            <a:pPr>
              <a:spcBef>
                <a:spcPts val="0"/>
              </a:spcBef>
            </a:pPr>
            <a:r>
              <a:rPr lang="fr-FR" b="1" dirty="0" smtClean="0">
                <a:solidFill>
                  <a:srgbClr val="C00000"/>
                </a:solidFill>
              </a:rPr>
              <a:t>sur </a:t>
            </a:r>
            <a:r>
              <a:rPr lang="fr-FR" b="1" dirty="0" smtClean="0">
                <a:solidFill>
                  <a:srgbClr val="C00000"/>
                </a:solidFill>
              </a:rPr>
              <a:t>emplois permanents </a:t>
            </a:r>
            <a:r>
              <a:rPr lang="fr-FR" b="1" dirty="0" smtClean="0">
                <a:solidFill>
                  <a:srgbClr val="C00000"/>
                </a:solidFill>
              </a:rPr>
              <a:t>?</a:t>
            </a:r>
            <a:endParaRPr lang="fr-FR" b="1" dirty="0">
              <a:solidFill>
                <a:srgbClr val="C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eur droit avec flèche 23"/>
          <p:cNvCxnSpPr/>
          <p:nvPr/>
        </p:nvCxnSpPr>
        <p:spPr bwMode="auto">
          <a:xfrm rot="5400000" flipH="1" flipV="1">
            <a:off x="3068638" y="3789363"/>
            <a:ext cx="857250" cy="565150"/>
          </a:xfrm>
          <a:prstGeom prst="straightConnector1">
            <a:avLst/>
          </a:prstGeom>
          <a:ln>
            <a:solidFill>
              <a:schemeClr val="bg2">
                <a:lumMod val="60000"/>
                <a:lumOff val="40000"/>
              </a:schemeClr>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9223" name="ZoneTexte 24"/>
          <p:cNvSpPr txBox="1">
            <a:spLocks noChangeArrowheads="1"/>
          </p:cNvSpPr>
          <p:nvPr/>
        </p:nvSpPr>
        <p:spPr bwMode="auto">
          <a:xfrm>
            <a:off x="1714480" y="3929066"/>
            <a:ext cx="1643074"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1.255 kha – 184 ha/km</a:t>
            </a:r>
            <a:r>
              <a:rPr lang="fr-FR" sz="1200" b="1" baseline="30000" dirty="0">
                <a:cs typeface="+mn-cs"/>
              </a:rPr>
              <a:t>2</a:t>
            </a:r>
            <a:r>
              <a:rPr lang="fr-FR" sz="1200" b="1" dirty="0">
                <a:cs typeface="+mn-cs"/>
              </a:rPr>
              <a:t> </a:t>
            </a:r>
          </a:p>
        </p:txBody>
      </p:sp>
      <p:cxnSp>
        <p:nvCxnSpPr>
          <p:cNvPr id="12" name="Connecteur droit avec flèche 11"/>
          <p:cNvCxnSpPr>
            <a:stCxn id="0" idx="3"/>
          </p:cNvCxnSpPr>
          <p:nvPr/>
        </p:nvCxnSpPr>
        <p:spPr bwMode="auto">
          <a:xfrm>
            <a:off x="3857625" y="2054225"/>
            <a:ext cx="1000125" cy="374650"/>
          </a:xfrm>
          <a:prstGeom prst="straightConnector1">
            <a:avLst/>
          </a:prstGeom>
          <a:ln>
            <a:solidFill>
              <a:srgbClr val="92D050"/>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3" name="Connecteur droit avec flèche 12"/>
          <p:cNvCxnSpPr/>
          <p:nvPr/>
        </p:nvCxnSpPr>
        <p:spPr bwMode="auto">
          <a:xfrm rot="10800000" flipV="1">
            <a:off x="6357938" y="2071688"/>
            <a:ext cx="642937" cy="428625"/>
          </a:xfrm>
          <a:prstGeom prst="straightConnector1">
            <a:avLst/>
          </a:prstGeom>
          <a:ln>
            <a:solidFill>
              <a:srgbClr val="0070C0"/>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 name="Connecteur droit avec flèche 13"/>
          <p:cNvCxnSpPr/>
          <p:nvPr/>
        </p:nvCxnSpPr>
        <p:spPr bwMode="auto">
          <a:xfrm rot="10800000">
            <a:off x="6143625" y="3929063"/>
            <a:ext cx="928688" cy="482600"/>
          </a:xfrm>
          <a:prstGeom prst="straightConnector1">
            <a:avLst/>
          </a:prstGeom>
          <a:ln>
            <a:solidFill>
              <a:schemeClr val="tx1"/>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5" name="Connecteur droit avec flèche 14"/>
          <p:cNvCxnSpPr/>
          <p:nvPr/>
        </p:nvCxnSpPr>
        <p:spPr bwMode="auto">
          <a:xfrm rot="10800000">
            <a:off x="4572000" y="4857750"/>
            <a:ext cx="571500" cy="214313"/>
          </a:xfrm>
          <a:prstGeom prst="straightConnector1">
            <a:avLst/>
          </a:prstGeom>
          <a:ln>
            <a:solidFill>
              <a:srgbClr val="FF0000"/>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27" name="ZoneTexte 24"/>
          <p:cNvSpPr txBox="1">
            <a:spLocks noChangeArrowheads="1"/>
          </p:cNvSpPr>
          <p:nvPr/>
        </p:nvSpPr>
        <p:spPr bwMode="auto">
          <a:xfrm>
            <a:off x="5143504" y="4643446"/>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 617 kha – 92 ha/km</a:t>
            </a:r>
            <a:r>
              <a:rPr lang="fr-FR" sz="1200" b="1" baseline="30000" dirty="0">
                <a:cs typeface="+mn-cs"/>
              </a:rPr>
              <a:t>2</a:t>
            </a:r>
            <a:endParaRPr lang="fr-FR" sz="1200" b="1" dirty="0">
              <a:cs typeface="+mn-cs"/>
            </a:endParaRPr>
          </a:p>
        </p:txBody>
      </p:sp>
      <p:sp>
        <p:nvSpPr>
          <p:cNvPr id="28" name="ZoneTexte 24"/>
          <p:cNvSpPr txBox="1">
            <a:spLocks noChangeArrowheads="1"/>
          </p:cNvSpPr>
          <p:nvPr/>
        </p:nvSpPr>
        <p:spPr bwMode="auto">
          <a:xfrm>
            <a:off x="7000892" y="1500174"/>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 560 kha – 90 ha/km</a:t>
            </a:r>
            <a:r>
              <a:rPr lang="fr-FR" sz="1200" b="1" baseline="30000" dirty="0">
                <a:cs typeface="+mn-cs"/>
              </a:rPr>
              <a:t>2</a:t>
            </a:r>
            <a:endParaRPr lang="fr-FR" sz="1200" b="1" dirty="0">
              <a:cs typeface="+mn-cs"/>
            </a:endParaRPr>
          </a:p>
        </p:txBody>
      </p:sp>
      <p:sp>
        <p:nvSpPr>
          <p:cNvPr id="29" name="ZoneTexte 24"/>
          <p:cNvSpPr txBox="1">
            <a:spLocks noChangeArrowheads="1"/>
          </p:cNvSpPr>
          <p:nvPr/>
        </p:nvSpPr>
        <p:spPr bwMode="auto">
          <a:xfrm>
            <a:off x="7072330" y="3857628"/>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775 kha – 108 ha/km</a:t>
            </a:r>
          </a:p>
        </p:txBody>
      </p:sp>
      <p:sp>
        <p:nvSpPr>
          <p:cNvPr id="30" name="ZoneTexte 24"/>
          <p:cNvSpPr txBox="1">
            <a:spLocks noChangeArrowheads="1"/>
          </p:cNvSpPr>
          <p:nvPr/>
        </p:nvSpPr>
        <p:spPr bwMode="auto">
          <a:xfrm>
            <a:off x="2285984" y="1500174"/>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303 kha – 59 ha/km</a:t>
            </a:r>
            <a:r>
              <a:rPr lang="fr-FR" sz="1200" b="1" baseline="30000" dirty="0">
                <a:cs typeface="+mn-cs"/>
              </a:rPr>
              <a:t>2</a:t>
            </a:r>
            <a:endParaRPr lang="fr-FR" sz="1200" b="1" dirty="0">
              <a:cs typeface="+mn-cs"/>
            </a:endParaRPr>
          </a:p>
        </p:txBody>
      </p:sp>
      <p:grpSp>
        <p:nvGrpSpPr>
          <p:cNvPr id="41" name="Groupe 40"/>
          <p:cNvGrpSpPr/>
          <p:nvPr/>
        </p:nvGrpSpPr>
        <p:grpSpPr>
          <a:xfrm>
            <a:off x="1857375" y="500063"/>
            <a:ext cx="6702425" cy="6035675"/>
            <a:chOff x="1857375" y="500063"/>
            <a:chExt cx="6702425" cy="6035675"/>
          </a:xfrm>
        </p:grpSpPr>
        <p:grpSp>
          <p:nvGrpSpPr>
            <p:cNvPr id="40" name="Groupe 39"/>
            <p:cNvGrpSpPr/>
            <p:nvPr/>
          </p:nvGrpSpPr>
          <p:grpSpPr>
            <a:xfrm>
              <a:off x="1857375" y="500063"/>
              <a:ext cx="6702425" cy="5460657"/>
              <a:chOff x="1857375" y="500063"/>
              <a:chExt cx="6702425" cy="5460657"/>
            </a:xfrm>
          </p:grpSpPr>
          <p:sp>
            <p:nvSpPr>
              <p:cNvPr id="3081" name="Text Box 9"/>
              <p:cNvSpPr txBox="1">
                <a:spLocks noChangeArrowheads="1"/>
              </p:cNvSpPr>
              <p:nvPr/>
            </p:nvSpPr>
            <p:spPr bwMode="auto">
              <a:xfrm>
                <a:off x="1857375" y="500063"/>
                <a:ext cx="6702425" cy="841375"/>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p:txBody>
          </p:sp>
          <p:pic>
            <p:nvPicPr>
              <p:cNvPr id="21" name="Image 20" descr="fond departements CRET 2011 (4).jpg"/>
              <p:cNvPicPr>
                <a:picLocks noChangeAspect="1"/>
              </p:cNvPicPr>
              <p:nvPr/>
            </p:nvPicPr>
            <p:blipFill>
              <a:blip r:embed="rId3" cstate="print"/>
              <a:stretch>
                <a:fillRect/>
              </a:stretch>
            </p:blipFill>
            <p:spPr>
              <a:xfrm>
                <a:off x="2643174" y="1285860"/>
                <a:ext cx="4514448" cy="4674860"/>
              </a:xfrm>
              <a:prstGeom prst="rect">
                <a:avLst/>
              </a:prstGeom>
              <a:scene3d>
                <a:camera prst="orthographicFront">
                  <a:rot lat="2157073" lon="20059764" rev="20556586"/>
                </a:camera>
                <a:lightRig rig="glow" dir="t"/>
              </a:scene3d>
              <a:sp3d extrusionH="76200" contourW="12700" prstMaterial="translucentPowder">
                <a:extrusionClr>
                  <a:schemeClr val="accent3"/>
                </a:extrusionClr>
                <a:contourClr>
                  <a:schemeClr val="accent3"/>
                </a:contourClr>
              </a:sp3d>
            </p:spPr>
          </p:pic>
        </p:grpSp>
        <p:sp>
          <p:nvSpPr>
            <p:cNvPr id="10264" name="ZoneTexte 35"/>
            <p:cNvSpPr txBox="1">
              <a:spLocks noChangeArrowheads="1"/>
            </p:cNvSpPr>
            <p:nvPr/>
          </p:nvSpPr>
          <p:spPr bwMode="auto">
            <a:xfrm>
              <a:off x="1908175" y="6165850"/>
              <a:ext cx="3230563" cy="369888"/>
            </a:xfrm>
            <a:prstGeom prst="rect">
              <a:avLst/>
            </a:prstGeom>
            <a:noFill/>
            <a:ln w="9525">
              <a:noFill/>
              <a:miter lim="800000"/>
              <a:headEnd/>
              <a:tailEnd/>
            </a:ln>
          </p:spPr>
          <p:txBody>
            <a:bodyPr wrap="none">
              <a:spAutoFit/>
            </a:bodyPr>
            <a:lstStyle/>
            <a:p>
              <a:pPr>
                <a:spcBef>
                  <a:spcPct val="50000"/>
                </a:spcBef>
              </a:pPr>
              <a:r>
                <a:rPr lang="fr-FR" b="1" dirty="0">
                  <a:solidFill>
                    <a:srgbClr val="F59B41"/>
                  </a:solidFill>
                </a:rPr>
                <a:t>Caractéristiques départementales</a:t>
              </a:r>
            </a:p>
          </p:txBody>
        </p:sp>
      </p:grpSp>
      <p:sp>
        <p:nvSpPr>
          <p:cNvPr id="16" name="ZoneTexte 15"/>
          <p:cNvSpPr txBox="1"/>
          <p:nvPr/>
        </p:nvSpPr>
        <p:spPr>
          <a:xfrm rot="16200000">
            <a:off x="-2302321" y="2583657"/>
            <a:ext cx="6359696" cy="1569660"/>
          </a:xfrm>
          <a:prstGeom prst="rect">
            <a:avLst/>
          </a:prstGeom>
          <a:solidFill>
            <a:srgbClr val="102B4C"/>
          </a:solidFill>
          <a:ln w="25400" cmpd="dbl">
            <a:noFill/>
          </a:ln>
          <a:scene3d>
            <a:camera prst="orthographicFront"/>
            <a:lightRig rig="threePt" dir="t"/>
          </a:scene3d>
          <a:sp3d prstMaterial="translucentPowder"/>
        </p:spPr>
        <p:txBody>
          <a:bodyPr>
            <a:spAutoFit/>
          </a:bodyPr>
          <a:lstStyle/>
          <a:p>
            <a:pPr algn="ctr">
              <a:spcBef>
                <a:spcPct val="50000"/>
              </a:spcBef>
              <a:defRPr/>
            </a:pPr>
            <a:endParaRPr lang="fr-FR" sz="2400" dirty="0">
              <a:effectLst>
                <a:outerShdw blurRad="38100" dist="38100" dir="2700000" algn="tl">
                  <a:srgbClr val="000000">
                    <a:alpha val="43137"/>
                  </a:srgbClr>
                </a:outerShdw>
              </a:effectLst>
              <a:cs typeface="+mn-cs"/>
            </a:endParaRPr>
          </a:p>
          <a:p>
            <a:pPr algn="ctr">
              <a:spcBef>
                <a:spcPct val="50000"/>
              </a:spcBef>
              <a:defRPr/>
            </a:pPr>
            <a:r>
              <a:rPr lang="fr-FR" sz="2400" dirty="0">
                <a:solidFill>
                  <a:srgbClr val="FF9900"/>
                </a:solidFill>
                <a:effectLst>
                  <a:outerShdw blurRad="38100" dist="38100" dir="2700000" algn="tl">
                    <a:srgbClr val="000000">
                      <a:alpha val="43137"/>
                    </a:srgbClr>
                  </a:outerShdw>
                </a:effectLst>
                <a:cs typeface="+mn-cs"/>
              </a:rPr>
              <a:t>UN TERRITOIRE AVEC DE FORTES DISPARITES</a:t>
            </a:r>
          </a:p>
          <a:p>
            <a:pPr algn="ctr">
              <a:spcBef>
                <a:spcPct val="50000"/>
              </a:spcBef>
              <a:defRPr/>
            </a:pPr>
            <a:endParaRPr lang="fr-FR" sz="2400" dirty="0">
              <a:effectLst>
                <a:outerShdw blurRad="38100" dist="38100" dir="2700000" algn="tl">
                  <a:srgbClr val="000000">
                    <a:alpha val="43137"/>
                  </a:srgbClr>
                </a:outerShdw>
              </a:effectLst>
              <a:cs typeface="+mn-cs"/>
            </a:endParaRPr>
          </a:p>
        </p:txBody>
      </p:sp>
      <p:sp>
        <p:nvSpPr>
          <p:cNvPr id="17" name="ZoneTexte 24"/>
          <p:cNvSpPr txBox="1">
            <a:spLocks noChangeArrowheads="1"/>
          </p:cNvSpPr>
          <p:nvPr/>
        </p:nvSpPr>
        <p:spPr bwMode="auto">
          <a:xfrm>
            <a:off x="2285984" y="1785926"/>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333 collectivités [15%]</a:t>
            </a:r>
          </a:p>
        </p:txBody>
      </p:sp>
      <p:sp>
        <p:nvSpPr>
          <p:cNvPr id="18" name="ZoneTexte 24"/>
          <p:cNvSpPr txBox="1">
            <a:spLocks noChangeArrowheads="1"/>
          </p:cNvSpPr>
          <p:nvPr/>
        </p:nvSpPr>
        <p:spPr bwMode="auto">
          <a:xfrm>
            <a:off x="2285984" y="2071678"/>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5.921 agents [7%]</a:t>
            </a:r>
          </a:p>
        </p:txBody>
      </p:sp>
      <p:sp>
        <p:nvSpPr>
          <p:cNvPr id="19" name="ZoneTexte 24"/>
          <p:cNvSpPr txBox="1">
            <a:spLocks noChangeArrowheads="1"/>
          </p:cNvSpPr>
          <p:nvPr/>
        </p:nvSpPr>
        <p:spPr bwMode="auto">
          <a:xfrm>
            <a:off x="2285984" y="2357430"/>
            <a:ext cx="1643074"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19,5 agents / 1 000 hab.</a:t>
            </a:r>
          </a:p>
        </p:txBody>
      </p:sp>
      <p:sp>
        <p:nvSpPr>
          <p:cNvPr id="20" name="ZoneTexte 24"/>
          <p:cNvSpPr txBox="1">
            <a:spLocks noChangeArrowheads="1"/>
          </p:cNvSpPr>
          <p:nvPr/>
        </p:nvSpPr>
        <p:spPr bwMode="auto">
          <a:xfrm>
            <a:off x="7000892" y="1785926"/>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536 collectivités [24%]</a:t>
            </a:r>
          </a:p>
        </p:txBody>
      </p:sp>
      <p:sp>
        <p:nvSpPr>
          <p:cNvPr id="22" name="ZoneTexte 24"/>
          <p:cNvSpPr txBox="1">
            <a:spLocks noChangeArrowheads="1"/>
          </p:cNvSpPr>
          <p:nvPr/>
        </p:nvSpPr>
        <p:spPr bwMode="auto">
          <a:xfrm>
            <a:off x="7000892" y="2071678"/>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12.504 agents [15%]</a:t>
            </a:r>
          </a:p>
        </p:txBody>
      </p:sp>
      <p:sp>
        <p:nvSpPr>
          <p:cNvPr id="23" name="ZoneTexte 24"/>
          <p:cNvSpPr txBox="1">
            <a:spLocks noChangeArrowheads="1"/>
          </p:cNvSpPr>
          <p:nvPr/>
        </p:nvSpPr>
        <p:spPr bwMode="auto">
          <a:xfrm>
            <a:off x="7000892" y="2357430"/>
            <a:ext cx="1785950"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22,3 agents / 1 000 hab.</a:t>
            </a:r>
          </a:p>
        </p:txBody>
      </p:sp>
      <p:sp>
        <p:nvSpPr>
          <p:cNvPr id="26" name="ZoneTexte 24"/>
          <p:cNvSpPr txBox="1">
            <a:spLocks noChangeArrowheads="1"/>
          </p:cNvSpPr>
          <p:nvPr/>
        </p:nvSpPr>
        <p:spPr bwMode="auto">
          <a:xfrm>
            <a:off x="7072330" y="4143380"/>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534 collectivités  [24%]</a:t>
            </a:r>
          </a:p>
        </p:txBody>
      </p:sp>
      <p:sp>
        <p:nvSpPr>
          <p:cNvPr id="31" name="ZoneTexte 24"/>
          <p:cNvSpPr txBox="1">
            <a:spLocks noChangeArrowheads="1"/>
          </p:cNvSpPr>
          <p:nvPr/>
        </p:nvSpPr>
        <p:spPr bwMode="auto">
          <a:xfrm>
            <a:off x="7072330" y="4429132"/>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18.143 agents [22%]</a:t>
            </a:r>
          </a:p>
        </p:txBody>
      </p:sp>
      <p:sp>
        <p:nvSpPr>
          <p:cNvPr id="32" name="ZoneTexte 24"/>
          <p:cNvSpPr txBox="1">
            <a:spLocks noChangeArrowheads="1"/>
          </p:cNvSpPr>
          <p:nvPr/>
        </p:nvSpPr>
        <p:spPr bwMode="auto">
          <a:xfrm>
            <a:off x="7072330" y="4714884"/>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24,4 agents / 1000 hab.</a:t>
            </a:r>
          </a:p>
        </p:txBody>
      </p:sp>
      <p:sp>
        <p:nvSpPr>
          <p:cNvPr id="33" name="ZoneTexte 24"/>
          <p:cNvSpPr txBox="1">
            <a:spLocks noChangeArrowheads="1"/>
          </p:cNvSpPr>
          <p:nvPr/>
        </p:nvSpPr>
        <p:spPr bwMode="auto">
          <a:xfrm>
            <a:off x="5143504" y="4929198"/>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464 collectivités [21%]</a:t>
            </a:r>
          </a:p>
        </p:txBody>
      </p:sp>
      <p:sp>
        <p:nvSpPr>
          <p:cNvPr id="34" name="ZoneTexte 24"/>
          <p:cNvSpPr txBox="1">
            <a:spLocks noChangeArrowheads="1"/>
          </p:cNvSpPr>
          <p:nvPr/>
        </p:nvSpPr>
        <p:spPr bwMode="auto">
          <a:xfrm>
            <a:off x="5143504" y="5214950"/>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14.183 agents [17%]</a:t>
            </a:r>
          </a:p>
        </p:txBody>
      </p:sp>
      <p:sp>
        <p:nvSpPr>
          <p:cNvPr id="35" name="ZoneTexte 24"/>
          <p:cNvSpPr txBox="1">
            <a:spLocks noChangeArrowheads="1"/>
          </p:cNvSpPr>
          <p:nvPr/>
        </p:nvSpPr>
        <p:spPr bwMode="auto">
          <a:xfrm>
            <a:off x="5143504" y="5500702"/>
            <a:ext cx="1571636"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23 agents / 1 000 hab.</a:t>
            </a:r>
          </a:p>
        </p:txBody>
      </p:sp>
      <p:sp>
        <p:nvSpPr>
          <p:cNvPr id="36" name="ZoneTexte 24"/>
          <p:cNvSpPr txBox="1">
            <a:spLocks noChangeArrowheads="1"/>
          </p:cNvSpPr>
          <p:nvPr/>
        </p:nvSpPr>
        <p:spPr bwMode="auto">
          <a:xfrm>
            <a:off x="1714480" y="4214818"/>
            <a:ext cx="1643074"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340 collectivités [16%]</a:t>
            </a:r>
          </a:p>
        </p:txBody>
      </p:sp>
      <p:sp>
        <p:nvSpPr>
          <p:cNvPr id="37" name="ZoneTexte 24"/>
          <p:cNvSpPr txBox="1">
            <a:spLocks noChangeArrowheads="1"/>
          </p:cNvSpPr>
          <p:nvPr/>
        </p:nvSpPr>
        <p:spPr bwMode="auto">
          <a:xfrm>
            <a:off x="1714480" y="4500570"/>
            <a:ext cx="1643074"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32.399 agents [39%]</a:t>
            </a:r>
          </a:p>
        </p:txBody>
      </p:sp>
      <p:sp>
        <p:nvSpPr>
          <p:cNvPr id="38" name="ZoneTexte 24"/>
          <p:cNvSpPr txBox="1">
            <a:spLocks noChangeArrowheads="1"/>
          </p:cNvSpPr>
          <p:nvPr/>
        </p:nvSpPr>
        <p:spPr bwMode="auto">
          <a:xfrm>
            <a:off x="1714480" y="4786322"/>
            <a:ext cx="1643074" cy="276999"/>
          </a:xfrm>
          <a:prstGeom prst="rect">
            <a:avLst/>
          </a:prstGeom>
          <a:noFill/>
          <a:ln w="3175">
            <a:noFill/>
            <a:miter lim="800000"/>
            <a:headEnd/>
            <a:tailEnd/>
          </a:ln>
          <a:effectLst>
            <a:glow rad="63500">
              <a:schemeClr val="accent3">
                <a:satMod val="175000"/>
                <a:alpha val="40000"/>
              </a:schemeClr>
            </a:glow>
          </a:effectLst>
        </p:spPr>
        <p:txBody>
          <a:bodyPr>
            <a:spAutoFit/>
          </a:bodyPr>
          <a:lstStyle/>
          <a:p>
            <a:pPr>
              <a:spcBef>
                <a:spcPct val="50000"/>
              </a:spcBef>
              <a:defRPr/>
            </a:pPr>
            <a:r>
              <a:rPr lang="fr-FR" sz="1200" b="1" dirty="0">
                <a:cs typeface="+mn-cs"/>
              </a:rPr>
              <a:t>25,8 agents / 1 000 hab.</a:t>
            </a:r>
          </a:p>
        </p:txBody>
      </p:sp>
      <p:sp>
        <p:nvSpPr>
          <p:cNvPr id="42" name="ZoneTexte 41"/>
          <p:cNvSpPr txBox="1"/>
          <p:nvPr/>
        </p:nvSpPr>
        <p:spPr>
          <a:xfrm>
            <a:off x="0" y="6488668"/>
            <a:ext cx="1187624" cy="307777"/>
          </a:xfrm>
          <a:prstGeom prst="rect">
            <a:avLst/>
          </a:prstGeom>
          <a:noFill/>
        </p:spPr>
        <p:txBody>
          <a:bodyPr wrap="square" rtlCol="0">
            <a:spAutoFit/>
          </a:bodyPr>
          <a:lstStyle/>
          <a:p>
            <a:r>
              <a:rPr lang="fr-FR" sz="1400" b="1" dirty="0" smtClean="0"/>
              <a:t>[7/80]</a:t>
            </a:r>
            <a:endParaRPr lang="fr-FR"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9223"/>
                                        </p:tgtEl>
                                        <p:attrNameLst>
                                          <p:attrName>style.visibility</p:attrName>
                                        </p:attrNameLst>
                                      </p:cBhvr>
                                      <p:to>
                                        <p:strVal val="visible"/>
                                      </p:to>
                                    </p:set>
                                    <p:animEffect transition="in" filter="fade">
                                      <p:cBhvr>
                                        <p:cTn id="34" dur="1000"/>
                                        <p:tgtEl>
                                          <p:spTgt spid="9223"/>
                                        </p:tgtEl>
                                      </p:cBhvr>
                                    </p:animEffect>
                                  </p:childTnLst>
                                </p:cTn>
                              </p:par>
                            </p:childTnLst>
                          </p:cTn>
                        </p:par>
                        <p:par>
                          <p:cTn id="35" fill="hold">
                            <p:stCondLst>
                              <p:cond delay="1000"/>
                            </p:stCondLst>
                            <p:childTnLst>
                              <p:par>
                                <p:cTn id="36" presetID="10" presetClass="entr" presetSubtype="0" fill="hold" nodeType="afterEffect">
                                  <p:stCondLst>
                                    <p:cond delay="5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par>
                                <p:cTn id="39" presetID="10" presetClass="entr" presetSubtype="0" fill="hold"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childTnLst>
                                </p:cTn>
                              </p:par>
                              <p:par>
                                <p:cTn id="45" presetID="10" presetClass="entr" presetSubtype="0" fill="hold" nodeType="with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childTnLst>
                                </p:cTn>
                              </p:par>
                              <p:par>
                                <p:cTn id="48" presetID="10" presetClass="entr" presetSubtype="0" fill="hold" nodeType="withEffect">
                                  <p:stCondLst>
                                    <p:cond delay="50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childTnLst>
                                </p:cTn>
                              </p:par>
                            </p:childTnLst>
                          </p:cTn>
                        </p:par>
                        <p:par>
                          <p:cTn id="51" fill="hold">
                            <p:stCondLst>
                              <p:cond delay="2500"/>
                            </p:stCondLst>
                            <p:childTnLst>
                              <p:par>
                                <p:cTn id="52" presetID="10" presetClass="entr" presetSubtype="0" fill="hold" nodeType="afterEffect">
                                  <p:stCondLst>
                                    <p:cond delay="100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childTnLst>
                                </p:cTn>
                              </p:par>
                              <p:par>
                                <p:cTn id="55" presetID="10" presetClass="entr" presetSubtype="0" fill="hold" nodeType="withEffect">
                                  <p:stCondLst>
                                    <p:cond delay="100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childTnLst>
                                </p:cTn>
                              </p:par>
                              <p:par>
                                <p:cTn id="58" presetID="10" presetClass="entr" presetSubtype="0" fill="hold" nodeType="withEffect">
                                  <p:stCondLst>
                                    <p:cond delay="100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childTnLst>
                                </p:cTn>
                              </p:par>
                              <p:par>
                                <p:cTn id="61" presetID="10" presetClass="entr" presetSubtype="0" fill="hold" nodeType="withEffect">
                                  <p:stCondLst>
                                    <p:cond delay="100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childTnLst>
                                </p:cTn>
                              </p:par>
                              <p:par>
                                <p:cTn id="64" presetID="10" presetClass="entr" presetSubtype="0" fill="hold" nodeType="withEffect">
                                  <p:stCondLst>
                                    <p:cond delay="100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childTnLst>
                                </p:cTn>
                              </p:par>
                            </p:childTnLst>
                          </p:cTn>
                        </p:par>
                        <p:par>
                          <p:cTn id="67" fill="hold">
                            <p:stCondLst>
                              <p:cond delay="4500"/>
                            </p:stCondLst>
                            <p:childTnLst>
                              <p:par>
                                <p:cTn id="68" presetID="10" presetClass="entr" presetSubtype="0" fill="hold" nodeType="afterEffect">
                                  <p:stCondLst>
                                    <p:cond delay="100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1000"/>
                                        <p:tgtEl>
                                          <p:spTgt spid="38"/>
                                        </p:tgtEl>
                                      </p:cBhvr>
                                    </p:animEffect>
                                  </p:childTnLst>
                                </p:cTn>
                              </p:par>
                              <p:par>
                                <p:cTn id="71" presetID="10" presetClass="entr" presetSubtype="0" fill="hold" nodeType="withEffect">
                                  <p:stCondLst>
                                    <p:cond delay="10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childTnLst>
                                </p:cTn>
                              </p:par>
                              <p:par>
                                <p:cTn id="74" presetID="10" presetClass="entr" presetSubtype="0" fill="hold" nodeType="withEffect">
                                  <p:stCondLst>
                                    <p:cond delay="100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childTnLst>
                                </p:cTn>
                              </p:par>
                              <p:par>
                                <p:cTn id="77" presetID="10" presetClass="entr" presetSubtype="0" fill="hold" nodeType="withEffect">
                                  <p:stCondLst>
                                    <p:cond delay="100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childTnLst>
                                </p:cTn>
                              </p:par>
                              <p:par>
                                <p:cTn id="80" presetID="10" presetClass="entr" presetSubtype="0" fill="hold" nodeType="withEffect">
                                  <p:stCondLst>
                                    <p:cond delay="10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593725"/>
          </a:xfrm>
          <a:prstGeom prst="rect">
            <a:avLst/>
          </a:prstGeom>
        </p:spPr>
        <p:txBody>
          <a:bodyPr/>
          <a:lstStyle/>
          <a:p>
            <a:pPr marL="538163" indent="-538163" algn="l">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dirty="0">
              <a:solidFill>
                <a:srgbClr val="FF9900"/>
              </a:solidFill>
              <a:effectLst>
                <a:outerShdw blurRad="38100" dist="38100" dir="2700000" algn="tl">
                  <a:srgbClr val="000000">
                    <a:alpha val="43137"/>
                  </a:srgbClr>
                </a:outerShdw>
              </a:effectLst>
            </a:endParaRPr>
          </a:p>
        </p:txBody>
      </p:sp>
      <p:grpSp>
        <p:nvGrpSpPr>
          <p:cNvPr id="3" name="Groupe 5"/>
          <p:cNvGrpSpPr/>
          <p:nvPr/>
        </p:nvGrpSpPr>
        <p:grpSpPr>
          <a:xfrm>
            <a:off x="539552" y="1268760"/>
            <a:ext cx="6984776" cy="3609692"/>
            <a:chOff x="-349614" y="1268760"/>
            <a:chExt cx="10994228" cy="6089339"/>
          </a:xfrm>
        </p:grpSpPr>
        <p:sp>
          <p:nvSpPr>
            <p:cNvPr id="35843" name="Rectangle 2"/>
            <p:cNvSpPr>
              <a:spLocks noChangeArrowheads="1"/>
            </p:cNvSpPr>
            <p:nvPr/>
          </p:nvSpPr>
          <p:spPr bwMode="auto">
            <a:xfrm>
              <a:off x="-349614" y="6735058"/>
              <a:ext cx="4857750" cy="623041"/>
            </a:xfrm>
            <a:prstGeom prst="rect">
              <a:avLst/>
            </a:prstGeom>
            <a:noFill/>
            <a:ln w="9525">
              <a:noFill/>
              <a:miter lim="800000"/>
              <a:headEnd/>
              <a:tailEnd/>
            </a:ln>
          </p:spPr>
          <p:txBody>
            <a:bodyPr>
              <a:spAutoFit/>
            </a:bodyPr>
            <a:lstStyle/>
            <a:p>
              <a:pPr algn="ctr">
                <a:spcBef>
                  <a:spcPct val="50000"/>
                </a:spcBef>
              </a:pPr>
              <a:endParaRPr lang="fr-FR" b="1" dirty="0">
                <a:solidFill>
                  <a:schemeClr val="tx1"/>
                </a:solidFill>
              </a:endParaRPr>
            </a:p>
          </p:txBody>
        </p:sp>
        <p:graphicFrame>
          <p:nvGraphicFramePr>
            <p:cNvPr id="5" name="Graphique 4"/>
            <p:cNvGraphicFramePr/>
            <p:nvPr/>
          </p:nvGraphicFramePr>
          <p:xfrm>
            <a:off x="2286000" y="1268760"/>
            <a:ext cx="8358614" cy="4680520"/>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8" name="Graphique 7"/>
          <p:cNvGraphicFramePr/>
          <p:nvPr/>
        </p:nvGraphicFramePr>
        <p:xfrm>
          <a:off x="4283968" y="4005064"/>
          <a:ext cx="4176464" cy="230425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rot="19766728">
            <a:off x="-22107" y="3130417"/>
            <a:ext cx="2684698" cy="646331"/>
          </a:xfrm>
          <a:prstGeom prst="rect">
            <a:avLst/>
          </a:prstGeom>
        </p:spPr>
        <p:txBody>
          <a:bodyPr wrap="square">
            <a:spAutoFit/>
          </a:bodyPr>
          <a:lstStyle/>
          <a:p>
            <a:pPr>
              <a:spcBef>
                <a:spcPts val="0"/>
              </a:spcBef>
            </a:pPr>
            <a:r>
              <a:rPr lang="fr-FR" b="1" dirty="0" smtClean="0">
                <a:solidFill>
                  <a:srgbClr val="C00000"/>
                </a:solidFill>
              </a:rPr>
              <a:t>Qui sont les </a:t>
            </a:r>
            <a:r>
              <a:rPr lang="fr-FR" b="1" dirty="0" smtClean="0">
                <a:solidFill>
                  <a:srgbClr val="C00000"/>
                </a:solidFill>
              </a:rPr>
              <a:t>non-titulaires </a:t>
            </a:r>
            <a:endParaRPr lang="fr-FR" b="1" dirty="0" smtClean="0">
              <a:solidFill>
                <a:srgbClr val="C00000"/>
              </a:solidFill>
            </a:endParaRPr>
          </a:p>
          <a:p>
            <a:pPr>
              <a:spcBef>
                <a:spcPts val="0"/>
              </a:spcBef>
            </a:pPr>
            <a:r>
              <a:rPr lang="fr-FR" b="1" dirty="0" smtClean="0">
                <a:solidFill>
                  <a:srgbClr val="C00000"/>
                </a:solidFill>
              </a:rPr>
              <a:t>sur </a:t>
            </a:r>
            <a:r>
              <a:rPr lang="fr-FR" b="1" dirty="0" smtClean="0">
                <a:solidFill>
                  <a:srgbClr val="C00000"/>
                </a:solidFill>
              </a:rPr>
              <a:t>emplois permanents </a:t>
            </a:r>
            <a:r>
              <a:rPr lang="fr-FR" b="1" dirty="0" smtClean="0">
                <a:solidFill>
                  <a:srgbClr val="C00000"/>
                </a:solidFill>
              </a:rPr>
              <a:t>?</a:t>
            </a:r>
            <a:endParaRPr lang="fr-FR" b="1" dirty="0">
              <a:solidFill>
                <a:srgbClr val="C00000"/>
              </a:solidFill>
            </a:endParaRPr>
          </a:p>
        </p:txBody>
      </p:sp>
      <p:sp>
        <p:nvSpPr>
          <p:cNvPr id="10" name="ZoneTexte 9"/>
          <p:cNvSpPr txBox="1"/>
          <p:nvPr/>
        </p:nvSpPr>
        <p:spPr>
          <a:xfrm>
            <a:off x="2555776" y="5013176"/>
            <a:ext cx="2232248" cy="338554"/>
          </a:xfrm>
          <a:prstGeom prst="rect">
            <a:avLst/>
          </a:prstGeom>
          <a:noFill/>
        </p:spPr>
        <p:txBody>
          <a:bodyPr wrap="square" rtlCol="0">
            <a:spAutoFit/>
          </a:bodyPr>
          <a:lstStyle/>
          <a:p>
            <a:r>
              <a:rPr lang="fr-FR" sz="1600" b="1" dirty="0" smtClean="0">
                <a:solidFill>
                  <a:srgbClr val="000000"/>
                </a:solidFill>
                <a:cs typeface="+mn-cs"/>
              </a:rPr>
              <a:t>Ancienneté par catégorie</a:t>
            </a:r>
          </a:p>
        </p:txBody>
      </p:sp>
      <p:sp>
        <p:nvSpPr>
          <p:cNvPr id="11" name="ZoneTexte 10"/>
          <p:cNvSpPr txBox="1"/>
          <p:nvPr/>
        </p:nvSpPr>
        <p:spPr>
          <a:xfrm>
            <a:off x="0" y="6488668"/>
            <a:ext cx="1187624" cy="307777"/>
          </a:xfrm>
          <a:prstGeom prst="rect">
            <a:avLst/>
          </a:prstGeom>
          <a:noFill/>
        </p:spPr>
        <p:txBody>
          <a:bodyPr wrap="square" rtlCol="0">
            <a:spAutoFit/>
          </a:bodyPr>
          <a:lstStyle/>
          <a:p>
            <a:r>
              <a:rPr lang="fr-FR" sz="1400" b="1" dirty="0" smtClean="0"/>
              <a:t>[70/80]</a:t>
            </a:r>
            <a:endParaRPr lang="fr-FR" sz="1400" b="1"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p:nvPr/>
        </p:nvGraphicFramePr>
        <p:xfrm>
          <a:off x="1907704" y="2057400"/>
          <a:ext cx="6696744" cy="43959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627784" y="1268760"/>
            <a:ext cx="4572000" cy="646331"/>
          </a:xfrm>
          <a:prstGeom prst="rect">
            <a:avLst/>
          </a:prstGeom>
        </p:spPr>
        <p:txBody>
          <a:bodyPr>
            <a:spAutoFit/>
          </a:bodyPr>
          <a:lstStyle/>
          <a:p>
            <a:pPr algn="ctr">
              <a:defRPr sz="1800" b="1" i="0" u="none" strike="noStrike" kern="1200" baseline="0">
                <a:solidFill>
                  <a:srgbClr val="000000"/>
                </a:solidFill>
                <a:latin typeface="Arial Narrow" pitchFamily="34" charset="0"/>
                <a:ea typeface="+mn-ea"/>
                <a:cs typeface="+mn-cs"/>
              </a:defRPr>
            </a:pPr>
            <a:r>
              <a:rPr lang="fr-FR" b="1" dirty="0" smtClean="0">
                <a:solidFill>
                  <a:srgbClr val="000000"/>
                </a:solidFill>
              </a:rPr>
              <a:t>Répartition des agents non-titulaires sur </a:t>
            </a:r>
            <a:r>
              <a:rPr lang="fr-FR" b="1" dirty="0" smtClean="0">
                <a:solidFill>
                  <a:srgbClr val="000000"/>
                </a:solidFill>
              </a:rPr>
              <a:t>emplois permanents </a:t>
            </a:r>
            <a:r>
              <a:rPr lang="fr-FR" b="1" dirty="0" smtClean="0">
                <a:solidFill>
                  <a:srgbClr val="000000"/>
                </a:solidFill>
              </a:rPr>
              <a:t>par ancienneté dans les collectivités</a:t>
            </a:r>
            <a:endParaRPr lang="fr-FR" b="1" dirty="0">
              <a:solidFill>
                <a:srgbClr val="000000"/>
              </a:solidFill>
            </a:endParaRPr>
          </a:p>
        </p:txBody>
      </p:sp>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a:t>
            </a:r>
            <a:r>
              <a:rPr lang="fr-FR" sz="1400" b="1" dirty="0" smtClean="0"/>
              <a:t>71</a:t>
            </a:r>
            <a:r>
              <a:rPr lang="fr-FR" sz="1400" b="1" dirty="0" smtClean="0"/>
              <a:t>/80]</a:t>
            </a:r>
            <a:endParaRPr lang="fr-FR" sz="1400" b="1" dirty="0"/>
          </a:p>
        </p:txBody>
      </p:sp>
      <p:sp>
        <p:nvSpPr>
          <p:cNvPr id="6" name="Titre 1"/>
          <p:cNvSpPr txBox="1">
            <a:spLocks/>
          </p:cNvSpPr>
          <p:nvPr/>
        </p:nvSpPr>
        <p:spPr>
          <a:xfrm>
            <a:off x="1857375" y="500063"/>
            <a:ext cx="6778625" cy="593725"/>
          </a:xfrm>
          <a:prstGeom prst="rect">
            <a:avLst/>
          </a:prstGeom>
        </p:spPr>
        <p:txBody>
          <a:bodyPr/>
          <a:lstStyle/>
          <a:p>
            <a:pPr marL="538163" marR="0" lvl="0" indent="-538163" algn="l"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0" cap="none" spc="0" normalizeH="0" baseline="0" noProof="0" smtClean="0">
                <a:ln>
                  <a:noFill/>
                </a:ln>
                <a:solidFill>
                  <a:srgbClr val="FF9900"/>
                </a:solidFill>
                <a:effectLst>
                  <a:outerShdw blurRad="38100" dist="38100" dir="2700000" algn="tl">
                    <a:srgbClr val="000000">
                      <a:alpha val="43137"/>
                    </a:srgbClr>
                  </a:outerShdw>
                </a:effectLst>
                <a:uLnTx/>
                <a:uFillTx/>
                <a:latin typeface="+mj-lt"/>
                <a:ea typeface="+mj-ea"/>
                <a:cs typeface="+mj-cs"/>
              </a:rPr>
              <a:t>3 – Zoom sur données relatives à la précarité </a:t>
            </a:r>
            <a:endParaRPr kumimoji="0" lang="fr-FR" sz="2400" b="1" i="0" u="none" strike="noStrike" kern="0" cap="none" spc="0" normalizeH="0" baseline="0" noProof="0" dirty="0">
              <a:ln>
                <a:noFill/>
              </a:ln>
              <a:solidFill>
                <a:srgbClr val="FF9900"/>
              </a:solidFill>
              <a:effectLst>
                <a:outerShdw blurRad="38100" dist="38100" dir="2700000" algn="tl">
                  <a:srgbClr val="000000">
                    <a:alpha val="43137"/>
                  </a:srgbClr>
                </a:outerShdw>
              </a:effectLst>
              <a:uLnTx/>
              <a:uFillTx/>
              <a:latin typeface="+mj-lt"/>
              <a:ea typeface="+mj-ea"/>
              <a:cs typeface="+mj-cs"/>
            </a:endParaRPr>
          </a:p>
        </p:txBody>
      </p:sp>
      <p:sp>
        <p:nvSpPr>
          <p:cNvPr id="7" name="Rectangle 6"/>
          <p:cNvSpPr/>
          <p:nvPr/>
        </p:nvSpPr>
        <p:spPr>
          <a:xfrm rot="19766728">
            <a:off x="-22107" y="3130417"/>
            <a:ext cx="2684698" cy="646331"/>
          </a:xfrm>
          <a:prstGeom prst="rect">
            <a:avLst/>
          </a:prstGeom>
        </p:spPr>
        <p:txBody>
          <a:bodyPr wrap="square">
            <a:spAutoFit/>
          </a:bodyPr>
          <a:lstStyle/>
          <a:p>
            <a:pPr>
              <a:spcBef>
                <a:spcPts val="0"/>
              </a:spcBef>
            </a:pPr>
            <a:r>
              <a:rPr lang="fr-FR" b="1" dirty="0" smtClean="0">
                <a:solidFill>
                  <a:srgbClr val="C00000"/>
                </a:solidFill>
              </a:rPr>
              <a:t>Qui sont les </a:t>
            </a:r>
            <a:r>
              <a:rPr lang="fr-FR" b="1" dirty="0" smtClean="0">
                <a:solidFill>
                  <a:srgbClr val="C00000"/>
                </a:solidFill>
              </a:rPr>
              <a:t>non-titulaires </a:t>
            </a:r>
            <a:endParaRPr lang="fr-FR" b="1" dirty="0" smtClean="0">
              <a:solidFill>
                <a:srgbClr val="C00000"/>
              </a:solidFill>
            </a:endParaRPr>
          </a:p>
          <a:p>
            <a:pPr>
              <a:spcBef>
                <a:spcPts val="0"/>
              </a:spcBef>
            </a:pPr>
            <a:r>
              <a:rPr lang="fr-FR" b="1" dirty="0" smtClean="0">
                <a:solidFill>
                  <a:srgbClr val="C00000"/>
                </a:solidFill>
              </a:rPr>
              <a:t>sur </a:t>
            </a:r>
            <a:r>
              <a:rPr lang="fr-FR" b="1" dirty="0" smtClean="0">
                <a:solidFill>
                  <a:srgbClr val="C00000"/>
                </a:solidFill>
              </a:rPr>
              <a:t>emplois permanents </a:t>
            </a:r>
            <a:r>
              <a:rPr lang="fr-FR" b="1" dirty="0" smtClean="0">
                <a:solidFill>
                  <a:srgbClr val="C00000"/>
                </a:solidFill>
              </a:rPr>
              <a:t>?</a:t>
            </a:r>
            <a:endParaRPr lang="fr-FR" b="1" dirty="0">
              <a:solidFill>
                <a:srgbClr val="C00000"/>
              </a:solidFill>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928813" y="500063"/>
            <a:ext cx="6778625" cy="571500"/>
          </a:xfrm>
          <a:prstGeom prst="rect">
            <a:avLst/>
          </a:prstGeom>
        </p:spPr>
        <p:txBody>
          <a:bodyPr/>
          <a:lstStyle/>
          <a:p>
            <a:pPr marL="538163" indent="-538163" algn="l">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dirty="0">
              <a:solidFill>
                <a:srgbClr val="FF9900"/>
              </a:solidFill>
              <a:effectLst>
                <a:outerShdw blurRad="38100" dist="38100" dir="2700000" algn="tl">
                  <a:srgbClr val="000000">
                    <a:alpha val="43137"/>
                  </a:srgbClr>
                </a:outerShdw>
              </a:effectLst>
            </a:endParaRPr>
          </a:p>
        </p:txBody>
      </p:sp>
      <p:grpSp>
        <p:nvGrpSpPr>
          <p:cNvPr id="3" name="Groupe 4"/>
          <p:cNvGrpSpPr/>
          <p:nvPr/>
        </p:nvGrpSpPr>
        <p:grpSpPr>
          <a:xfrm>
            <a:off x="1908175" y="1052736"/>
            <a:ext cx="6696273" cy="5317902"/>
            <a:chOff x="1908175" y="1052736"/>
            <a:chExt cx="6696273" cy="5317902"/>
          </a:xfrm>
        </p:grpSpPr>
        <p:sp>
          <p:nvSpPr>
            <p:cNvPr id="36867" name="ZoneTexte 4"/>
            <p:cNvSpPr txBox="1">
              <a:spLocks noChangeArrowheads="1"/>
            </p:cNvSpPr>
            <p:nvPr/>
          </p:nvSpPr>
          <p:spPr bwMode="auto">
            <a:xfrm>
              <a:off x="1908175" y="6092825"/>
              <a:ext cx="5616575" cy="277813"/>
            </a:xfrm>
            <a:prstGeom prst="rect">
              <a:avLst/>
            </a:prstGeom>
            <a:noFill/>
            <a:ln w="9525">
              <a:noFill/>
              <a:miter lim="800000"/>
              <a:headEnd/>
              <a:tailEnd/>
            </a:ln>
          </p:spPr>
          <p:txBody>
            <a:bodyPr>
              <a:spAutoFit/>
            </a:bodyPr>
            <a:lstStyle/>
            <a:p>
              <a:r>
                <a:rPr lang="fr-FR" sz="1200">
                  <a:solidFill>
                    <a:schemeClr val="tx1"/>
                  </a:solidFill>
                </a:rPr>
                <a:t>Autres non-titulaires* : alinéas 5, 6; articles 38, 38bis, 47…</a:t>
              </a:r>
            </a:p>
          </p:txBody>
        </p:sp>
        <p:graphicFrame>
          <p:nvGraphicFramePr>
            <p:cNvPr id="7" name="Graphique 6"/>
            <p:cNvGraphicFramePr/>
            <p:nvPr/>
          </p:nvGraphicFramePr>
          <p:xfrm>
            <a:off x="2286000" y="1052736"/>
            <a:ext cx="6318448" cy="4680519"/>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[72/80]</a:t>
            </a:r>
            <a:endParaRPr lang="fr-FR" sz="1400" b="1" dirty="0"/>
          </a:p>
        </p:txBody>
      </p:sp>
      <p:sp>
        <p:nvSpPr>
          <p:cNvPr id="9" name="Rectangle 8"/>
          <p:cNvSpPr/>
          <p:nvPr/>
        </p:nvSpPr>
        <p:spPr>
          <a:xfrm rot="19766728">
            <a:off x="-22106" y="2122305"/>
            <a:ext cx="2684698" cy="646331"/>
          </a:xfrm>
          <a:prstGeom prst="rect">
            <a:avLst/>
          </a:prstGeom>
        </p:spPr>
        <p:txBody>
          <a:bodyPr wrap="square">
            <a:spAutoFit/>
          </a:bodyPr>
          <a:lstStyle/>
          <a:p>
            <a:pPr>
              <a:spcBef>
                <a:spcPts val="0"/>
              </a:spcBef>
            </a:pPr>
            <a:r>
              <a:rPr lang="fr-FR" b="1" dirty="0" smtClean="0">
                <a:solidFill>
                  <a:srgbClr val="C00000"/>
                </a:solidFill>
              </a:rPr>
              <a:t>Qui sont les </a:t>
            </a:r>
            <a:r>
              <a:rPr lang="fr-FR" b="1" dirty="0" smtClean="0">
                <a:solidFill>
                  <a:srgbClr val="C00000"/>
                </a:solidFill>
              </a:rPr>
              <a:t>non-titulaires </a:t>
            </a:r>
            <a:endParaRPr lang="fr-FR" b="1" dirty="0" smtClean="0">
              <a:solidFill>
                <a:srgbClr val="C00000"/>
              </a:solidFill>
            </a:endParaRPr>
          </a:p>
          <a:p>
            <a:pPr>
              <a:spcBef>
                <a:spcPts val="0"/>
              </a:spcBef>
            </a:pPr>
            <a:r>
              <a:rPr lang="fr-FR" b="1" dirty="0" smtClean="0">
                <a:solidFill>
                  <a:srgbClr val="C00000"/>
                </a:solidFill>
              </a:rPr>
              <a:t>sur </a:t>
            </a:r>
            <a:r>
              <a:rPr lang="fr-FR" b="1" dirty="0" smtClean="0">
                <a:solidFill>
                  <a:srgbClr val="C00000"/>
                </a:solidFill>
              </a:rPr>
              <a:t>emplois permanents </a:t>
            </a:r>
            <a:r>
              <a:rPr lang="fr-FR" b="1" dirty="0" smtClean="0">
                <a:solidFill>
                  <a:srgbClr val="C00000"/>
                </a:solidFill>
              </a:rPr>
              <a:t>?</a:t>
            </a:r>
            <a:endParaRPr lang="fr-FR" b="1" dirty="0">
              <a:solidFill>
                <a:srgbClr val="C00000"/>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9792" y="1412776"/>
            <a:ext cx="5220072" cy="646331"/>
          </a:xfrm>
          <a:prstGeom prst="rect">
            <a:avLst/>
          </a:prstGeom>
        </p:spPr>
        <p:txBody>
          <a:bodyPr wrap="square">
            <a:spAutoFit/>
          </a:bodyPr>
          <a:lstStyle/>
          <a:p>
            <a:pPr algn="ctr">
              <a:defRPr sz="1800" b="1" i="0" u="none" strike="noStrike" kern="1200" baseline="0">
                <a:solidFill>
                  <a:srgbClr val="000000"/>
                </a:solidFill>
                <a:latin typeface="Arial Narrow" pitchFamily="34" charset="0"/>
                <a:ea typeface="+mn-ea"/>
                <a:cs typeface="+mn-cs"/>
              </a:defRPr>
            </a:pPr>
            <a:r>
              <a:rPr lang="fr-FR" b="1" dirty="0" smtClean="0">
                <a:solidFill>
                  <a:srgbClr val="000000"/>
                </a:solidFill>
              </a:rPr>
              <a:t>Répartition par type de collectivités et type de contrats de non-titulaires sur </a:t>
            </a:r>
            <a:r>
              <a:rPr lang="fr-FR" b="1" dirty="0" smtClean="0">
                <a:solidFill>
                  <a:srgbClr val="000000"/>
                </a:solidFill>
              </a:rPr>
              <a:t>emplois permanents </a:t>
            </a:r>
            <a:endParaRPr lang="fr-FR" b="1" dirty="0">
              <a:solidFill>
                <a:srgbClr val="000000"/>
              </a:solidFill>
            </a:endParaRPr>
          </a:p>
        </p:txBody>
      </p:sp>
      <p:graphicFrame>
        <p:nvGraphicFramePr>
          <p:cNvPr id="4" name="Graphique 3"/>
          <p:cNvGraphicFramePr/>
          <p:nvPr/>
        </p:nvGraphicFramePr>
        <p:xfrm>
          <a:off x="1907704" y="2348880"/>
          <a:ext cx="6717407" cy="4086225"/>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[73/80]</a:t>
            </a:r>
            <a:endParaRPr lang="fr-FR" sz="1400" b="1" dirty="0"/>
          </a:p>
        </p:txBody>
      </p:sp>
      <p:sp>
        <p:nvSpPr>
          <p:cNvPr id="6" name="Titre 1"/>
          <p:cNvSpPr txBox="1">
            <a:spLocks/>
          </p:cNvSpPr>
          <p:nvPr/>
        </p:nvSpPr>
        <p:spPr>
          <a:xfrm>
            <a:off x="1928813" y="500063"/>
            <a:ext cx="6778625" cy="571500"/>
          </a:xfrm>
          <a:prstGeom prst="rect">
            <a:avLst/>
          </a:prstGeom>
        </p:spPr>
        <p:txBody>
          <a:bodyPr/>
          <a:lstStyle/>
          <a:p>
            <a:pPr marL="538163" marR="0" lvl="0" indent="-538163" algn="l"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0" cap="none" spc="0" normalizeH="0" baseline="0" noProof="0" smtClean="0">
                <a:ln>
                  <a:noFill/>
                </a:ln>
                <a:solidFill>
                  <a:srgbClr val="FF9900"/>
                </a:solidFill>
                <a:effectLst>
                  <a:outerShdw blurRad="38100" dist="38100" dir="2700000" algn="tl">
                    <a:srgbClr val="000000">
                      <a:alpha val="43137"/>
                    </a:srgbClr>
                  </a:outerShdw>
                </a:effectLst>
                <a:uLnTx/>
                <a:uFillTx/>
                <a:latin typeface="+mj-lt"/>
                <a:ea typeface="+mj-ea"/>
                <a:cs typeface="+mj-cs"/>
              </a:rPr>
              <a:t>3 – Zoom sur données relatives à la précarité </a:t>
            </a:r>
            <a:endParaRPr kumimoji="0" lang="fr-FR" sz="2400" b="1" i="0" u="none" strike="noStrike" kern="0" cap="none" spc="0" normalizeH="0" baseline="0" noProof="0" dirty="0">
              <a:ln>
                <a:noFill/>
              </a:ln>
              <a:solidFill>
                <a:srgbClr val="FF99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7375" y="500063"/>
            <a:ext cx="6778625" cy="500062"/>
          </a:xfrm>
          <a:prstGeom prst="rect">
            <a:avLst/>
          </a:prstGeom>
        </p:spPr>
        <p:txBody>
          <a:bodyPr/>
          <a:lstStyle/>
          <a:p>
            <a:pPr marL="538163" indent="-538163" algn="l">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dirty="0">
              <a:solidFill>
                <a:srgbClr val="FF9900"/>
              </a:solidFill>
              <a:effectLst>
                <a:outerShdw blurRad="38100" dist="38100" dir="2700000" algn="tl">
                  <a:srgbClr val="000000">
                    <a:alpha val="43137"/>
                  </a:srgbClr>
                </a:outerShdw>
              </a:effectLst>
            </a:endParaRPr>
          </a:p>
        </p:txBody>
      </p:sp>
      <p:grpSp>
        <p:nvGrpSpPr>
          <p:cNvPr id="3" name="Groupe 8"/>
          <p:cNvGrpSpPr/>
          <p:nvPr/>
        </p:nvGrpSpPr>
        <p:grpSpPr>
          <a:xfrm>
            <a:off x="1928794" y="1071546"/>
            <a:ext cx="6873394" cy="5524515"/>
            <a:chOff x="1928794" y="1071546"/>
            <a:chExt cx="6873394" cy="5524515"/>
          </a:xfrm>
        </p:grpSpPr>
        <p:grpSp>
          <p:nvGrpSpPr>
            <p:cNvPr id="4" name="Groupe 7"/>
            <p:cNvGrpSpPr/>
            <p:nvPr/>
          </p:nvGrpSpPr>
          <p:grpSpPr>
            <a:xfrm>
              <a:off x="2038350" y="1071546"/>
              <a:ext cx="6763838" cy="2500330"/>
              <a:chOff x="2038350" y="1071546"/>
              <a:chExt cx="6763838" cy="2500330"/>
            </a:xfrm>
          </p:grpSpPr>
          <p:sp>
            <p:nvSpPr>
              <p:cNvPr id="37891" name="Rectangle 2"/>
              <p:cNvSpPr>
                <a:spLocks noChangeArrowheads="1"/>
              </p:cNvSpPr>
              <p:nvPr/>
            </p:nvSpPr>
            <p:spPr bwMode="auto">
              <a:xfrm rot="-1707970">
                <a:off x="2038350" y="1549400"/>
                <a:ext cx="2908300" cy="1200150"/>
              </a:xfrm>
              <a:prstGeom prst="rect">
                <a:avLst/>
              </a:prstGeom>
              <a:noFill/>
              <a:ln w="9525">
                <a:noFill/>
                <a:miter lim="800000"/>
                <a:headEnd/>
                <a:tailEnd/>
              </a:ln>
            </p:spPr>
            <p:txBody>
              <a:bodyPr>
                <a:spAutoFit/>
              </a:bodyPr>
              <a:lstStyle/>
              <a:p>
                <a:pPr algn="ctr">
                  <a:spcBef>
                    <a:spcPct val="50000"/>
                  </a:spcBef>
                </a:pPr>
                <a:r>
                  <a:rPr lang="fr-FR" b="1" dirty="0">
                    <a:solidFill>
                      <a:srgbClr val="C00000"/>
                    </a:solidFill>
                  </a:rPr>
                  <a:t>Les fonctionnaires à </a:t>
                </a:r>
              </a:p>
              <a:p>
                <a:pPr algn="ctr">
                  <a:spcBef>
                    <a:spcPct val="50000"/>
                  </a:spcBef>
                </a:pPr>
                <a:r>
                  <a:rPr lang="fr-FR" b="1" dirty="0">
                    <a:solidFill>
                      <a:srgbClr val="C00000"/>
                    </a:solidFill>
                  </a:rPr>
                  <a:t>temps </a:t>
                </a:r>
                <a:r>
                  <a:rPr lang="fr-FR" b="1" dirty="0" smtClean="0">
                    <a:solidFill>
                      <a:srgbClr val="C00000"/>
                    </a:solidFill>
                  </a:rPr>
                  <a:t>non-complet (TNC) </a:t>
                </a:r>
                <a:endParaRPr lang="fr-FR" b="1" dirty="0">
                  <a:solidFill>
                    <a:srgbClr val="C00000"/>
                  </a:solidFill>
                </a:endParaRPr>
              </a:p>
              <a:p>
                <a:pPr algn="ctr">
                  <a:spcBef>
                    <a:spcPct val="50000"/>
                  </a:spcBef>
                </a:pPr>
                <a:r>
                  <a:rPr lang="fr-FR" b="1" dirty="0">
                    <a:solidFill>
                      <a:srgbClr val="C00000"/>
                    </a:solidFill>
                  </a:rPr>
                  <a:t>10 385 agents = 16%</a:t>
                </a:r>
              </a:p>
            </p:txBody>
          </p:sp>
          <p:graphicFrame>
            <p:nvGraphicFramePr>
              <p:cNvPr id="6" name="Graphique 5"/>
              <p:cNvGraphicFramePr>
                <a:graphicFrameLocks/>
              </p:cNvGraphicFramePr>
              <p:nvPr/>
            </p:nvGraphicFramePr>
            <p:xfrm>
              <a:off x="5403591" y="1071546"/>
              <a:ext cx="3398597" cy="2500330"/>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7" name="Graphique 6"/>
            <p:cNvGraphicFramePr>
              <a:graphicFrameLocks/>
            </p:cNvGraphicFramePr>
            <p:nvPr/>
          </p:nvGraphicFramePr>
          <p:xfrm>
            <a:off x="1928794" y="3449482"/>
            <a:ext cx="4786346" cy="3146579"/>
          </p:xfrm>
          <a:graphic>
            <a:graphicData uri="http://schemas.openxmlformats.org/drawingml/2006/chart">
              <c:chart xmlns:c="http://schemas.openxmlformats.org/drawingml/2006/chart" xmlns:r="http://schemas.openxmlformats.org/officeDocument/2006/relationships" r:id="rId4"/>
            </a:graphicData>
          </a:graphic>
        </p:graphicFrame>
      </p:grpSp>
      <p:sp>
        <p:nvSpPr>
          <p:cNvPr id="9" name="ZoneTexte 8"/>
          <p:cNvSpPr txBox="1"/>
          <p:nvPr/>
        </p:nvSpPr>
        <p:spPr>
          <a:xfrm>
            <a:off x="0" y="6488668"/>
            <a:ext cx="1187624" cy="307777"/>
          </a:xfrm>
          <a:prstGeom prst="rect">
            <a:avLst/>
          </a:prstGeom>
          <a:noFill/>
        </p:spPr>
        <p:txBody>
          <a:bodyPr wrap="square" rtlCol="0">
            <a:spAutoFit/>
          </a:bodyPr>
          <a:lstStyle/>
          <a:p>
            <a:r>
              <a:rPr lang="fr-FR" sz="1400" b="1" dirty="0" smtClean="0"/>
              <a:t>[74/80]</a:t>
            </a:r>
            <a:endParaRPr lang="fr-FR" sz="1400" b="1"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p:nvPr/>
        </p:nvGraphicFramePr>
        <p:xfrm>
          <a:off x="2195736" y="1124744"/>
          <a:ext cx="6264696" cy="238316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1979712" y="1052736"/>
            <a:ext cx="5616624" cy="369332"/>
          </a:xfrm>
          <a:prstGeom prst="rect">
            <a:avLst/>
          </a:prstGeom>
          <a:noFill/>
        </p:spPr>
        <p:txBody>
          <a:bodyPr wrap="square" rtlCol="0">
            <a:spAutoFit/>
          </a:bodyPr>
          <a:lstStyle/>
          <a:p>
            <a:r>
              <a:rPr lang="fr-FR" b="1" dirty="0" smtClean="0">
                <a:solidFill>
                  <a:schemeClr val="tx1"/>
                </a:solidFill>
              </a:rPr>
              <a:t>Temps de travail des hommes sur emplois permanents</a:t>
            </a:r>
          </a:p>
        </p:txBody>
      </p:sp>
      <p:graphicFrame>
        <p:nvGraphicFramePr>
          <p:cNvPr id="6" name="Graphique 5"/>
          <p:cNvGraphicFramePr/>
          <p:nvPr/>
        </p:nvGraphicFramePr>
        <p:xfrm>
          <a:off x="4139952" y="4221088"/>
          <a:ext cx="4572000" cy="2239144"/>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3347864" y="4077072"/>
            <a:ext cx="5616624" cy="369332"/>
          </a:xfrm>
          <a:prstGeom prst="rect">
            <a:avLst/>
          </a:prstGeom>
          <a:noFill/>
        </p:spPr>
        <p:txBody>
          <a:bodyPr wrap="square" rtlCol="0">
            <a:spAutoFit/>
          </a:bodyPr>
          <a:lstStyle/>
          <a:p>
            <a:r>
              <a:rPr lang="fr-FR" b="1" dirty="0" smtClean="0">
                <a:solidFill>
                  <a:schemeClr val="tx1"/>
                </a:solidFill>
              </a:rPr>
              <a:t>Temps de travail des femmes sur emplois permanents</a:t>
            </a:r>
          </a:p>
        </p:txBody>
      </p:sp>
      <p:sp>
        <p:nvSpPr>
          <p:cNvPr id="8" name="ZoneTexte 7"/>
          <p:cNvSpPr txBox="1"/>
          <p:nvPr/>
        </p:nvSpPr>
        <p:spPr>
          <a:xfrm>
            <a:off x="0" y="6488668"/>
            <a:ext cx="1187624" cy="307777"/>
          </a:xfrm>
          <a:prstGeom prst="rect">
            <a:avLst/>
          </a:prstGeom>
          <a:noFill/>
        </p:spPr>
        <p:txBody>
          <a:bodyPr wrap="square" rtlCol="0">
            <a:spAutoFit/>
          </a:bodyPr>
          <a:lstStyle/>
          <a:p>
            <a:r>
              <a:rPr lang="fr-FR" sz="1400" b="1" dirty="0" smtClean="0"/>
              <a:t>[75/80]</a:t>
            </a:r>
            <a:endParaRPr lang="fr-FR" sz="1400" b="1" dirty="0"/>
          </a:p>
        </p:txBody>
      </p:sp>
      <p:sp>
        <p:nvSpPr>
          <p:cNvPr id="9" name="Titre 1"/>
          <p:cNvSpPr>
            <a:spLocks noGrp="1"/>
          </p:cNvSpPr>
          <p:nvPr>
            <p:ph type="title" idx="4294967295"/>
          </p:nvPr>
        </p:nvSpPr>
        <p:spPr>
          <a:xfrm>
            <a:off x="1928813" y="500063"/>
            <a:ext cx="6778625" cy="571500"/>
          </a:xfrm>
          <a:prstGeom prst="rect">
            <a:avLst/>
          </a:prstGeom>
        </p:spPr>
        <p:txBody>
          <a:bodyPr/>
          <a:lstStyle/>
          <a:p>
            <a:pPr marL="538163" indent="-538163" algn="l">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 </a:t>
            </a:r>
            <a:endParaRPr lang="fr-FR" sz="2400" b="1" dirty="0">
              <a:solidFill>
                <a:srgbClr val="FF9900"/>
              </a:solidFill>
              <a:effectLst>
                <a:outerShdw blurRad="38100" dist="38100" dir="2700000" algn="tl">
                  <a:srgbClr val="000000">
                    <a:alpha val="43137"/>
                  </a:srgbClr>
                </a:outerShdw>
              </a:effectLst>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79512" y="4797152"/>
            <a:ext cx="144016" cy="144016"/>
          </a:xfrm>
          <a:prstGeom prst="rect">
            <a:avLst/>
          </a:prstGeom>
          <a:solidFill>
            <a:srgbClr val="5B487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smtClean="0">
              <a:ln>
                <a:noFill/>
              </a:ln>
              <a:solidFill>
                <a:schemeClr val="accent2"/>
              </a:solidFill>
              <a:effectLst/>
              <a:latin typeface="Arial Narrow" pitchFamily="34" charset="0"/>
            </a:endParaRPr>
          </a:p>
        </p:txBody>
      </p:sp>
      <p:sp>
        <p:nvSpPr>
          <p:cNvPr id="9" name="Rectangle 8"/>
          <p:cNvSpPr/>
          <p:nvPr/>
        </p:nvSpPr>
        <p:spPr bwMode="auto">
          <a:xfrm>
            <a:off x="179512" y="5085184"/>
            <a:ext cx="144016" cy="144016"/>
          </a:xfrm>
          <a:prstGeom prst="rect">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smtClean="0">
              <a:ln>
                <a:noFill/>
              </a:ln>
              <a:solidFill>
                <a:schemeClr val="accent2"/>
              </a:solidFill>
              <a:effectLst/>
              <a:latin typeface="Arial Narrow" pitchFamily="34" charset="0"/>
            </a:endParaRPr>
          </a:p>
        </p:txBody>
      </p:sp>
      <p:sp>
        <p:nvSpPr>
          <p:cNvPr id="10" name="ZoneTexte 9"/>
          <p:cNvSpPr txBox="1"/>
          <p:nvPr/>
        </p:nvSpPr>
        <p:spPr>
          <a:xfrm>
            <a:off x="395536" y="4653136"/>
            <a:ext cx="1368152" cy="611065"/>
          </a:xfrm>
          <a:prstGeom prst="rect">
            <a:avLst/>
          </a:prstGeom>
          <a:noFill/>
        </p:spPr>
        <p:txBody>
          <a:bodyPr wrap="square" rtlCol="0">
            <a:spAutoFit/>
          </a:bodyPr>
          <a:lstStyle/>
          <a:p>
            <a:pPr>
              <a:lnSpc>
                <a:spcPct val="150000"/>
              </a:lnSpc>
            </a:pPr>
            <a:r>
              <a:rPr lang="fr-FR" sz="1200" b="1" dirty="0" smtClean="0">
                <a:solidFill>
                  <a:schemeClr val="tx1"/>
                </a:solidFill>
              </a:rPr>
              <a:t>Titulaires</a:t>
            </a:r>
          </a:p>
          <a:p>
            <a:pPr>
              <a:lnSpc>
                <a:spcPct val="150000"/>
              </a:lnSpc>
            </a:pPr>
            <a:r>
              <a:rPr lang="fr-FR" sz="1200" b="1" dirty="0" smtClean="0">
                <a:solidFill>
                  <a:schemeClr val="tx1"/>
                </a:solidFill>
              </a:rPr>
              <a:t>Non-titulaires</a:t>
            </a:r>
            <a:endParaRPr lang="fr-FR" sz="1200" b="1" dirty="0">
              <a:solidFill>
                <a:schemeClr val="tx1"/>
              </a:solidFill>
            </a:endParaRPr>
          </a:p>
        </p:txBody>
      </p:sp>
      <p:graphicFrame>
        <p:nvGraphicFramePr>
          <p:cNvPr id="6" name="Graphique 5"/>
          <p:cNvGraphicFramePr/>
          <p:nvPr/>
        </p:nvGraphicFramePr>
        <p:xfrm>
          <a:off x="2286000" y="2057400"/>
          <a:ext cx="6246440" cy="425192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275856" y="1772816"/>
            <a:ext cx="4932040" cy="338554"/>
          </a:xfrm>
          <a:prstGeom prst="rect">
            <a:avLst/>
          </a:prstGeom>
        </p:spPr>
        <p:txBody>
          <a:bodyPr wrap="square">
            <a:spAutoFit/>
          </a:bodyPr>
          <a:lstStyle/>
          <a:p>
            <a:pPr algn="ctr">
              <a:defRPr sz="1400" b="1" i="0" u="none" strike="noStrike" kern="1200" baseline="0">
                <a:solidFill>
                  <a:srgbClr val="000000"/>
                </a:solidFill>
                <a:latin typeface="Arial Narrow" pitchFamily="34" charset="0"/>
                <a:ea typeface="+mn-ea"/>
                <a:cs typeface="+mn-cs"/>
              </a:defRPr>
            </a:pPr>
            <a:r>
              <a:rPr lang="fr-FR" sz="1600" b="1" dirty="0" smtClean="0">
                <a:solidFill>
                  <a:srgbClr val="000000"/>
                </a:solidFill>
              </a:rPr>
              <a:t>Répartition des fonctionnaires par </a:t>
            </a:r>
            <a:r>
              <a:rPr lang="fr-FR" sz="1600" b="1" dirty="0" smtClean="0">
                <a:solidFill>
                  <a:srgbClr val="000000"/>
                </a:solidFill>
              </a:rPr>
              <a:t>temps </a:t>
            </a:r>
            <a:r>
              <a:rPr lang="fr-FR" sz="1600" b="1" dirty="0" smtClean="0">
                <a:solidFill>
                  <a:srgbClr val="000000"/>
                </a:solidFill>
              </a:rPr>
              <a:t>de travail et filière</a:t>
            </a:r>
            <a:endParaRPr lang="fr-FR" sz="1600" b="1" dirty="0">
              <a:solidFill>
                <a:srgbClr val="000000"/>
              </a:solidFill>
            </a:endParaRPr>
          </a:p>
        </p:txBody>
      </p:sp>
      <p:sp>
        <p:nvSpPr>
          <p:cNvPr id="12" name="Titre 1"/>
          <p:cNvSpPr>
            <a:spLocks noGrp="1"/>
          </p:cNvSpPr>
          <p:nvPr>
            <p:ph type="title"/>
          </p:nvPr>
        </p:nvSpPr>
        <p:spPr>
          <a:xfrm>
            <a:off x="1857375" y="428625"/>
            <a:ext cx="6778625" cy="571500"/>
          </a:xfrm>
        </p:spPr>
        <p:txBody>
          <a:bodyPr/>
          <a:lstStyle/>
          <a:p>
            <a:pPr marL="447675" indent="-447675">
              <a:spcBef>
                <a:spcPct val="50000"/>
              </a:spcBef>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a:t>
            </a:r>
            <a:endPar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endParaRPr>
          </a:p>
        </p:txBody>
      </p:sp>
      <p:sp>
        <p:nvSpPr>
          <p:cNvPr id="11" name="ZoneTexte 10"/>
          <p:cNvSpPr txBox="1"/>
          <p:nvPr/>
        </p:nvSpPr>
        <p:spPr>
          <a:xfrm>
            <a:off x="0" y="6488668"/>
            <a:ext cx="1187624" cy="307777"/>
          </a:xfrm>
          <a:prstGeom prst="rect">
            <a:avLst/>
          </a:prstGeom>
          <a:noFill/>
        </p:spPr>
        <p:txBody>
          <a:bodyPr wrap="square" rtlCol="0">
            <a:spAutoFit/>
          </a:bodyPr>
          <a:lstStyle/>
          <a:p>
            <a:r>
              <a:rPr lang="fr-FR" sz="1400" b="1" dirty="0" smtClean="0"/>
              <a:t>[76/80]</a:t>
            </a:r>
            <a:endParaRPr lang="fr-FR" sz="1400" b="1"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79512" y="4797152"/>
            <a:ext cx="144016" cy="144016"/>
          </a:xfrm>
          <a:prstGeom prst="rect">
            <a:avLst/>
          </a:prstGeom>
          <a:solidFill>
            <a:srgbClr val="5B487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smtClean="0">
              <a:ln>
                <a:noFill/>
              </a:ln>
              <a:solidFill>
                <a:schemeClr val="accent2"/>
              </a:solidFill>
              <a:effectLst/>
              <a:latin typeface="Arial Narrow" pitchFamily="34" charset="0"/>
            </a:endParaRPr>
          </a:p>
        </p:txBody>
      </p:sp>
      <p:sp>
        <p:nvSpPr>
          <p:cNvPr id="9" name="Rectangle 8"/>
          <p:cNvSpPr/>
          <p:nvPr/>
        </p:nvSpPr>
        <p:spPr bwMode="auto">
          <a:xfrm>
            <a:off x="179512" y="5085184"/>
            <a:ext cx="144016" cy="144016"/>
          </a:xfrm>
          <a:prstGeom prst="rect">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smtClean="0">
              <a:ln>
                <a:noFill/>
              </a:ln>
              <a:solidFill>
                <a:schemeClr val="accent2"/>
              </a:solidFill>
              <a:effectLst/>
              <a:latin typeface="Arial Narrow" pitchFamily="34" charset="0"/>
            </a:endParaRPr>
          </a:p>
        </p:txBody>
      </p:sp>
      <p:sp>
        <p:nvSpPr>
          <p:cNvPr id="10" name="ZoneTexte 9"/>
          <p:cNvSpPr txBox="1"/>
          <p:nvPr/>
        </p:nvSpPr>
        <p:spPr>
          <a:xfrm>
            <a:off x="395536" y="4653136"/>
            <a:ext cx="1368152" cy="611065"/>
          </a:xfrm>
          <a:prstGeom prst="rect">
            <a:avLst/>
          </a:prstGeom>
          <a:noFill/>
        </p:spPr>
        <p:txBody>
          <a:bodyPr wrap="square" rtlCol="0">
            <a:spAutoFit/>
          </a:bodyPr>
          <a:lstStyle/>
          <a:p>
            <a:pPr>
              <a:lnSpc>
                <a:spcPct val="150000"/>
              </a:lnSpc>
            </a:pPr>
            <a:r>
              <a:rPr lang="fr-FR" sz="1200" b="1" dirty="0" smtClean="0">
                <a:solidFill>
                  <a:schemeClr val="tx1"/>
                </a:solidFill>
              </a:rPr>
              <a:t>Titulaires</a:t>
            </a:r>
          </a:p>
          <a:p>
            <a:pPr>
              <a:lnSpc>
                <a:spcPct val="150000"/>
              </a:lnSpc>
            </a:pPr>
            <a:r>
              <a:rPr lang="fr-FR" sz="1200" b="1" dirty="0" smtClean="0">
                <a:solidFill>
                  <a:schemeClr val="tx1"/>
                </a:solidFill>
              </a:rPr>
              <a:t>Non-titulaires</a:t>
            </a:r>
            <a:endParaRPr lang="fr-FR" sz="1200" b="1" dirty="0">
              <a:solidFill>
                <a:schemeClr val="tx1"/>
              </a:solidFill>
            </a:endParaRPr>
          </a:p>
        </p:txBody>
      </p:sp>
      <p:graphicFrame>
        <p:nvGraphicFramePr>
          <p:cNvPr id="11" name="Graphique 10"/>
          <p:cNvGraphicFramePr/>
          <p:nvPr/>
        </p:nvGraphicFramePr>
        <p:xfrm>
          <a:off x="2051720" y="692696"/>
          <a:ext cx="6480720" cy="597666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3059832" y="476672"/>
            <a:ext cx="4572000" cy="307777"/>
          </a:xfrm>
          <a:prstGeom prst="rect">
            <a:avLst/>
          </a:prstGeom>
        </p:spPr>
        <p:txBody>
          <a:bodyPr>
            <a:spAutoFit/>
          </a:bodyPr>
          <a:lstStyle/>
          <a:p>
            <a:pPr algn="ctr">
              <a:defRPr sz="1400" b="1" i="0" u="none" strike="noStrike" kern="1200" baseline="0">
                <a:solidFill>
                  <a:srgbClr val="000000"/>
                </a:solidFill>
                <a:latin typeface="Arial Narrow" pitchFamily="34" charset="0"/>
                <a:ea typeface="+mn-ea"/>
                <a:cs typeface="+mn-cs"/>
              </a:defRPr>
            </a:pPr>
            <a:r>
              <a:rPr lang="fr-FR" b="1" dirty="0" smtClean="0">
                <a:solidFill>
                  <a:srgbClr val="000000"/>
                </a:solidFill>
              </a:rPr>
              <a:t>Répartition des fonctionnaires </a:t>
            </a:r>
            <a:r>
              <a:rPr lang="fr-FR" b="1" dirty="0" smtClean="0">
                <a:solidFill>
                  <a:srgbClr val="000000"/>
                </a:solidFill>
              </a:rPr>
              <a:t>par </a:t>
            </a:r>
            <a:r>
              <a:rPr lang="fr-FR" b="1" dirty="0" smtClean="0">
                <a:solidFill>
                  <a:srgbClr val="000000"/>
                </a:solidFill>
              </a:rPr>
              <a:t>temps de travail et filière</a:t>
            </a:r>
            <a:endParaRPr lang="fr-FR" b="1" dirty="0">
              <a:solidFill>
                <a:srgbClr val="000000"/>
              </a:solidFill>
            </a:endParaRPr>
          </a:p>
        </p:txBody>
      </p:sp>
      <p:sp>
        <p:nvSpPr>
          <p:cNvPr id="7" name="ZoneTexte 6"/>
          <p:cNvSpPr txBox="1"/>
          <p:nvPr/>
        </p:nvSpPr>
        <p:spPr>
          <a:xfrm>
            <a:off x="0" y="6488668"/>
            <a:ext cx="1187624" cy="307777"/>
          </a:xfrm>
          <a:prstGeom prst="rect">
            <a:avLst/>
          </a:prstGeom>
          <a:noFill/>
        </p:spPr>
        <p:txBody>
          <a:bodyPr wrap="square" rtlCol="0">
            <a:spAutoFit/>
          </a:bodyPr>
          <a:lstStyle/>
          <a:p>
            <a:r>
              <a:rPr lang="fr-FR" sz="1400" b="1" dirty="0" smtClean="0"/>
              <a:t>[77/80]</a:t>
            </a:r>
            <a:endParaRPr lang="fr-FR" sz="1400" b="1"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857375" y="428625"/>
            <a:ext cx="6778625" cy="571500"/>
          </a:xfrm>
        </p:spPr>
        <p:txBody>
          <a:bodyPr/>
          <a:lstStyle/>
          <a:p>
            <a:pPr marL="447675" indent="-447675">
              <a:spcBef>
                <a:spcPct val="50000"/>
              </a:spcBef>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a:t>
            </a:r>
            <a:endPar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endParaRPr>
          </a:p>
        </p:txBody>
      </p:sp>
      <p:graphicFrame>
        <p:nvGraphicFramePr>
          <p:cNvPr id="6" name="Graphique 5"/>
          <p:cNvGraphicFramePr/>
          <p:nvPr/>
        </p:nvGraphicFramePr>
        <p:xfrm>
          <a:off x="1979712" y="105273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p:nvPr/>
        </p:nvGraphicFramePr>
        <p:xfrm>
          <a:off x="4211960" y="371703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Texte 10"/>
          <p:cNvSpPr txBox="1"/>
          <p:nvPr/>
        </p:nvSpPr>
        <p:spPr>
          <a:xfrm>
            <a:off x="2339752" y="3861048"/>
            <a:ext cx="2160240" cy="1477328"/>
          </a:xfrm>
          <a:prstGeom prst="rect">
            <a:avLst/>
          </a:prstGeom>
          <a:noFill/>
        </p:spPr>
        <p:txBody>
          <a:bodyPr wrap="square" rtlCol="0">
            <a:spAutoFit/>
          </a:bodyPr>
          <a:lstStyle/>
          <a:p>
            <a:r>
              <a:rPr lang="fr-FR" b="1" dirty="0" smtClean="0">
                <a:solidFill>
                  <a:schemeClr val="tx1"/>
                </a:solidFill>
              </a:rPr>
              <a:t>Part des emplois saisonniers sur les emplois permanents par </a:t>
            </a:r>
            <a:r>
              <a:rPr lang="fr-FR" b="1" dirty="0" smtClean="0">
                <a:solidFill>
                  <a:schemeClr val="tx1"/>
                </a:solidFill>
              </a:rPr>
              <a:t>type </a:t>
            </a:r>
            <a:r>
              <a:rPr lang="fr-FR" b="1" dirty="0" smtClean="0">
                <a:solidFill>
                  <a:schemeClr val="tx1"/>
                </a:solidFill>
              </a:rPr>
              <a:t>de collectivités</a:t>
            </a:r>
          </a:p>
        </p:txBody>
      </p:sp>
      <p:cxnSp>
        <p:nvCxnSpPr>
          <p:cNvPr id="13" name="Connecteur droit 12"/>
          <p:cNvCxnSpPr/>
          <p:nvPr/>
        </p:nvCxnSpPr>
        <p:spPr bwMode="auto">
          <a:xfrm>
            <a:off x="4860032" y="4293096"/>
            <a:ext cx="3600400" cy="0"/>
          </a:xfrm>
          <a:prstGeom prst="line">
            <a:avLst/>
          </a:prstGeom>
          <a:ln w="28575">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ZoneTexte 13"/>
          <p:cNvSpPr txBox="1"/>
          <p:nvPr/>
        </p:nvSpPr>
        <p:spPr>
          <a:xfrm>
            <a:off x="7452320" y="4077072"/>
            <a:ext cx="1368152" cy="230832"/>
          </a:xfrm>
          <a:prstGeom prst="rect">
            <a:avLst/>
          </a:prstGeom>
          <a:noFill/>
        </p:spPr>
        <p:txBody>
          <a:bodyPr wrap="square" rtlCol="0">
            <a:spAutoFit/>
          </a:bodyPr>
          <a:lstStyle/>
          <a:p>
            <a:r>
              <a:rPr lang="fr-FR" sz="900" b="1" dirty="0" smtClean="0">
                <a:solidFill>
                  <a:srgbClr val="C00000"/>
                </a:solidFill>
              </a:rPr>
              <a:t>Moyenne régionale : 5,7 %</a:t>
            </a:r>
            <a:endParaRPr lang="fr-FR" sz="900" b="1" dirty="0">
              <a:solidFill>
                <a:srgbClr val="C00000"/>
              </a:solidFill>
            </a:endParaRPr>
          </a:p>
        </p:txBody>
      </p:sp>
      <p:sp>
        <p:nvSpPr>
          <p:cNvPr id="12" name="ZoneTexte 11"/>
          <p:cNvSpPr txBox="1"/>
          <p:nvPr/>
        </p:nvSpPr>
        <p:spPr>
          <a:xfrm>
            <a:off x="0" y="6488668"/>
            <a:ext cx="1187624" cy="307777"/>
          </a:xfrm>
          <a:prstGeom prst="rect">
            <a:avLst/>
          </a:prstGeom>
          <a:noFill/>
        </p:spPr>
        <p:txBody>
          <a:bodyPr wrap="square" rtlCol="0">
            <a:spAutoFit/>
          </a:bodyPr>
          <a:lstStyle/>
          <a:p>
            <a:r>
              <a:rPr lang="fr-FR" sz="1400" b="1" dirty="0" smtClean="0"/>
              <a:t>[78/80]</a:t>
            </a:r>
            <a:endParaRPr lang="fr-FR" sz="1400" b="1"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857375" y="428625"/>
            <a:ext cx="6778625" cy="571500"/>
          </a:xfrm>
        </p:spPr>
        <p:txBody>
          <a:bodyPr/>
          <a:lstStyle/>
          <a:p>
            <a:pPr marL="447675" indent="-447675">
              <a:spcBef>
                <a:spcPct val="50000"/>
              </a:spcBef>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a:t>
            </a:r>
            <a:endPar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endParaRPr>
          </a:p>
        </p:txBody>
      </p:sp>
      <p:graphicFrame>
        <p:nvGraphicFramePr>
          <p:cNvPr id="7" name="Graphique 6"/>
          <p:cNvGraphicFramePr/>
          <p:nvPr/>
        </p:nvGraphicFramePr>
        <p:xfrm>
          <a:off x="3131840" y="3789040"/>
          <a:ext cx="558011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p:nvPr/>
        </p:nvGraphicFramePr>
        <p:xfrm>
          <a:off x="1979712" y="98072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p:cNvSpPr txBox="1"/>
          <p:nvPr/>
        </p:nvSpPr>
        <p:spPr>
          <a:xfrm>
            <a:off x="6444208" y="1052736"/>
            <a:ext cx="2160240" cy="1200329"/>
          </a:xfrm>
          <a:prstGeom prst="rect">
            <a:avLst/>
          </a:prstGeom>
          <a:noFill/>
        </p:spPr>
        <p:txBody>
          <a:bodyPr wrap="square" rtlCol="0">
            <a:spAutoFit/>
          </a:bodyPr>
          <a:lstStyle/>
          <a:p>
            <a:r>
              <a:rPr lang="fr-FR" b="1" dirty="0" smtClean="0">
                <a:solidFill>
                  <a:schemeClr val="tx1"/>
                </a:solidFill>
              </a:rPr>
              <a:t>Part des emplois aidés sur les emplois permanents par </a:t>
            </a:r>
            <a:r>
              <a:rPr lang="fr-FR" b="1" dirty="0" smtClean="0">
                <a:solidFill>
                  <a:schemeClr val="tx1"/>
                </a:solidFill>
              </a:rPr>
              <a:t>type </a:t>
            </a:r>
            <a:r>
              <a:rPr lang="fr-FR" b="1" dirty="0" smtClean="0">
                <a:solidFill>
                  <a:schemeClr val="tx1"/>
                </a:solidFill>
              </a:rPr>
              <a:t>de collectivités</a:t>
            </a:r>
          </a:p>
        </p:txBody>
      </p:sp>
      <p:sp>
        <p:nvSpPr>
          <p:cNvPr id="11" name="ZoneTexte 10"/>
          <p:cNvSpPr txBox="1"/>
          <p:nvPr/>
        </p:nvSpPr>
        <p:spPr>
          <a:xfrm>
            <a:off x="0" y="6488668"/>
            <a:ext cx="1187624" cy="307777"/>
          </a:xfrm>
          <a:prstGeom prst="rect">
            <a:avLst/>
          </a:prstGeom>
          <a:noFill/>
        </p:spPr>
        <p:txBody>
          <a:bodyPr wrap="square" rtlCol="0">
            <a:spAutoFit/>
          </a:bodyPr>
          <a:lstStyle/>
          <a:p>
            <a:r>
              <a:rPr lang="fr-FR" sz="1400" b="1" dirty="0" smtClean="0"/>
              <a:t>[79/80]</a:t>
            </a:r>
            <a:endParaRPr lang="fr-FR" sz="14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857375" y="500063"/>
            <a:ext cx="6702425" cy="912812"/>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p:txBody>
      </p:sp>
      <p:graphicFrame>
        <p:nvGraphicFramePr>
          <p:cNvPr id="17" name="Graphique 16"/>
          <p:cNvGraphicFramePr>
            <a:graphicFrameLocks/>
          </p:cNvGraphicFramePr>
          <p:nvPr/>
        </p:nvGraphicFramePr>
        <p:xfrm>
          <a:off x="1857356" y="1357298"/>
          <a:ext cx="3700957" cy="22145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aphique 17"/>
          <p:cNvGraphicFramePr>
            <a:graphicFrameLocks/>
          </p:cNvGraphicFramePr>
          <p:nvPr/>
        </p:nvGraphicFramePr>
        <p:xfrm>
          <a:off x="5500694" y="2571744"/>
          <a:ext cx="3453570" cy="20753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phique 18"/>
          <p:cNvGraphicFramePr>
            <a:graphicFrameLocks/>
          </p:cNvGraphicFramePr>
          <p:nvPr/>
        </p:nvGraphicFramePr>
        <p:xfrm>
          <a:off x="1907704" y="4077072"/>
          <a:ext cx="3857652" cy="2318163"/>
        </p:xfrm>
        <a:graphic>
          <a:graphicData uri="http://schemas.openxmlformats.org/drawingml/2006/chart">
            <c:chart xmlns:c="http://schemas.openxmlformats.org/drawingml/2006/chart" xmlns:r="http://schemas.openxmlformats.org/officeDocument/2006/relationships" r:id="rId5"/>
          </a:graphicData>
        </a:graphic>
      </p:graphicFrame>
      <p:sp>
        <p:nvSpPr>
          <p:cNvPr id="7" name="ZoneTexte 6"/>
          <p:cNvSpPr txBox="1"/>
          <p:nvPr/>
        </p:nvSpPr>
        <p:spPr>
          <a:xfrm rot="16200000">
            <a:off x="-2302321" y="2583657"/>
            <a:ext cx="6359696" cy="1569660"/>
          </a:xfrm>
          <a:prstGeom prst="rect">
            <a:avLst/>
          </a:prstGeom>
          <a:solidFill>
            <a:srgbClr val="102B4C"/>
          </a:solidFill>
          <a:ln w="25400" cmpd="dbl">
            <a:noFill/>
          </a:ln>
          <a:scene3d>
            <a:camera prst="orthographicFront"/>
            <a:lightRig rig="threePt" dir="t"/>
          </a:scene3d>
          <a:sp3d prstMaterial="translucentPowder"/>
        </p:spPr>
        <p:txBody>
          <a:bodyPr>
            <a:spAutoFit/>
          </a:bodyPr>
          <a:lstStyle/>
          <a:p>
            <a:pPr algn="ctr">
              <a:spcBef>
                <a:spcPct val="50000"/>
              </a:spcBef>
              <a:defRPr/>
            </a:pPr>
            <a:endParaRPr lang="fr-FR" sz="2400" dirty="0">
              <a:effectLst>
                <a:outerShdw blurRad="38100" dist="38100" dir="2700000" algn="tl">
                  <a:srgbClr val="000000">
                    <a:alpha val="43137"/>
                  </a:srgbClr>
                </a:outerShdw>
              </a:effectLst>
              <a:cs typeface="+mn-cs"/>
            </a:endParaRPr>
          </a:p>
          <a:p>
            <a:pPr algn="ctr">
              <a:spcBef>
                <a:spcPct val="50000"/>
              </a:spcBef>
              <a:defRPr/>
            </a:pPr>
            <a:r>
              <a:rPr lang="fr-FR" sz="2400" dirty="0">
                <a:solidFill>
                  <a:srgbClr val="FF9900"/>
                </a:solidFill>
                <a:effectLst>
                  <a:outerShdw blurRad="38100" dist="38100" dir="2700000" algn="tl">
                    <a:srgbClr val="000000">
                      <a:alpha val="43137"/>
                    </a:srgbClr>
                  </a:outerShdw>
                </a:effectLst>
                <a:cs typeface="+mn-cs"/>
              </a:rPr>
              <a:t>UN TERRITOIRE AVEC DE FORTES DISPARITES</a:t>
            </a:r>
          </a:p>
          <a:p>
            <a:pPr algn="ctr">
              <a:spcBef>
                <a:spcPct val="50000"/>
              </a:spcBef>
              <a:defRPr/>
            </a:pPr>
            <a:endParaRPr lang="fr-FR" sz="2400" dirty="0">
              <a:effectLst>
                <a:outerShdw blurRad="38100" dist="38100" dir="2700000" algn="tl">
                  <a:srgbClr val="000000">
                    <a:alpha val="43137"/>
                  </a:srgbClr>
                </a:outerShdw>
              </a:effectLst>
              <a:cs typeface="+mn-cs"/>
            </a:endParaRPr>
          </a:p>
        </p:txBody>
      </p:sp>
      <p:sp>
        <p:nvSpPr>
          <p:cNvPr id="9" name="ZoneTexte 8"/>
          <p:cNvSpPr txBox="1"/>
          <p:nvPr/>
        </p:nvSpPr>
        <p:spPr>
          <a:xfrm>
            <a:off x="0" y="6488668"/>
            <a:ext cx="1187624" cy="307777"/>
          </a:xfrm>
          <a:prstGeom prst="rect">
            <a:avLst/>
          </a:prstGeom>
          <a:noFill/>
        </p:spPr>
        <p:txBody>
          <a:bodyPr wrap="square" rtlCol="0">
            <a:spAutoFit/>
          </a:bodyPr>
          <a:lstStyle/>
          <a:p>
            <a:r>
              <a:rPr lang="fr-FR" sz="1400" b="1" dirty="0" smtClean="0"/>
              <a:t>[8/80]</a:t>
            </a:r>
            <a:endParaRPr lang="fr-FR"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0.7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par>
                          <p:cTn id="16" fill="hold">
                            <p:stCondLst>
                              <p:cond delay="3000"/>
                            </p:stCondLst>
                            <p:childTnLst>
                              <p:par>
                                <p:cTn id="17" presetID="55" presetClass="entr" presetSubtype="0" fill="hold" grpId="0" nodeType="afterEffect">
                                  <p:stCondLst>
                                    <p:cond delay="10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ppt_w*0.70"/>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Effect transition="in" filter="fade">
                                      <p:cBhvr>
                                        <p:cTn id="2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Graphic spid="19"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75" y="500063"/>
            <a:ext cx="6778625" cy="571500"/>
          </a:xfrm>
        </p:spPr>
        <p:txBody>
          <a:bodyPr/>
          <a:lstStyle/>
          <a:p>
            <a:pPr marL="447675" indent="-447675">
              <a:spcBef>
                <a:spcPct val="50000"/>
              </a:spcBef>
              <a:defRPr/>
            </a:pPr>
            <a:r>
              <a:rPr lang="fr-FR" sz="2400" b="1" dirty="0" smtClean="0">
                <a:solidFill>
                  <a:srgbClr val="FF9900"/>
                </a:solidFill>
                <a:effectLst>
                  <a:outerShdw blurRad="38100" dist="38100" dir="2700000" algn="tl">
                    <a:srgbClr val="000000">
                      <a:alpha val="43137"/>
                    </a:srgbClr>
                  </a:outerShdw>
                </a:effectLst>
              </a:rPr>
              <a:t>3 – Zoom sur données relatives à la précarité</a:t>
            </a:r>
            <a:endParaRPr lang="fr-FR" sz="2400" b="1" kern="1200" dirty="0" smtClean="0">
              <a:solidFill>
                <a:srgbClr val="FF9900"/>
              </a:solidFill>
              <a:effectLst>
                <a:outerShdw blurRad="38100" dist="38100" dir="2700000" algn="tl">
                  <a:srgbClr val="000000">
                    <a:alpha val="43137"/>
                  </a:srgbClr>
                </a:outerShdw>
              </a:effectLst>
              <a:latin typeface="Arial Narrow" pitchFamily="34" charset="0"/>
              <a:ea typeface="+mn-ea"/>
              <a:cs typeface="+mn-cs"/>
            </a:endParaRPr>
          </a:p>
        </p:txBody>
      </p:sp>
      <p:sp>
        <p:nvSpPr>
          <p:cNvPr id="33795" name="Rectangle 3"/>
          <p:cNvSpPr>
            <a:spLocks noChangeArrowheads="1"/>
          </p:cNvSpPr>
          <p:nvPr/>
        </p:nvSpPr>
        <p:spPr bwMode="auto">
          <a:xfrm>
            <a:off x="1928813" y="1304925"/>
            <a:ext cx="6715125" cy="4555093"/>
          </a:xfrm>
          <a:prstGeom prst="rect">
            <a:avLst/>
          </a:prstGeom>
          <a:noFill/>
          <a:ln w="9525">
            <a:noFill/>
            <a:miter lim="800000"/>
            <a:headEnd/>
            <a:tailEnd/>
          </a:ln>
        </p:spPr>
        <p:txBody>
          <a:bodyPr>
            <a:spAutoFit/>
          </a:bodyPr>
          <a:lstStyle/>
          <a:p>
            <a:pPr>
              <a:spcBef>
                <a:spcPct val="50000"/>
              </a:spcBef>
              <a:defRPr/>
            </a:pPr>
            <a:r>
              <a:rPr lang="fr-FR" sz="2000" dirty="0"/>
              <a:t>La précarité (au-delà du statut), c’est aussi :</a:t>
            </a:r>
          </a:p>
          <a:p>
            <a:pPr marL="628650" lvl="1" indent="-171450">
              <a:spcBef>
                <a:spcPct val="50000"/>
              </a:spcBef>
              <a:buFont typeface="Arial" charset="0"/>
              <a:buChar char="•"/>
              <a:defRPr/>
            </a:pPr>
            <a:r>
              <a:rPr lang="fr-FR" sz="2000" b="1" dirty="0"/>
              <a:t>la précarité financière </a:t>
            </a:r>
            <a:r>
              <a:rPr lang="fr-FR" sz="2000" dirty="0"/>
              <a:t>qui va concerner les agents non titulaires mais aussi les fonctionnaires </a:t>
            </a:r>
            <a:r>
              <a:rPr lang="fr-FR" sz="2000" dirty="0" smtClean="0"/>
              <a:t>;</a:t>
            </a:r>
            <a:endParaRPr lang="fr-FR" sz="2000" dirty="0"/>
          </a:p>
          <a:p>
            <a:pPr marL="628650" lvl="1" indent="-171450">
              <a:spcBef>
                <a:spcPct val="50000"/>
              </a:spcBef>
              <a:buFont typeface="Arial" charset="0"/>
              <a:buChar char="•"/>
              <a:defRPr/>
            </a:pPr>
            <a:r>
              <a:rPr lang="fr-FR" sz="2000" b="1" dirty="0"/>
              <a:t>la précarité des droits </a:t>
            </a:r>
            <a:r>
              <a:rPr lang="fr-FR" sz="2000" dirty="0"/>
              <a:t>en matière de retraite, de protection sociale, d’assurance chômage, de reclassement </a:t>
            </a:r>
            <a:r>
              <a:rPr lang="fr-FR" sz="2000" dirty="0" smtClean="0"/>
              <a:t>;</a:t>
            </a:r>
            <a:endParaRPr lang="fr-FR" sz="2000" dirty="0"/>
          </a:p>
          <a:p>
            <a:pPr marL="628650" lvl="1" indent="-171450">
              <a:spcBef>
                <a:spcPct val="50000"/>
              </a:spcBef>
              <a:buFont typeface="Arial" charset="0"/>
              <a:buChar char="•"/>
              <a:defRPr/>
            </a:pPr>
            <a:r>
              <a:rPr lang="fr-FR" sz="2000" b="1" dirty="0"/>
              <a:t>la précarité liée à la sphère privée </a:t>
            </a:r>
            <a:r>
              <a:rPr lang="fr-FR" sz="2000" dirty="0"/>
              <a:t>: parents isolés, problématique du logement, de la santé, du surendettement </a:t>
            </a:r>
            <a:r>
              <a:rPr lang="fr-FR" sz="2000" dirty="0" smtClean="0"/>
              <a:t>;</a:t>
            </a:r>
            <a:endParaRPr lang="fr-FR" sz="2000" dirty="0"/>
          </a:p>
          <a:p>
            <a:pPr marL="628650" lvl="1" indent="-171450">
              <a:spcBef>
                <a:spcPct val="50000"/>
              </a:spcBef>
              <a:buFont typeface="Arial" charset="0"/>
              <a:buChar char="•"/>
              <a:defRPr/>
            </a:pPr>
            <a:r>
              <a:rPr lang="fr-FR" sz="2000" b="1" dirty="0"/>
              <a:t>la précarité en matière de conditions de travail </a:t>
            </a:r>
            <a:r>
              <a:rPr lang="fr-FR" sz="2000" dirty="0"/>
              <a:t>: stress, mal-être, souffrance </a:t>
            </a:r>
            <a:r>
              <a:rPr lang="fr-FR" sz="2000" dirty="0" smtClean="0"/>
              <a:t>psychologique </a:t>
            </a:r>
            <a:r>
              <a:rPr lang="fr-FR" sz="2000" dirty="0"/>
              <a:t>…</a:t>
            </a:r>
          </a:p>
          <a:p>
            <a:pPr>
              <a:spcBef>
                <a:spcPct val="50000"/>
              </a:spcBef>
              <a:defRPr/>
            </a:pPr>
            <a:r>
              <a:rPr lang="fr-FR" sz="2000" dirty="0"/>
              <a:t>Ce n’est pas pour autant une « fatalité ». Il est possible d’envisager des actions pour réduire cette précarité soit au travers de textes </a:t>
            </a:r>
            <a:r>
              <a:rPr lang="fr-FR" sz="2000"/>
              <a:t>de </a:t>
            </a:r>
            <a:r>
              <a:rPr lang="fr-FR" sz="2000" smtClean="0"/>
              <a:t>loi </a:t>
            </a:r>
            <a:r>
              <a:rPr lang="fr-FR" sz="2000" dirty="0"/>
              <a:t>soit par des actions </a:t>
            </a:r>
            <a:r>
              <a:rPr lang="fr-FR" sz="2000"/>
              <a:t>définies </a:t>
            </a:r>
            <a:r>
              <a:rPr lang="fr-FR" sz="2000" smtClean="0"/>
              <a:t>localement.</a:t>
            </a:r>
            <a:endParaRPr lang="fr-FR" sz="2000" dirty="0"/>
          </a:p>
        </p:txBody>
      </p:sp>
      <p:sp>
        <p:nvSpPr>
          <p:cNvPr id="5" name="ZoneTexte 4"/>
          <p:cNvSpPr txBox="1"/>
          <p:nvPr/>
        </p:nvSpPr>
        <p:spPr>
          <a:xfrm>
            <a:off x="0" y="6488668"/>
            <a:ext cx="1187624" cy="307777"/>
          </a:xfrm>
          <a:prstGeom prst="rect">
            <a:avLst/>
          </a:prstGeom>
          <a:noFill/>
        </p:spPr>
        <p:txBody>
          <a:bodyPr wrap="square" rtlCol="0">
            <a:spAutoFit/>
          </a:bodyPr>
          <a:lstStyle/>
          <a:p>
            <a:r>
              <a:rPr lang="fr-FR" sz="1400" b="1" dirty="0" smtClean="0"/>
              <a:t>[80/80]</a:t>
            </a:r>
            <a:endParaRPr lang="fr-FR" sz="14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1928813" y="500063"/>
            <a:ext cx="6702425" cy="857250"/>
          </a:xfrm>
          <a:prstGeom prst="rect">
            <a:avLst/>
          </a:prstGeom>
          <a:noFill/>
          <a:ln w="9525">
            <a:noFill/>
            <a:miter lim="800000"/>
            <a:headEnd/>
            <a:tailEnd/>
          </a:ln>
        </p:spPr>
        <p:txBody>
          <a:bodyPr/>
          <a:lstStyle/>
          <a:p>
            <a:pPr marL="447675" indent="-447675" algn="ctr">
              <a:spcBef>
                <a:spcPct val="50000"/>
              </a:spcBef>
              <a:defRPr/>
            </a:pPr>
            <a:r>
              <a:rPr lang="fr-FR" sz="2400" b="1" dirty="0">
                <a:solidFill>
                  <a:srgbClr val="FF9900"/>
                </a:solidFill>
                <a:effectLst>
                  <a:outerShdw blurRad="38100" dist="38100" dir="2700000" algn="tl">
                    <a:srgbClr val="000000">
                      <a:alpha val="43137"/>
                    </a:srgbClr>
                  </a:outerShdw>
                </a:effectLst>
                <a:cs typeface="+mn-cs"/>
              </a:rPr>
              <a:t>1 – La photographie générale de l’emploi dans la région des Pays de la Loire</a:t>
            </a:r>
          </a:p>
          <a:p>
            <a:pPr>
              <a:spcBef>
                <a:spcPct val="50000"/>
              </a:spcBef>
              <a:defRPr/>
            </a:pPr>
            <a:endParaRPr lang="fr-FR" sz="2800" dirty="0">
              <a:cs typeface="+mn-cs"/>
            </a:endParaRPr>
          </a:p>
        </p:txBody>
      </p:sp>
      <p:sp>
        <p:nvSpPr>
          <p:cNvPr id="11267" name="ZoneTexte 35"/>
          <p:cNvSpPr txBox="1">
            <a:spLocks noChangeArrowheads="1"/>
          </p:cNvSpPr>
          <p:nvPr/>
        </p:nvSpPr>
        <p:spPr bwMode="auto">
          <a:xfrm>
            <a:off x="3131840" y="5898758"/>
            <a:ext cx="5112568" cy="338554"/>
          </a:xfrm>
          <a:prstGeom prst="rect">
            <a:avLst/>
          </a:prstGeom>
          <a:noFill/>
          <a:ln w="9525">
            <a:noFill/>
            <a:miter lim="800000"/>
            <a:headEnd/>
            <a:tailEnd/>
          </a:ln>
        </p:spPr>
        <p:txBody>
          <a:bodyPr wrap="square">
            <a:spAutoFit/>
          </a:bodyPr>
          <a:lstStyle/>
          <a:p>
            <a:pPr algn="ctr">
              <a:spcBef>
                <a:spcPct val="50000"/>
              </a:spcBef>
            </a:pPr>
            <a:r>
              <a:rPr lang="fr-FR" sz="1600" b="1" dirty="0">
                <a:solidFill>
                  <a:schemeClr val="tx1"/>
                </a:solidFill>
              </a:rPr>
              <a:t>Caractéristiques départementales </a:t>
            </a:r>
            <a:r>
              <a:rPr lang="fr-FR" sz="1600" b="1" dirty="0" smtClean="0">
                <a:solidFill>
                  <a:schemeClr val="tx1"/>
                </a:solidFill>
              </a:rPr>
              <a:t>par types </a:t>
            </a:r>
            <a:r>
              <a:rPr lang="fr-FR" sz="1600" b="1" dirty="0">
                <a:solidFill>
                  <a:schemeClr val="tx1"/>
                </a:solidFill>
              </a:rPr>
              <a:t>de collectivités</a:t>
            </a:r>
          </a:p>
        </p:txBody>
      </p:sp>
      <p:graphicFrame>
        <p:nvGraphicFramePr>
          <p:cNvPr id="5" name="Tableau 4"/>
          <p:cNvGraphicFramePr>
            <a:graphicFrameLocks noGrp="1"/>
          </p:cNvGraphicFramePr>
          <p:nvPr/>
        </p:nvGraphicFramePr>
        <p:xfrm>
          <a:off x="1907704" y="1577515"/>
          <a:ext cx="6696744" cy="3998994"/>
        </p:xfrm>
        <a:graphic>
          <a:graphicData uri="http://schemas.openxmlformats.org/drawingml/2006/table">
            <a:tbl>
              <a:tblPr/>
              <a:tblGrid>
                <a:gridCol w="2599938"/>
                <a:gridCol w="592052"/>
                <a:gridCol w="608696"/>
                <a:gridCol w="519794"/>
                <a:gridCol w="576064"/>
                <a:gridCol w="576064"/>
                <a:gridCol w="576064"/>
                <a:gridCol w="648072"/>
              </a:tblGrid>
              <a:tr h="483333">
                <a:tc>
                  <a:txBody>
                    <a:bodyPr/>
                    <a:lstStyle/>
                    <a:p>
                      <a:pPr algn="l" fontAlgn="b"/>
                      <a:r>
                        <a:rPr lang="fr-FR" sz="1400" b="0" i="0" u="none" strike="noStrike" dirty="0">
                          <a:solidFill>
                            <a:srgbClr val="000000"/>
                          </a:solidFill>
                          <a:latin typeface="Arial Narrow"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FR" sz="1400" b="1" i="0" u="none" strike="noStrike" dirty="0">
                          <a:solidFill>
                            <a:srgbClr val="7F7F7F"/>
                          </a:solidFill>
                          <a:latin typeface="Arial Narrow" pitchFamily="34" charset="0"/>
                        </a:rPr>
                        <a:t>44</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fontAlgn="ctr"/>
                      <a:r>
                        <a:rPr lang="fr-FR" sz="1400" b="1" i="0" u="none" strike="noStrike" dirty="0">
                          <a:solidFill>
                            <a:srgbClr val="000000"/>
                          </a:solidFill>
                          <a:latin typeface="Arial Narrow" pitchFamily="34" charset="0"/>
                        </a:rPr>
                        <a:t>49</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fontAlgn="ctr"/>
                      <a:r>
                        <a:rPr lang="fr-FR" sz="1400" b="1" i="0" u="none" strike="noStrike" dirty="0">
                          <a:solidFill>
                            <a:srgbClr val="00B050"/>
                          </a:solidFill>
                          <a:latin typeface="Arial Narrow" pitchFamily="34" charset="0"/>
                        </a:rPr>
                        <a:t>53</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fontAlgn="ctr"/>
                      <a:r>
                        <a:rPr lang="fr-FR" sz="1400" b="1" i="0" u="none" strike="noStrike" dirty="0">
                          <a:solidFill>
                            <a:srgbClr val="0070C0"/>
                          </a:solidFill>
                          <a:latin typeface="Arial Narrow" pitchFamily="34" charset="0"/>
                        </a:rPr>
                        <a:t>72</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fontAlgn="ctr"/>
                      <a:r>
                        <a:rPr lang="fr-FR" sz="1400" b="1" i="0" u="none" strike="noStrike" dirty="0">
                          <a:solidFill>
                            <a:srgbClr val="FF0000"/>
                          </a:solidFill>
                          <a:latin typeface="Arial Narrow" pitchFamily="34" charset="0"/>
                        </a:rPr>
                        <a:t>85</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gridSpan="2">
                  <a:txBody>
                    <a:bodyPr/>
                    <a:lstStyle/>
                    <a:p>
                      <a:pPr algn="ctr" fontAlgn="ctr"/>
                      <a:r>
                        <a:rPr lang="fr-FR" sz="1400" b="1" i="0" u="none" strike="noStrike" dirty="0" smtClean="0">
                          <a:solidFill>
                            <a:srgbClr val="000000"/>
                          </a:solidFill>
                          <a:latin typeface="Arial Narrow" pitchFamily="34" charset="0"/>
                        </a:rPr>
                        <a:t>Espace régional</a:t>
                      </a:r>
                      <a:endParaRPr lang="fr-FR" sz="1400" b="1" i="0" u="none" strike="noStrike" dirty="0">
                        <a:solidFill>
                          <a:srgbClr val="000000"/>
                        </a:solidFill>
                        <a:latin typeface="Arial Narrow" pitchFamily="34" charset="0"/>
                      </a:endParaRPr>
                    </a:p>
                  </a:txBody>
                  <a:tcPr marL="0" marR="0" marT="0"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hMerge="1">
                  <a:txBody>
                    <a:bodyPr/>
                    <a:lstStyle/>
                    <a:p>
                      <a:endParaRPr lang="fr-FR"/>
                    </a:p>
                  </a:txBody>
                  <a:tcPr/>
                </a:tc>
              </a:tr>
              <a:tr h="383125">
                <a:tc>
                  <a:txBody>
                    <a:bodyPr/>
                    <a:lstStyle/>
                    <a:p>
                      <a:pPr algn="r" fontAlgn="b"/>
                      <a:r>
                        <a:rPr lang="fr-FR" sz="1400" b="1" i="0" u="none" strike="noStrike" dirty="0">
                          <a:solidFill>
                            <a:srgbClr val="000000"/>
                          </a:solidFill>
                          <a:latin typeface="Arial Narrow" pitchFamily="34" charset="0"/>
                        </a:rPr>
                        <a:t>Collectivités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dirty="0">
                          <a:solidFill>
                            <a:srgbClr val="7F7F7F"/>
                          </a:solidFill>
                          <a:latin typeface="Arial Narrow" pitchFamily="34" charset="0"/>
                        </a:rPr>
                        <a:t>Nombre</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dirty="0">
                          <a:solidFill>
                            <a:srgbClr val="000000"/>
                          </a:solidFill>
                          <a:latin typeface="Arial Narrow" pitchFamily="34" charset="0"/>
                        </a:rPr>
                        <a:t>Nombre </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dirty="0">
                          <a:solidFill>
                            <a:srgbClr val="00B050"/>
                          </a:solidFill>
                          <a:latin typeface="Arial Narrow" pitchFamily="34" charset="0"/>
                        </a:rPr>
                        <a:t>Nombre</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dirty="0">
                          <a:solidFill>
                            <a:srgbClr val="0070C0"/>
                          </a:solidFill>
                          <a:latin typeface="Arial Narrow" pitchFamily="34" charset="0"/>
                        </a:rPr>
                        <a:t>Nombre </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dirty="0">
                          <a:solidFill>
                            <a:srgbClr val="FF0000"/>
                          </a:solidFill>
                          <a:latin typeface="Arial Narrow" pitchFamily="34" charset="0"/>
                        </a:rPr>
                        <a:t>Nombre </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dirty="0">
                          <a:solidFill>
                            <a:srgbClr val="000000"/>
                          </a:solidFill>
                          <a:latin typeface="Arial Narrow" pitchFamily="34" charset="0"/>
                        </a:rPr>
                        <a:t>Nombre </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200" b="0" i="0" u="none" strike="noStrike" dirty="0">
                          <a:solidFill>
                            <a:srgbClr val="000000"/>
                          </a:solidFill>
                          <a:latin typeface="Arial Narrow" pitchFamily="34" charset="0"/>
                        </a:rPr>
                        <a:t>%</a:t>
                      </a:r>
                    </a:p>
                  </a:txBody>
                  <a:tcPr marL="0" marR="0" marT="0"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r>
              <a:tr h="280786">
                <a:tc>
                  <a:txBody>
                    <a:bodyPr/>
                    <a:lstStyle/>
                    <a:p>
                      <a:pPr marL="88900" indent="0" algn="l" fontAlgn="ctr"/>
                      <a:r>
                        <a:rPr lang="fr-FR" sz="1400" b="0" i="0" u="none" strike="noStrike" dirty="0" smtClean="0">
                          <a:solidFill>
                            <a:srgbClr val="000000"/>
                          </a:solidFill>
                          <a:latin typeface="Arial Narrow" pitchFamily="34" charset="0"/>
                        </a:rPr>
                        <a:t>Région </a:t>
                      </a:r>
                      <a:r>
                        <a:rPr lang="fr-FR" sz="1400" b="0" i="0" u="none" strike="noStrike" dirty="0">
                          <a:solidFill>
                            <a:srgbClr val="000000"/>
                          </a:solidFill>
                          <a:latin typeface="Arial Narrow" pitchFamily="34" charset="0"/>
                        </a:rPr>
                        <a:t>et départements</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tabLst>
                          <a:tab pos="627063" algn="l"/>
                        </a:tabLst>
                      </a:pPr>
                      <a:r>
                        <a:rPr lang="fr-FR" sz="1600" b="0" i="0" u="none" strike="noStrike" dirty="0">
                          <a:solidFill>
                            <a:srgbClr val="7F7F7F"/>
                          </a:solidFill>
                          <a:latin typeface="Arial Narrow" pitchFamily="34" charset="0"/>
                        </a:rPr>
                        <a:t>2</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B05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70C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FF000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6</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1" i="0" u="none" strike="noStrike" dirty="0">
                          <a:solidFill>
                            <a:srgbClr val="000000"/>
                          </a:solidFill>
                          <a:latin typeface="Arial Narrow" pitchFamily="34" charset="0"/>
                        </a:rPr>
                        <a:t>0,3%</a:t>
                      </a:r>
                    </a:p>
                  </a:txBody>
                  <a:tcPr marL="0" marR="0" marT="0" marB="0" anchor="b">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r>
              <a:tr h="574688">
                <a:tc>
                  <a:txBody>
                    <a:bodyPr/>
                    <a:lstStyle/>
                    <a:p>
                      <a:pPr marL="88900" indent="0" algn="l" fontAlgn="ctr"/>
                      <a:r>
                        <a:rPr lang="fr-FR" sz="1400" b="0" i="0" u="none" strike="noStrike" dirty="0">
                          <a:solidFill>
                            <a:srgbClr val="000000"/>
                          </a:solidFill>
                          <a:latin typeface="Arial Narrow" pitchFamily="34" charset="0"/>
                        </a:rPr>
                        <a:t>Communes et établissements communaux</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7F7F7F"/>
                          </a:solidFill>
                          <a:latin typeface="Arial Narrow" pitchFamily="34" charset="0"/>
                        </a:rPr>
                        <a:t>255</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399</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1" i="0" u="none" strike="noStrike" dirty="0">
                          <a:solidFill>
                            <a:srgbClr val="00B050"/>
                          </a:solidFill>
                          <a:latin typeface="Arial Narrow" pitchFamily="34" charset="0"/>
                        </a:rPr>
                        <a:t>279</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70C0"/>
                          </a:solidFill>
                          <a:latin typeface="Arial Narrow" pitchFamily="34" charset="0"/>
                        </a:rPr>
                        <a:t>407</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1" i="0" u="none" strike="noStrike" dirty="0">
                          <a:solidFill>
                            <a:srgbClr val="FF0000"/>
                          </a:solidFill>
                          <a:latin typeface="Arial Narrow" pitchFamily="34" charset="0"/>
                        </a:rPr>
                        <a:t>375</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1 715</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1" i="0" u="none" strike="noStrike" dirty="0">
                          <a:solidFill>
                            <a:srgbClr val="000000"/>
                          </a:solidFill>
                          <a:latin typeface="Arial Narrow" pitchFamily="34" charset="0"/>
                        </a:rPr>
                        <a:t>77,7%</a:t>
                      </a:r>
                    </a:p>
                  </a:txBody>
                  <a:tcPr marL="0" marR="0" marT="0"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r>
              <a:tr h="208957">
                <a:tc>
                  <a:txBody>
                    <a:bodyPr/>
                    <a:lstStyle/>
                    <a:p>
                      <a:pPr marL="88900" indent="0" algn="l" fontAlgn="ctr"/>
                      <a:r>
                        <a:rPr lang="fr-FR" sz="1400" b="0" i="0" u="none" strike="noStrike" dirty="0">
                          <a:solidFill>
                            <a:srgbClr val="000000"/>
                          </a:solidFill>
                          <a:latin typeface="Arial Narrow" pitchFamily="34" charset="0"/>
                        </a:rPr>
                        <a:t>SDIS</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7F7F7F"/>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B05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70C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FF000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5</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0,2%</a:t>
                      </a:r>
                    </a:p>
                  </a:txBody>
                  <a:tcPr marL="0" marR="0" marT="0" marB="0" anchor="b">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r>
              <a:tr h="261196">
                <a:tc>
                  <a:txBody>
                    <a:bodyPr/>
                    <a:lstStyle/>
                    <a:p>
                      <a:pPr marL="88900" indent="0" algn="l" fontAlgn="ctr"/>
                      <a:r>
                        <a:rPr lang="fr-FR" sz="1400" b="0" i="0" u="none" strike="noStrike" dirty="0">
                          <a:solidFill>
                            <a:srgbClr val="000000"/>
                          </a:solidFill>
                          <a:latin typeface="Arial Narrow" pitchFamily="34" charset="0"/>
                        </a:rPr>
                        <a:t>Communautés urbaines</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7F7F7F"/>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0</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B050"/>
                          </a:solidFill>
                          <a:latin typeface="Arial Narrow" pitchFamily="34" charset="0"/>
                        </a:rPr>
                        <a:t>0</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70C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FF0000"/>
                          </a:solidFill>
                          <a:latin typeface="Arial Narrow" pitchFamily="34" charset="0"/>
                        </a:rPr>
                        <a:t>0</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2</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1" i="0" u="none" strike="noStrike" dirty="0">
                          <a:solidFill>
                            <a:srgbClr val="000000"/>
                          </a:solidFill>
                          <a:latin typeface="Arial Narrow" pitchFamily="34" charset="0"/>
                        </a:rPr>
                        <a:t>0,1%</a:t>
                      </a:r>
                    </a:p>
                  </a:txBody>
                  <a:tcPr marL="0" marR="0" marT="0" marB="0" anchor="b">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r>
              <a:tr h="383125">
                <a:tc>
                  <a:txBody>
                    <a:bodyPr/>
                    <a:lstStyle/>
                    <a:p>
                      <a:pPr marL="88900" indent="0" algn="l" fontAlgn="ctr"/>
                      <a:r>
                        <a:rPr lang="fr-FR" sz="1400" b="0" i="0" u="none" strike="noStrike" dirty="0">
                          <a:solidFill>
                            <a:srgbClr val="000000"/>
                          </a:solidFill>
                          <a:latin typeface="Arial Narrow" pitchFamily="34" charset="0"/>
                        </a:rPr>
                        <a:t>Communautés </a:t>
                      </a:r>
                      <a:r>
                        <a:rPr lang="fr-FR" sz="1400" b="0" i="0" u="none" strike="noStrike" dirty="0" smtClean="0">
                          <a:solidFill>
                            <a:srgbClr val="000000"/>
                          </a:solidFill>
                          <a:latin typeface="Arial Narrow" pitchFamily="34" charset="0"/>
                        </a:rPr>
                        <a:t>d'agglomérations</a:t>
                      </a:r>
                      <a:endParaRPr lang="fr-FR" sz="1400" b="0" i="0" u="none" strike="noStrike" dirty="0">
                        <a:solidFill>
                          <a:srgbClr val="000000"/>
                        </a:solidFill>
                        <a:latin typeface="Arial Narrow"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7F7F7F"/>
                          </a:solidFill>
                          <a:latin typeface="Arial Narrow" pitchFamily="34" charset="0"/>
                        </a:rPr>
                        <a:t>2</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3</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B050"/>
                          </a:solidFill>
                          <a:latin typeface="Arial Narrow" pitchFamily="34" charset="0"/>
                        </a:rPr>
                        <a:t>1</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70C0"/>
                          </a:solidFill>
                          <a:latin typeface="Arial Narrow" pitchFamily="34" charset="0"/>
                        </a:rPr>
                        <a:t>0</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FF0000"/>
                          </a:solidFill>
                          <a:latin typeface="Arial Narrow" pitchFamily="34" charset="0"/>
                        </a:rPr>
                        <a:t>0</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6</a:t>
                      </a: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0,3%</a:t>
                      </a:r>
                    </a:p>
                  </a:txBody>
                  <a:tcPr marL="0" marR="0" marT="0"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r>
              <a:tr h="383125">
                <a:tc>
                  <a:txBody>
                    <a:bodyPr/>
                    <a:lstStyle/>
                    <a:p>
                      <a:pPr marL="88900" indent="0" algn="l" fontAlgn="ctr"/>
                      <a:r>
                        <a:rPr lang="fr-FR" sz="1400" b="0" i="0" u="none" strike="noStrike" dirty="0">
                          <a:solidFill>
                            <a:srgbClr val="000000"/>
                          </a:solidFill>
                          <a:latin typeface="Arial Narrow" pitchFamily="34" charset="0"/>
                        </a:rPr>
                        <a:t>Communautés de communes</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7F7F7F"/>
                          </a:solidFill>
                          <a:latin typeface="Arial Narrow" pitchFamily="34" charset="0"/>
                        </a:rPr>
                        <a:t>19</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27</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B050"/>
                          </a:solidFill>
                          <a:latin typeface="Arial Narrow" pitchFamily="34" charset="0"/>
                        </a:rPr>
                        <a:t>16</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70C0"/>
                          </a:solidFill>
                          <a:latin typeface="Arial Narrow" pitchFamily="34" charset="0"/>
                        </a:rPr>
                        <a:t>32</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1" i="0" u="none" strike="noStrike" dirty="0">
                          <a:solidFill>
                            <a:srgbClr val="FF0000"/>
                          </a:solidFill>
                          <a:latin typeface="Arial Narrow" pitchFamily="34" charset="0"/>
                        </a:rPr>
                        <a:t>29</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123</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5,6%</a:t>
                      </a:r>
                    </a:p>
                  </a:txBody>
                  <a:tcPr marL="0" marR="0" marT="0" marB="0" anchor="b">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r>
              <a:tr h="274256">
                <a:tc>
                  <a:txBody>
                    <a:bodyPr/>
                    <a:lstStyle/>
                    <a:p>
                      <a:pPr marL="88900" indent="0" algn="l" fontAlgn="ctr"/>
                      <a:r>
                        <a:rPr lang="fr-FR" sz="1400" b="0" i="0" u="none" strike="noStrike" dirty="0">
                          <a:solidFill>
                            <a:srgbClr val="000000"/>
                          </a:solidFill>
                          <a:latin typeface="Arial Narrow" pitchFamily="34" charset="0"/>
                        </a:rPr>
                        <a:t>Syndicats et autres  EPI</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7F7F7F"/>
                          </a:solidFill>
                          <a:latin typeface="Arial Narrow" pitchFamily="34" charset="0"/>
                        </a:rPr>
                        <a:t>56</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1" i="0" u="none" strike="noStrike" dirty="0">
                          <a:solidFill>
                            <a:srgbClr val="000000"/>
                          </a:solidFill>
                          <a:latin typeface="Arial Narrow" pitchFamily="34" charset="0"/>
                        </a:rPr>
                        <a:t>97</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1" i="0" u="none" strike="noStrike" dirty="0">
                          <a:solidFill>
                            <a:srgbClr val="00B050"/>
                          </a:solidFill>
                          <a:latin typeface="Arial Narrow" pitchFamily="34" charset="0"/>
                        </a:rPr>
                        <a:t>33</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1" i="0" u="none" strike="noStrike" dirty="0">
                          <a:solidFill>
                            <a:srgbClr val="0070C0"/>
                          </a:solidFill>
                          <a:latin typeface="Arial Narrow" pitchFamily="34" charset="0"/>
                        </a:rPr>
                        <a:t>90</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FF0000"/>
                          </a:solidFill>
                          <a:latin typeface="Arial Narrow" pitchFamily="34" charset="0"/>
                        </a:rPr>
                        <a:t>57</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333</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1" i="0" u="none" strike="noStrike" dirty="0">
                          <a:solidFill>
                            <a:srgbClr val="000000"/>
                          </a:solidFill>
                          <a:latin typeface="Arial Narrow" pitchFamily="34" charset="0"/>
                        </a:rPr>
                        <a:t>15,1%</a:t>
                      </a:r>
                    </a:p>
                  </a:txBody>
                  <a:tcPr marL="0" marR="0" marT="0" marB="0" anchor="b">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r>
              <a:tr h="191563">
                <a:tc>
                  <a:txBody>
                    <a:bodyPr/>
                    <a:lstStyle/>
                    <a:p>
                      <a:pPr marL="88900" indent="0" algn="l" fontAlgn="ctr"/>
                      <a:r>
                        <a:rPr lang="fr-FR" sz="1400" b="0" i="0" u="none" strike="noStrike" dirty="0">
                          <a:solidFill>
                            <a:srgbClr val="000000"/>
                          </a:solidFill>
                          <a:latin typeface="Arial Narrow" pitchFamily="34" charset="0"/>
                        </a:rPr>
                        <a:t>OPH</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7F7F7F"/>
                          </a:solidFill>
                          <a:latin typeface="Arial Narrow" pitchFamily="34" charset="0"/>
                        </a:rPr>
                        <a:t>3</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4</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B05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70C0"/>
                          </a:solidFill>
                          <a:latin typeface="Arial Narrow" pitchFamily="34" charset="0"/>
                        </a:rPr>
                        <a:t>3</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FF0000"/>
                          </a:solidFill>
                          <a:latin typeface="Arial Narrow" pitchFamily="34" charset="0"/>
                        </a:rPr>
                        <a:t>0</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11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0,5%</a:t>
                      </a:r>
                    </a:p>
                  </a:txBody>
                  <a:tcPr marL="0" marR="0" marT="0" marB="0" anchor="b">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r>
              <a:tr h="191563">
                <a:tc>
                  <a:txBody>
                    <a:bodyPr/>
                    <a:lstStyle/>
                    <a:p>
                      <a:pPr marL="88900" indent="0" algn="l" fontAlgn="ctr"/>
                      <a:r>
                        <a:rPr lang="fr-FR" sz="1400" b="0" i="0" u="none" strike="noStrike" dirty="0">
                          <a:solidFill>
                            <a:srgbClr val="000000"/>
                          </a:solidFill>
                          <a:latin typeface="Arial Narrow" pitchFamily="34" charset="0"/>
                        </a:rPr>
                        <a:t>CDG et CNFPT</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7F7F7F"/>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2</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B05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70C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FF0000"/>
                          </a:solidFill>
                          <a:latin typeface="Arial Narrow" pitchFamily="34" charset="0"/>
                        </a:rPr>
                        <a:t>1</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6</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r" fontAlgn="b"/>
                      <a:r>
                        <a:rPr lang="fr-FR" sz="1600" b="0" i="0" u="none" strike="noStrike" dirty="0">
                          <a:solidFill>
                            <a:srgbClr val="000000"/>
                          </a:solidFill>
                          <a:latin typeface="Arial Narrow" pitchFamily="34" charset="0"/>
                        </a:rPr>
                        <a:t>0,3%</a:t>
                      </a:r>
                    </a:p>
                  </a:txBody>
                  <a:tcPr marL="0" marR="0" marT="0" marB="0" anchor="b">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r>
              <a:tr h="222016">
                <a:tc>
                  <a:txBody>
                    <a:bodyPr/>
                    <a:lstStyle/>
                    <a:p>
                      <a:pPr marL="88900" indent="0" algn="l" fontAlgn="ctr"/>
                      <a:r>
                        <a:rPr lang="fr-FR" sz="1400" b="0" i="0" u="none" strike="noStrike" dirty="0">
                          <a:solidFill>
                            <a:srgbClr val="000000"/>
                          </a:solidFill>
                          <a:latin typeface="Arial Narrow"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600" b="1" i="0" u="none" strike="noStrike" dirty="0">
                          <a:solidFill>
                            <a:srgbClr val="7F7F7F"/>
                          </a:solidFill>
                          <a:latin typeface="Arial Narrow" pitchFamily="34" charset="0"/>
                        </a:rPr>
                        <a:t>340</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600" b="1" i="0" u="none" strike="noStrike" dirty="0">
                          <a:solidFill>
                            <a:srgbClr val="000000"/>
                          </a:solidFill>
                          <a:latin typeface="Arial Narrow" pitchFamily="34" charset="0"/>
                        </a:rPr>
                        <a:t>534</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600" b="1" i="0" u="none" strike="noStrike" dirty="0">
                          <a:solidFill>
                            <a:srgbClr val="00B050"/>
                          </a:solidFill>
                          <a:latin typeface="Arial Narrow" pitchFamily="34" charset="0"/>
                        </a:rPr>
                        <a:t>333</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600" b="1" i="0" u="none" strike="noStrike" dirty="0">
                          <a:solidFill>
                            <a:srgbClr val="0070C0"/>
                          </a:solidFill>
                          <a:latin typeface="Arial Narrow" pitchFamily="34" charset="0"/>
                        </a:rPr>
                        <a:t>536</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600" b="1" i="0" u="none" strike="noStrike" dirty="0">
                          <a:solidFill>
                            <a:srgbClr val="FF0000"/>
                          </a:solidFill>
                          <a:latin typeface="Arial Narrow" pitchFamily="34" charset="0"/>
                        </a:rPr>
                        <a:t>464</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600" b="1" i="0" u="none" strike="noStrike" dirty="0">
                          <a:solidFill>
                            <a:srgbClr val="000000"/>
                          </a:solidFill>
                          <a:latin typeface="Arial Narrow" pitchFamily="34" charset="0"/>
                        </a:rPr>
                        <a:t>2 207</a:t>
                      </a:r>
                    </a:p>
                  </a:txBody>
                  <a:tcPr marL="0" marR="0" marT="0" marB="0" anchor="b">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fr-FR" sz="1600" b="1" i="0" u="none" strike="noStrike" dirty="0">
                          <a:solidFill>
                            <a:srgbClr val="000000"/>
                          </a:solidFill>
                          <a:latin typeface="Arial Narrow" pitchFamily="34" charset="0"/>
                        </a:rPr>
                        <a:t>100%</a:t>
                      </a:r>
                    </a:p>
                  </a:txBody>
                  <a:tcPr marL="0" marR="0" marT="0" marB="0" anchor="b">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 name="ZoneTexte 5"/>
          <p:cNvSpPr txBox="1"/>
          <p:nvPr/>
        </p:nvSpPr>
        <p:spPr>
          <a:xfrm>
            <a:off x="0" y="6488668"/>
            <a:ext cx="1187624" cy="307777"/>
          </a:xfrm>
          <a:prstGeom prst="rect">
            <a:avLst/>
          </a:prstGeom>
          <a:noFill/>
        </p:spPr>
        <p:txBody>
          <a:bodyPr wrap="square" rtlCol="0">
            <a:spAutoFit/>
          </a:bodyPr>
          <a:lstStyle/>
          <a:p>
            <a:r>
              <a:rPr lang="fr-FR" sz="1400" b="1" dirty="0" smtClean="0"/>
              <a:t>[9/80]</a:t>
            </a:r>
            <a:endParaRPr lang="fr-FR" sz="1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blinds(horizontal)">
                                      <p:cBhvr>
                                        <p:cTn id="7"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utoUpdateAnimBg="0"/>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sz="1800" b="0" i="0" u="none" strike="noStrike" cap="none" normalizeH="0" baseline="0" smtClean="0">
            <a:ln>
              <a:noFill/>
            </a:ln>
            <a:solidFill>
              <a:schemeClr val="accent2"/>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sz="1800" b="0" i="0" u="none" strike="noStrike" cap="none" normalizeH="0" baseline="0" smtClean="0">
            <a:ln>
              <a:noFill/>
            </a:ln>
            <a:solidFill>
              <a:schemeClr val="accent2"/>
            </a:solidFill>
            <a:effectLst/>
            <a:latin typeface="Arial Narrow"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8996</TotalTime>
  <Words>9400</Words>
  <Application>Microsoft Office PowerPoint</Application>
  <PresentationFormat>Affichage à l'écran (4:3)</PresentationFormat>
  <Paragraphs>1483</Paragraphs>
  <Slides>80</Slides>
  <Notes>73</Notes>
  <HiddenSlides>0</HiddenSlides>
  <MMClips>0</MMClips>
  <ScaleCrop>false</ScaleCrop>
  <HeadingPairs>
    <vt:vector size="4" baseType="variant">
      <vt:variant>
        <vt:lpstr>Thème</vt:lpstr>
      </vt:variant>
      <vt:variant>
        <vt:i4>1</vt:i4>
      </vt:variant>
      <vt:variant>
        <vt:lpstr>Titres des diapositives</vt:lpstr>
      </vt:variant>
      <vt:variant>
        <vt:i4>80</vt:i4>
      </vt:variant>
    </vt:vector>
  </HeadingPairs>
  <TitlesOfParts>
    <vt:vector size="81" baseType="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2 – Regard détaillé sur les caractéristiques de l’emploi dans les collectivités territoriales de la région</vt:lpstr>
      <vt:lpstr>Diapositive 57</vt:lpstr>
      <vt:lpstr>3 – Zoom sur données relatives à la précarité </vt:lpstr>
      <vt:lpstr>Répartition des non-titulaires sur emplois permanents par type de collectivités (en % du total des  emplois permanents) </vt:lpstr>
      <vt:lpstr>3 – Zoom sur données relatives à la précarité </vt:lpstr>
      <vt:lpstr>Diapositive 61</vt:lpstr>
      <vt:lpstr>3 – Zoom sur données relatives à la précarité </vt:lpstr>
      <vt:lpstr>Diapositive 63</vt:lpstr>
      <vt:lpstr>3 – Zoom sur données relatives à la précarité </vt:lpstr>
      <vt:lpstr>Diapositive 65</vt:lpstr>
      <vt:lpstr>3 – Zoom sur données relatives à la précarité </vt:lpstr>
      <vt:lpstr>3 – Zoom sur données relatives à la précarité </vt:lpstr>
      <vt:lpstr>3 – Zoom sur données relatives à la précarité </vt:lpstr>
      <vt:lpstr>3 – Zoom sur données relatives à la précarité</vt:lpstr>
      <vt:lpstr>3 – Zoom sur données relatives à la précarité </vt:lpstr>
      <vt:lpstr>Diapositive 71</vt:lpstr>
      <vt:lpstr>3 – Zoom sur données relatives à la précarité </vt:lpstr>
      <vt:lpstr>Diapositive 73</vt:lpstr>
      <vt:lpstr>3 – Zoom sur données relatives à la précarité </vt:lpstr>
      <vt:lpstr>3 – Zoom sur données relatives à la précarité </vt:lpstr>
      <vt:lpstr>3 – Zoom sur données relatives à la précarité</vt:lpstr>
      <vt:lpstr>Diapositive 77</vt:lpstr>
      <vt:lpstr>3 – Zoom sur données relatives à la précarité</vt:lpstr>
      <vt:lpstr>3 – Zoom sur données relatives à la précarité</vt:lpstr>
      <vt:lpstr>3 – Zoom sur données relatives à la précarité</vt:lpstr>
    </vt:vector>
  </TitlesOfParts>
  <Company>cdg44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s.allain</dc:creator>
  <cp:lastModifiedBy>Nathalie ANGOMARD-MORICE</cp:lastModifiedBy>
  <cp:revision>1023</cp:revision>
  <dcterms:created xsi:type="dcterms:W3CDTF">2009-05-26T10:15:08Z</dcterms:created>
  <dcterms:modified xsi:type="dcterms:W3CDTF">2012-02-24T14:16:49Z</dcterms:modified>
</cp:coreProperties>
</file>